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24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10023-938D-68D3-1706-1DCA1BC29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2DE035-83FA-5D5E-C663-B665431B7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83854-FC7E-7EFD-CD92-7B77DB953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72AF-707D-4785-A047-32FFDF2226AB}" type="datetimeFigureOut">
              <a:rPr lang="en-ID" smtClean="0"/>
              <a:t>04/10/2023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71CA7-6FD9-BB0F-C480-B4D19C52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9D249-6FF1-E690-860E-99BBD634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E226-EE75-43D7-97A8-AB4C9DAB67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992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7A8E7-E6EE-0C26-32EA-A31860B1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CBA0F-17C0-1AB0-8269-10F745164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EF719-B158-D1D7-A346-FAC3A55D4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72AF-707D-4785-A047-32FFDF2226AB}" type="datetimeFigureOut">
              <a:rPr lang="en-ID" smtClean="0"/>
              <a:t>04/10/2023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0672D-A7CC-81B3-1366-F8C6385F8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90AEC-BAD4-FB1F-7FDD-49C2151AC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E226-EE75-43D7-97A8-AB4C9DAB67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445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641285-B920-3ABF-38A4-4280170ED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26497-5BD9-3BEF-1C95-780D9BD1F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B0ED8-CC9A-155A-DFD7-A83D2D2A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72AF-707D-4785-A047-32FFDF2226AB}" type="datetimeFigureOut">
              <a:rPr lang="en-ID" smtClean="0"/>
              <a:t>04/10/2023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F1023-3610-CCA1-D99F-E091EA744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5DD0E-6185-0BB7-D14D-337B3EC1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E226-EE75-43D7-97A8-AB4C9DAB67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770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849A-F3E0-F61A-9769-12164171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23FAA-B906-810A-F513-52DAC07D2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84943-9357-5058-CC33-F7FDD260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72AF-707D-4785-A047-32FFDF2226AB}" type="datetimeFigureOut">
              <a:rPr lang="en-ID" smtClean="0"/>
              <a:t>04/10/2023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872F9-93B8-019D-DF31-FAFEC8F54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FBE91-A8D8-120D-BE4B-AF493F7B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E226-EE75-43D7-97A8-AB4C9DAB67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428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49E7-5E7A-9CDD-72EF-B4B91C8B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E6A0A-A25A-CC2E-80A0-709BF0281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B3F1E-19BC-C3EF-A518-4EDE53BD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72AF-707D-4785-A047-32FFDF2226AB}" type="datetimeFigureOut">
              <a:rPr lang="en-ID" smtClean="0"/>
              <a:t>04/10/2023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3E76B-54F3-55F8-76B4-0B68E9EF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1BE74-747A-F9F3-7687-9181E8D1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E226-EE75-43D7-97A8-AB4C9DAB67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25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AF09E-1A9D-78A8-8324-4C784EB2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9112B-6BC0-7FE2-32B2-C698DBB97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6B9C4-FACC-E72E-02FE-0FA6F433C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187C4-C395-3E2B-8B05-FD9EBBA22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72AF-707D-4785-A047-32FFDF2226AB}" type="datetimeFigureOut">
              <a:rPr lang="en-ID" smtClean="0"/>
              <a:t>04/10/2023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F9D42-A0C3-BA37-CBD9-D3AB397F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24059-E971-B72C-F03C-1608F6DF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E226-EE75-43D7-97A8-AB4C9DAB67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611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3203-E8B4-8F7D-8D33-4A1ABDAAA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CBE0C-FFE5-D765-D51C-4CE715219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3A8BF-3937-F06C-A52F-3164916B6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A04FE-D0B0-45C5-1977-B6225242D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232B6-EDA0-74DF-E60E-7BE43E370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E94799-6663-1260-633C-966E7D4C1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72AF-707D-4785-A047-32FFDF2226AB}" type="datetimeFigureOut">
              <a:rPr lang="en-ID" smtClean="0"/>
              <a:t>04/10/2023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062F98-D1AD-9A79-4D28-9606C162B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CB43D-5465-BEC6-85A1-8DC4CAC5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E226-EE75-43D7-97A8-AB4C9DAB67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952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B1B3-CFA0-912D-2AB7-5A6C2BED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DB6FF-F52F-105F-3905-B21C8AF5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72AF-707D-4785-A047-32FFDF2226AB}" type="datetimeFigureOut">
              <a:rPr lang="en-ID" smtClean="0"/>
              <a:t>04/10/2023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F9AE1-8999-C6BB-564B-7BB4431C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8A1AD-5121-95B0-14AA-5B96EDD4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E226-EE75-43D7-97A8-AB4C9DAB67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620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3DFE1C-BC7A-D06B-E186-BB84C623B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72AF-707D-4785-A047-32FFDF2226AB}" type="datetimeFigureOut">
              <a:rPr lang="en-ID" smtClean="0"/>
              <a:t>04/10/2023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81D8B-1749-C406-BC22-59F7675B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6FB4B-CE16-2E20-4D94-470B39F39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E226-EE75-43D7-97A8-AB4C9DAB67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535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0C77B-4EAC-2F7F-1D14-EB2D2B6C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BE2E2-AB20-9244-9E37-DEB79BB3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4DB4F-350F-C049-EDD4-546ED26EF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A4BD6-AD8A-8DBA-E13D-046E7AC6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72AF-707D-4785-A047-32FFDF2226AB}" type="datetimeFigureOut">
              <a:rPr lang="en-ID" smtClean="0"/>
              <a:t>04/10/2023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CC278-2FAC-3235-36D6-EA9B50D43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EA868-0831-D034-329E-9BD10514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E226-EE75-43D7-97A8-AB4C9DAB67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667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27637-96F9-34CB-71C9-83EBBA619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2A858C-9DCA-E2DB-ADD2-DF5F745B1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C3370-4F99-B0ED-8EF6-707CBFAEC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CA07C-8EDA-961E-272A-900F0EEF0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72AF-707D-4785-A047-32FFDF2226AB}" type="datetimeFigureOut">
              <a:rPr lang="en-ID" smtClean="0"/>
              <a:t>04/10/2023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DDF13-4C14-8918-D2B5-A9301B2E1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4FDD1-7B97-CE70-7F00-29455FB3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E226-EE75-43D7-97A8-AB4C9DAB67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955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AA5F73-D57C-ABD3-CCA8-FB0085C5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B5FB5-1225-37EA-D4E4-CD421E140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9C2AB-66B5-9232-A8BB-F1AF6ADEB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572AF-707D-4785-A047-32FFDF2226AB}" type="datetimeFigureOut">
              <a:rPr lang="en-ID" smtClean="0"/>
              <a:t>04/10/2023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DAC2D-D129-569A-7F9B-00814A0C3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7F5D3-F371-A639-83BA-6C2F99902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E226-EE75-43D7-97A8-AB4C9DAB67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947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39F2-03EA-E18D-EC82-F060511BB1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D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 (continued), application of derivative (continued), integral, application of integral, differential equations, series, statistical calculus</a:t>
            </a:r>
            <a:endParaRPr lang="en-ID" sz="2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08455-A358-2DDC-3452-117C4A1623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537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2FCDF-1FDE-DF74-293F-D7CF2487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7F4F9-5401-94C0-6AE9-8E66D008E3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Question: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Prove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ID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D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D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ID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7F4F9-5401-94C0-6AE9-8E66D008E3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57269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CB11B-3F36-B748-643B-77EC416E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Multiple integrals</a:t>
            </a:r>
            <a:endParaRPr lang="en-ID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E84D0-39EE-B460-CF51-AD60687EC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Find multiple integral of F = </a:t>
            </a:r>
            <a:r>
              <a:rPr lang="en-ID" sz="3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xy</a:t>
            </a:r>
            <a:r>
              <a:rPr lang="en-ID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z, 0 &lt; x &lt; T, 0 &lt; y &lt; k.</a:t>
            </a:r>
            <a:endParaRPr lang="en-ID" sz="3300" dirty="0"/>
          </a:p>
        </p:txBody>
      </p:sp>
    </p:spTree>
    <p:extLst>
      <p:ext uri="{BB962C8B-B14F-4D97-AF65-F5344CB8AC3E}">
        <p14:creationId xmlns:p14="http://schemas.microsoft.com/office/powerpoint/2010/main" val="225793188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F6F6A-E0A6-9AEF-5510-878E254BA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of integral</a:t>
            </a:r>
            <a:endParaRPr lang="en-ID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FBDF-4339-E7FC-BB22-870A5610B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area bellow the curve f(x)=1+cos(Tx)@[1/s,1/k].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3155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C226-782A-D4B6-A04C-EC636721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A4BD4-5BDC-AFB9-B659-A7CD0AAC9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area between the curves 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f(x)=1+cos(Tx) and g(x)= 1+sin(Tx)@[1/s,1/k].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898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9417-A98B-FF0F-65FF-D0A6A5611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526759-FD9E-2D5B-365E-C357027462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Calculate average value, </a:t>
                </a:r>
                <a:r>
                  <a:rPr lang="en-ID" sz="33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center</a:t>
                </a: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of mass and moment of inertia of f(x)=1+cos(Tx)@[1/s,1/k].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nary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526759-FD9E-2D5B-365E-C357027462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308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60001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EB59-37FF-BD5D-F950-F5962A4E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387BE-FB53-A753-7212-3DB5F836F9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44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ctrlP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D" sz="4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𝑥𝑑𝑥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ctrlP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D" sz="4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D" sz="4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387BE-FB53-A753-7212-3DB5F836F9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6040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926A-918F-42FD-51E4-516D214B1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C06B69-572F-CB02-8B62-7C28647D7E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ID" sz="44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C06B69-572F-CB02-8B62-7C28647D7E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24194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F4A9D-7AC9-034C-0AEC-5D2A9F29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B67E9C-CE51-0CAB-6B60-1F54A8484D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arc length of f(x) 	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-0.006x</a:t>
                </a:r>
                <a:r>
                  <a:rPr lang="en-ID" sz="3300" kern="1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+0.3x@[1/s,11-1/k], 	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1+cos(Tx)@[1/s,1/k], 	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x</a:t>
                </a:r>
                <a:r>
                  <a:rPr lang="en-ID" sz="3300" kern="1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@[0,T].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D" sz="33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D" sz="33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ID" sz="33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′(</m:t>
                                      </m:r>
                                      <m:r>
                                        <a:rPr lang="en-ID" sz="33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ID" sz="33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B67E9C-CE51-0CAB-6B60-1F54A8484D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322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94338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47A26-D713-31B8-AE86-C4388D18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D995AB-F8D0-7759-128D-169A547F22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Calculate revolutionary volume and surface area of 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f(x) = 1 + cos(Tx) @ [1/s, 1/k].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nary>
                        <m:naryPr>
                          <m:limLoc m:val="undOvr"/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nary>
                        <m:naryPr>
                          <m:limLoc m:val="undOvr"/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ad>
                            <m:radPr>
                              <m:degHide m:val="on"/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D" sz="33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D" sz="33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ID" sz="33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′(</m:t>
                                      </m:r>
                                      <m:r>
                                        <a:rPr lang="en-ID" sz="33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ID" sz="33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ID" sz="33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D995AB-F8D0-7759-128D-169A547F22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36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3909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12386-2E1D-91E5-2695-E9600846D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Differential equations</a:t>
            </a:r>
            <a:endParaRPr lang="en-ID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2ECE0-D005-73C9-547A-1E632021B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Solve these differential equations: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Ordinary differential equations: </a:t>
            </a:r>
          </a:p>
          <a:p>
            <a:pPr marL="0" indent="0">
              <a:buNone/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y' = y using Euler method for m</a:t>
            </a:r>
            <a:r>
              <a:rPr lang="en-ID" sz="1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 unitary steps.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y(0) = 1.</a:t>
            </a:r>
            <a:endParaRPr lang="en-ID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https://en.wikipedia.org/wiki/Euler_method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9922887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E1126-E0FA-2A2B-99FB-0F5A1D8B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2B7BC-7452-10FB-895B-5B9021C27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7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Question:</a:t>
            </a:r>
            <a:endParaRPr lang="en-ID" sz="7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7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7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7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y' = Ty</a:t>
            </a:r>
            <a:endParaRPr lang="en-ID" sz="7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0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700E0-110E-6977-6FE5-057E94E04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5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Derivative (continued)</a:t>
            </a:r>
            <a:endParaRPr lang="en-ID" sz="5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FFC3B-E380-2B3F-D507-72BCEBDC6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Partial derivative is derivative with respect to one variable, considering all the other variables as constants.</a:t>
            </a:r>
            <a:endParaRPr lang="en-ID" sz="4400" dirty="0"/>
          </a:p>
        </p:txBody>
      </p:sp>
    </p:spTree>
    <p:extLst>
      <p:ext uri="{BB962C8B-B14F-4D97-AF65-F5344CB8AC3E}">
        <p14:creationId xmlns:p14="http://schemas.microsoft.com/office/powerpoint/2010/main" val="133132824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E7611-5E8B-3590-2667-6199000D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5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Partial differential equations</a:t>
            </a:r>
            <a:endParaRPr lang="en-ID" sz="5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8BEBB-1455-A7D2-5249-96A815D7E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the type of the partial differential equation. </a:t>
            </a:r>
            <a:endParaRPr lang="en-ID" sz="2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25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D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0: -6Hxx + 7Hxt – 5Htt +675Hx – 34Ht + 54356 = 0	</a:t>
            </a:r>
            <a:endParaRPr lang="en-ID" sz="2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25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D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1: 39Hxx + 23Hxt – 305Htt - 6567Hx +56465Ht - 67467 = 0</a:t>
            </a:r>
            <a:endParaRPr lang="en-ID" sz="2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7912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0468F-6B50-EA75-2461-A5C245EE5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7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Series</a:t>
            </a:r>
            <a:endParaRPr lang="en-ID" sz="7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E554E-3A53-ADA5-2571-2D4FDB404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T! and T-</a:t>
            </a:r>
            <a:r>
              <a:rPr lang="en-ID" sz="4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Fibonacci number. 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http://mathworld.wolfram.com/GammaFunction.html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https://en.wikipedia.org/wiki/Fibonacci_number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0302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F794A-76B5-989E-2A1A-044B442D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99FB79-9FD2-BAC6-10E2-9FE09D78BA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Calculate </a:t>
                </a:r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D" sz="4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D" sz="4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ID" sz="4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sup>
                            </m:sSup>
                          </m:num>
                          <m:den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den>
                        </m:f>
                      </m:e>
                    </m:nary>
                  </m:oMath>
                </a14:m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b.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den>
                        </m:f>
                      </m:e>
                    </m:nary>
                  </m:oMath>
                </a14:m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</m:sup>
                        </m:sSup>
                      </m:e>
                    </m:nary>
                    <m:r>
                      <a:rPr lang="en-ID" sz="4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</m:sup>
                        </m:sSup>
                      </m:e>
                    </m:nary>
                    <m:r>
                      <a:rPr lang="en-ID" sz="4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e.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p>
                        </m:sSup>
                      </m:e>
                    </m:nary>
                    <m:r>
                      <a:rPr lang="en-ID" sz="4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f.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p>
                        </m:sSup>
                      </m:e>
                    </m:nary>
                    <m:r>
                      <a:rPr lang="en-ID" sz="4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g.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sup>
                        </m:sSup>
                      </m:e>
                    </m:nary>
                    <m:r>
                      <a:rPr lang="en-ID" sz="4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h.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D" sz="44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D" sz="44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ID" sz="44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sup>
                            </m:sSup>
                          </m:num>
                          <m:den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nary>
                  </m:oMath>
                </a14:m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ID" sz="44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sup>
                        </m:sSup>
                      </m:e>
                    </m:nary>
                  </m:oMath>
                </a14:m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99FB79-9FD2-BAC6-10E2-9FE09D78BA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77" t="-46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96751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2FC55-3DD7-76CD-2F38-D187AF353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8E7468-DF62-B777-005A-E5661547C2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sz="6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ID" sz="6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6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ID" sz="6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ID" sz="6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D" sz="66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D" sz="6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ID" sz="6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ID" sz="6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p>
                        </m:sSup>
                      </m:e>
                    </m:nary>
                  </m:oMath>
                </a14:m>
                <a:endParaRPr lang="en-ID" sz="6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8E7468-DF62-B777-005A-E5661547C2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00" t="-756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67743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76BC-02EB-E9C7-0E7B-B46EDBA9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8E17A-22F3-F577-A0C3-AFE8958CF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4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Calculate π for T terms.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https://calculus12s.weebly.com/uploads/2/5/3/9/25393482/inverse2powers.txt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230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E818F-BC66-52C1-6AFF-69D4D5E1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89009-E274-DE02-A06F-B017A9CAD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Expand (a + b)</a:t>
            </a:r>
            <a:r>
              <a:rPr lang="en-ID" sz="18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 = m</a:t>
            </a:r>
            <a:r>
              <a:rPr lang="en-ID" sz="1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1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1 1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1 2 1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1 3 3 1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1 4 6 4 1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1 5 10 10 5 1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1 6 15 20 15 6 1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1 7 21 35 35 21 7 1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1 8 28 56 70 56 28 8 1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1 9 36 84 126 126 84 36 9 1 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5713494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5C1E8-342F-ACB4-F6C3-66BE6169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Functional series</a:t>
            </a:r>
            <a:endParaRPr lang="en-ID" sz="6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F32ACD-59EA-F6AE-6A59-EE6CBC6E8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sz="55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Find the convergence radius and the sum.</a:t>
                </a:r>
                <a:endParaRPr lang="en-ID" sz="55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ID" sz="55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D" sz="5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ID" sz="5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ID" sz="5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ID" sz="55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D" sz="55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5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D" sz="5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D" sz="55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F32ACD-59EA-F6AE-6A59-EE6CBC6E8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88" t="-5742" r="-249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82122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B33F-11BC-5636-C4E2-0C7259375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2D896-DA9F-A5B7-FCD4-EAE085BA15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sz="6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Calculate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ID" sz="6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6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ID" sz="6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ID" sz="6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en-ID" sz="6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ID" sz="6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ID" sz="6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ID" sz="6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D" sz="6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ID" sz="6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D" sz="6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D" sz="66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D" sz="6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𝑇𝑥</m:t>
                            </m:r>
                          </m:e>
                        </m:d>
                      </m:e>
                      <m:sup>
                        <m:r>
                          <a:rPr lang="en-ID" sz="6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ID" sz="6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2D896-DA9F-A5B7-FCD4-EAE085BA15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00" t="-756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31510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32556-3325-8CE7-676D-7A666F78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Taylor series</a:t>
            </a:r>
            <a:endParaRPr lang="en-ID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8CB15-1141-40F0-7C73-6B29233F3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Expand sin(Tx) in the Taylor Series around 0. 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only terms 0, 1, 2, 3, 4.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6248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FB556-E180-7E04-97D6-BBE95F2CC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7C85E2-B72B-9BD5-30FC-BDBFFDE319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Calculate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27+1/</m:t>
                        </m:r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rad>
                  </m:oMath>
                </a14:m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using linear approximation.</a:t>
                </a:r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7C85E2-B72B-9BD5-30FC-BDBFFDE319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77" t="-238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904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B0004-0A46-E9D4-5F21-E3700397F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30295-4482-9D4A-E409-802BFF40C9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3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𝑥𝑦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𝑥𝑦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30295-4482-9D4A-E409-802BFF40C9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658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21086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B2622-D26C-678A-BD39-FDEEC29DB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7D77C-E026-9DE0-A74A-7F077C449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6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 truncation error for T terms of Taylor series for f(x).</a:t>
            </a:r>
            <a:endParaRPr lang="en-ID" sz="6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5572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44AD-B3BB-16D8-704A-0722F94A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7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Fourier Series</a:t>
            </a:r>
            <a:endParaRPr lang="en-ID" sz="7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32AF6-6791-68B1-02BF-F8D6100D3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Expand Tx in the Fourier Series. </a:t>
            </a:r>
            <a:endParaRPr lang="en-ID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only terms 0, 1, 2, 3, 4.</a:t>
            </a:r>
            <a:endParaRPr lang="en-ID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12*x*sin(x)/pi from –π to π</a:t>
            </a:r>
            <a:endParaRPr lang="en-ID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12*x*sin(2x)/pi from –π to π</a:t>
            </a:r>
            <a:endParaRPr lang="en-ID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12*x*sin(3x)/pi from –π to π</a:t>
            </a:r>
            <a:endParaRPr lang="en-ID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12*x*sin(4x)/pi from –π to π</a:t>
            </a:r>
            <a:endParaRPr lang="en-ID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https://www.integral-calculator.com/</a:t>
            </a:r>
          </a:p>
        </p:txBody>
      </p:sp>
    </p:spTree>
    <p:extLst>
      <p:ext uri="{BB962C8B-B14F-4D97-AF65-F5344CB8AC3E}">
        <p14:creationId xmlns:p14="http://schemas.microsoft.com/office/powerpoint/2010/main" val="241323543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CE7D6-E0DB-6936-7064-69F600895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6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Statistical calculus</a:t>
            </a:r>
            <a:endParaRPr lang="en-ID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3EFC9-5051-0356-C63A-B1709EACD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7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correlation between s and date of birth.</a:t>
            </a:r>
            <a:endParaRPr lang="en-ID" sz="7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9525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67F78-A682-69E4-FF82-6496A2203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BDE8A-BD29-8D54-0605-21B3381E4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7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probability of randomly writing T letters? </a:t>
            </a:r>
            <a:endParaRPr lang="en-ID" sz="7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642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099A-361A-767E-C8FB-170A51AE5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130A77-79D8-5A91-4423-9974EFFADD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D" sz="1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Analyze</a:t>
                </a: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normal distribution curve. Find its inflection point.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https://www.symbolab.com/solver/function-inflection-points-calculator</a:t>
                </a: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d>
                        <m:dPr>
                          <m:ctrlP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Calculate N(s).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e^(-x^2)/sqrt(pi)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from – infinity to 19107012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https://www.integral-calculator.com/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130A77-79D8-5A91-4423-9974EFFAD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74118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C170-F5D0-A5AF-5463-C7DDBF57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E2D260-41E6-331D-A938-4DF99FC37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What is Cauchy distribution?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https://en.wikipedia.org/wiki/Cauchy_distribution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Why is (π(1 + x</a:t>
                </a:r>
                <a:r>
                  <a:rPr lang="en-ID" sz="1800" kern="1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))</a:t>
                </a:r>
                <a:r>
                  <a:rPr lang="en-ID" sz="1800" kern="1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important? Find its inflection point.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https://www.symbolab.com/solver/function-inflection-points-calculator</a:t>
                </a: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ID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D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Calculate C(s).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((1+x^2)pi)^(-1)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from – infinity to 19107012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https://www.integral-calculator.com/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E2D260-41E6-331D-A938-4DF99FC37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2" t="-1261" b="-14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47285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1E37-7CDC-1FBC-2455-D87945826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301F7-F13F-3776-1BD4-E1F66A6CE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If you toss T fair coins, then what is the most likely number of heads? Why?</a:t>
            </a:r>
            <a:endParaRPr lang="en-ID" sz="6600" dirty="0"/>
          </a:p>
        </p:txBody>
      </p:sp>
    </p:spTree>
    <p:extLst>
      <p:ext uri="{BB962C8B-B14F-4D97-AF65-F5344CB8AC3E}">
        <p14:creationId xmlns:p14="http://schemas.microsoft.com/office/powerpoint/2010/main" val="2016983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59A2-B0A6-939E-36AD-F368BFDE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05251-C48C-D26F-D53D-E996D1A66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Question: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partial derivatives. 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4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0: x + y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4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1: </a:t>
            </a:r>
            <a:r>
              <a:rPr lang="en-ID" sz="4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xy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6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0EAF8-BE24-2B2E-FA5F-A0C40C21F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453CE-F26D-E4C7-6726-9B1C34BB2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5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derivative is when we calculate the sum of all the partial derivatives.</a:t>
            </a:r>
            <a:endParaRPr lang="en-ID" sz="5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24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4DED4-5C06-330B-0F90-AA41C9E85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FA5845-0719-EE57-6EC9-47483DE614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3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=1+</m:t>
                      </m:r>
                      <m:f>
                        <m:f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ID" sz="33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FA5845-0719-EE57-6EC9-47483DE614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761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0165B-110A-9CA0-F288-1218097D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00BBA4-1E46-57AA-2DB9-E68E60195B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3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𝑥𝑦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𝑥𝑦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𝑥𝑦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00BBA4-1E46-57AA-2DB9-E68E60195B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540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76BD-C98B-E2E3-F479-4D4FE692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2D2C7-2B4B-8691-975C-03F622A8B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Question: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total derivative.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33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0: x + y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33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1: </a:t>
            </a:r>
            <a:r>
              <a:rPr lang="en-ID" sz="33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xy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54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641C-F701-DFD1-7C47-BE9F89ED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ED24-A8CB-EA26-5B71-F9618FA74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ID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Implicit function</a:t>
            </a:r>
            <a:endParaRPr lang="en-ID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Implicit function cannot be easily resolved with respect to y = f(x).</a:t>
            </a:r>
            <a:endParaRPr lang="en-ID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calculate derivative of implicit function, we take total derivative of the implicit function and express y’ from this equation.</a:t>
            </a:r>
            <a:endParaRPr lang="en-ID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3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B320-3107-2BB1-5800-28F3F80C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D99948-4E36-AF2E-B42C-62FA3FCF3A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3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ID" sz="3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sSup>
                            <m:sSup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3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r>
                            <m:rPr>
                              <m:sty m:val="p"/>
                            </m:rPr>
                            <a:rPr lang="en-ID" sz="3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sSup>
                            <m:sSup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3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– </m:t>
                          </m:r>
                          <m:r>
                            <m:rPr>
                              <m:sty m:val="p"/>
                            </m:rPr>
                            <a:rPr lang="en-ID" sz="3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ID" sz="3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sSup>
                            <m:sSup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3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r>
                            <m:rPr>
                              <m:sty m:val="p"/>
                            </m:rPr>
                            <a:rPr lang="en-ID" sz="3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sSup>
                            <m:sSup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3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– </m:t>
                          </m:r>
                          <m:r>
                            <m:rPr>
                              <m:sty m:val="p"/>
                            </m:rPr>
                            <a:rPr lang="en-ID" sz="3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ID" sz="3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sSup>
                            <m:sSup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3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r>
                            <m:rPr>
                              <m:sty m:val="p"/>
                            </m:rPr>
                            <a:rPr lang="en-ID" sz="3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sSup>
                            <m:sSup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3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– </m:t>
                          </m:r>
                          <m:r>
                            <m:rPr>
                              <m:sty m:val="p"/>
                            </m:rPr>
                            <a:rPr lang="en-ID" sz="3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𝐿𝑥</m:t>
                      </m:r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𝑇𝑦</m:t>
                      </m:r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𝐿𝑥</m:t>
                          </m:r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𝑇𝑦</m:t>
                          </m:r>
                        </m:den>
                      </m:f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D99948-4E36-AF2E-B42C-62FA3FCF3A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05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E53B7-FD9F-F5A8-9759-0EB2D58DA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 (continued)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7DD6A-283A-8F18-8051-52885D649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indeterminate forms are 0/0, </a:t>
            </a:r>
            <a:r>
              <a:rPr lang="en-ID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∞</a:t>
            </a:r>
            <a:r>
              <a:rPr lang="en-ID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∞, 1</a:t>
            </a:r>
            <a:r>
              <a:rPr lang="en-ID" sz="4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∞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indeterminate forms.</a:t>
            </a:r>
          </a:p>
        </p:txBody>
      </p:sp>
    </p:spTree>
    <p:extLst>
      <p:ext uri="{BB962C8B-B14F-4D97-AF65-F5344CB8AC3E}">
        <p14:creationId xmlns:p14="http://schemas.microsoft.com/office/powerpoint/2010/main" val="2143703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DCEEB-5EB8-566C-7C84-12F93E6C3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3711A-0B9E-1527-429E-449408D52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Question: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implicit function derivative. Lx</a:t>
            </a:r>
            <a:r>
              <a:rPr lang="en-ID" sz="44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Ty</a:t>
            </a:r>
            <a:r>
              <a:rPr lang="en-ID" sz="44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k = 0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60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A0761-CFA8-3BEA-01AA-485EB3CE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6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Inverse function</a:t>
            </a:r>
            <a:endParaRPr lang="en-ID" sz="6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632BA3-FEC3-7850-7455-B7DBD87AD9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Inverse function undoes what the function does.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Derivative of inverse function is one over derivative of the function.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inverse function we swap x and y.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becomes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den>
                    </m:f>
                  </m:oMath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632BA3-FEC3-7850-7455-B7DBD87AD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322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134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1452-6ED3-55A1-1FFA-8E2C2EEA0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F3BCED-B41C-0DAE-295C-E091EFF91A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44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ID" sz="44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Tx</m:t>
                          </m:r>
                          <m:r>
                            <a:rPr lang="en-ID" sz="44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r>
                            <m:rPr>
                              <m:sty m:val="p"/>
                            </m:rPr>
                            <a:rPr lang="en-ID" sz="44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D" sz="4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D" sz="4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Derivative of inverse function is 1/T.</a:t>
                </a:r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F3BCED-B41C-0DAE-295C-E091EFF91A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866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B4290-3A1D-1C80-DFE0-47415482F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DC530-43E1-FBFF-982E-A127A8597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5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Question:</a:t>
            </a:r>
            <a:endParaRPr lang="en-ID" sz="5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5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ID" sz="5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5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inverse function derivative y = Tx + L.</a:t>
            </a:r>
            <a:endParaRPr lang="en-ID" sz="5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27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5B91-FA65-A7CB-3E72-5ACA52798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D" sz="9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Integral</a:t>
            </a:r>
            <a:endParaRPr lang="en-ID" sz="99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76B10B-CF09-4D12-8421-91C54E60C8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D" sz="27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Integral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ID" sz="2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2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en-ID" sz="2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  <m:e>
                        <m:r>
                          <a:rPr lang="en-ID" sz="2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D" sz="2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D" sz="2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D" sz="2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ID" sz="27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the limit of the sum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D" sz="2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D" sz="2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nary>
                              <m:naryPr>
                                <m:limLoc m:val="subSup"/>
                                <m:ctrlPr>
                                  <a:rPr lang="en-ID" sz="27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ID" sz="27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ID" sz="27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p>
                              <m:e>
                                <m:r>
                                  <a:rPr lang="en-ID" sz="27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D" sz="27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7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D" sz="27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𝑑𝑥</m:t>
                                </m:r>
                              </m:e>
                            </m:nary>
                            <m:r>
                              <a:rPr lang="en-ID" sz="27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sty m:val="p"/>
                              </m:rPr>
                              <a:rPr lang="en-ID" sz="27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ID" sz="2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                                 </m:t>
                            </m:r>
                            <m:r>
                              <a:rPr lang="en-ID" sz="2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ID" sz="2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ID" sz="2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ID" sz="2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ID" sz="2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D" sz="2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ID" sz="2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D" sz="27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D" sz="27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𝑘h</m:t>
                                </m:r>
                              </m:e>
                            </m:d>
                            <m:r>
                              <a:rPr lang="en-ID" sz="2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nary>
                      </m:e>
                    </m:func>
                  </m:oMath>
                </a14:m>
                <a:endParaRPr lang="en-ID" sz="2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27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D" sz="2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7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ID" sz="27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7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27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ID" sz="27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ID" sz="27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ID" sz="27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ID" sz="2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27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D" sz="2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27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interval [a, b] is divided into n parts, each of each is h in length. </a:t>
                </a:r>
                <a:endParaRPr lang="en-ID" sz="2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76B10B-CF09-4D12-8421-91C54E60C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42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405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221D8-FD7F-C0FE-46A5-D666653D8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4C1C2-F1A4-B64E-0479-94BF61A2B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Integral is a non-local operation, which means that integral is more difficult to calculate than derivative.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67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9681-036C-5311-CF43-993181FB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70A3E-61CC-72C1-48C5-9BD6A62DA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6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Irrational numbers are continuous.</a:t>
            </a:r>
            <a:endParaRPr lang="en-ID" sz="6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6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Rational numbers are discrete.</a:t>
            </a:r>
            <a:endParaRPr lang="en-ID" sz="6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141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95358-F019-91F0-93A3-94D46999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872BFF-1C0F-F428-47E0-0C488F89F4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Calculate: 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ID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  <m:e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ID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D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  <m:e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ID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D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sub>
                      <m:sup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ID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D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ID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ID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ID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ID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ID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D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e.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1/</m:t>
                        </m:r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func>
                          <m:funcPr>
                            <m:ctrlPr>
                              <a:rPr lang="en-ID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D" sz="1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d>
                              <m:dPr>
                                <m:ctrlPr>
                                  <a:rPr lang="en-ID" sz="1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D" sz="1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1/</m:t>
                        </m:r>
                        <m:r>
                          <m:rPr>
                            <m:sty m:val="p"/>
                          </m:rPr>
                          <a:rPr lang="en-ID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  <m:sup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func>
                          <m:funcPr>
                            <m:ctrlPr>
                              <a:rPr lang="en-ID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D" sz="1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cot</m:t>
                            </m:r>
                          </m:fName>
                          <m:e>
                            <m:d>
                              <m:dPr>
                                <m:ctrlPr>
                                  <a:rPr lang="en-ID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D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D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d>
                      <m:dPr>
                        <m:ctrlP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ID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 if </a:t>
                </a:r>
                <a14:m>
                  <m:oMath xmlns:m="http://schemas.openxmlformats.org/officeDocument/2006/math">
                    <m:r>
                      <a:rPr lang="en-ID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rational number, </a:t>
                </a:r>
                <a14:m>
                  <m:oMath xmlns:m="http://schemas.openxmlformats.org/officeDocument/2006/math">
                    <m:r>
                      <a:rPr lang="en-ID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d>
                      <m:dPr>
                        <m:ctrlP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ID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0 if </a:t>
                </a:r>
                <a14:m>
                  <m:oMath xmlns:m="http://schemas.openxmlformats.org/officeDocument/2006/math">
                    <m:r>
                      <a:rPr lang="en-ID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an irrational number.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D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d>
                      <m:dPr>
                        <m:ctrlP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ID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0 if </a:t>
                </a:r>
                <a14:m>
                  <m:oMath xmlns:m="http://schemas.openxmlformats.org/officeDocument/2006/math">
                    <m:r>
                      <a:rPr lang="en-ID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rational number, </a:t>
                </a:r>
                <a14:m>
                  <m:oMath xmlns:m="http://schemas.openxmlformats.org/officeDocument/2006/math">
                    <m:r>
                      <a:rPr lang="en-ID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d>
                      <m:dPr>
                        <m:ctrlP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D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ID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 if </a:t>
                </a:r>
                <a14:m>
                  <m:oMath xmlns:m="http://schemas.openxmlformats.org/officeDocument/2006/math">
                    <m:r>
                      <a:rPr lang="en-ID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an irrational number.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872BFF-1C0F-F428-47E0-0C488F89F4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77" t="-322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907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002C4-7446-4FAB-CDA8-2C948A22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BFB676-3BC8-60EF-91A4-B17A9047BD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D" sz="33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D" sz="33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  <m:e>
                          <m:func>
                            <m:func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D" sz="33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𝑇𝑥</m:t>
                                  </m:r>
                                </m:e>
                              </m:d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BFB676-3BC8-60EF-91A4-B17A9047B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294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B31A-FFD2-0198-FA80-C604EA48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FA8774-6813-9449-9B94-C8AC14CFAB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D" sz="77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ID" sz="7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7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ID" sz="7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𝑇𝑥</m:t>
                              </m:r>
                            </m:sup>
                          </m:sSup>
                          <m:r>
                            <a:rPr lang="en-ID" sz="7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ID" sz="7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FA8774-6813-9449-9B94-C8AC14CFA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0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CBC6-5524-90DB-16F9-8FB2FA2A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45D60-5CEF-131F-44A8-2A654A4225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33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Calculate Second Great Limit.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33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D" sz="33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sup>
                          </m:sSup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≈2.7</m:t>
                          </m:r>
                        </m:e>
                      </m:func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33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sup>
                    </m:sSup>
                  </m:oMath>
                </a14:m>
                <a:r>
                  <a:rPr lang="en-ID" sz="33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as small as possible positive x.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45D60-5CEF-131F-44A8-2A654A4225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154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85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5935-ABBE-3E22-0337-6C91BE9CC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121BD2-4723-23E5-C9AE-FD5C0E93AE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ID" sz="66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D" sz="6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ID" sz="6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ID" sz="66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66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ID" sz="66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𝑇𝑥</m:t>
                              </m:r>
                            </m:sup>
                          </m:sSup>
                          <m:r>
                            <a:rPr lang="en-ID" sz="6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ID" sz="6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121BD2-4723-23E5-C9AE-FD5C0E93AE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4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622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B741D-183A-4EA3-A9E9-7F253400A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Methods of integration</a:t>
            </a:r>
            <a:endParaRPr lang="en-ID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1A17-A568-06F6-97AF-AC9A3D1F8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6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integration by substitution sin(Tx).</a:t>
            </a:r>
            <a:endParaRPr lang="en-ID" sz="6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58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1CC6F-3AA7-959B-7978-958F1635E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0ABECB-0510-F6A4-5D69-0580304258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sz="55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integration by parts.  </a:t>
                </a:r>
                <a:endParaRPr lang="en-ID" sz="55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D" sz="55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D" sz="55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D" sz="55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𝑢𝑑𝑣</m:t>
                          </m:r>
                          <m:r>
                            <a:rPr lang="en-ID" sz="55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ID" sz="55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𝑢𝑣</m:t>
                          </m:r>
                          <m:r>
                            <a:rPr lang="en-ID" sz="55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ID" sz="55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D" sz="55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𝑣𝑑𝑢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ID" sz="55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0ABECB-0510-F6A4-5D69-0580304258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88" t="-616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397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CCAF-72E0-421D-834F-7445C6B3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F29670-C659-69BE-29F3-06F1DC4630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D" sz="44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D" sz="44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𝑥𝑑𝑥</m:t>
                            </m:r>
                          </m:e>
                        </m:func>
                      </m:e>
                    </m:nary>
                  </m:oMath>
                </a14:m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-</a:t>
                </a:r>
                <a:r>
                  <a:rPr lang="en-ID" sz="44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xCos</a:t>
                </a:r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(x)+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𝐶𝑜𝑠</m:t>
                        </m:r>
                        <m:d>
                          <m:dPr>
                            <m:ctrlP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=−</m:t>
                        </m:r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𝑥𝐶𝑜𝑠</m:t>
                        </m:r>
                        <m:d>
                          <m:dPr>
                            <m:ctrlP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ID" sz="4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D" sz="4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d>
                      <m:dPr>
                        <m:ctrlP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ID" sz="4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D" sz="4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 = x</a:t>
                </a:r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dv = sin(x)dx</a:t>
                </a:r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F29670-C659-69BE-29F3-06F1DC4630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77" t="-3922" b="-490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326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4A06-D897-2F09-524C-A0FFA455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5495C9-CF12-FDB7-9B5F-2286BEE9D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Checking correctness of integration:</a:t>
                </a:r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𝑥𝐶𝑜𝑠</m:t>
                              </m:r>
                              <m:d>
                                <m:dPr>
                                  <m:ctrlPr>
                                    <a:rPr lang="en-ID" sz="4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4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ID" sz="4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4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D" sz="4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D" sz="4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𝑥𝑆𝑖𝑛</m:t>
                      </m:r>
                      <m:d>
                        <m:dPr>
                          <m:ctrlP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5495C9-CF12-FDB7-9B5F-2286BEE9D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77" t="-46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118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D2235-9E5C-6550-F8FE-089DBCD1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69474E-7C0D-EAE5-A9B3-0759802F16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sz="66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D" sz="6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D" sz="6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D" sz="6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D" sz="6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D" sz="6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ID" sz="66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using Heaviside method.</a:t>
                </a:r>
                <a:endParaRPr lang="en-ID" sz="6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69474E-7C0D-EAE5-A9B3-0759802F16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00" t="-658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259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AD6F-5354-215F-9D6C-22E90309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0FC41-9A96-096C-0251-1A6CFDBD41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33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33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ID" sz="33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33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33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D" sz="33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ID" sz="33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ID" sz="33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eqArr>
                            <m:eqArr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D" sz="33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D" sz="33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D" sz="33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D" sz="33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D" sz="33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ID" sz="33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D" sz="33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D" sz="33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ID" sz="33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/>
                          </m:eqArr>
                        </m:den>
                      </m:f>
                      <m:r>
                        <a:rPr lang="en-ID" sz="33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D" sz="33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D" sz="33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ID" sz="33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ID" sz="33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ID" sz="33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ID" sz="33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D" sz="33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D" sz="33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ID" sz="33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0FC41-9A96-096C-0251-1A6CFDBD41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606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7F58-62A8-C047-753E-06BB5D665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0B9A9-0F93-249F-1EB4-BB75A3930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D" sz="33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L = m</a:t>
            </a:r>
            <a:r>
              <a:rPr lang="en-ID" sz="33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33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m = m</a:t>
            </a:r>
            <a:r>
              <a:rPr lang="en-ID" sz="33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33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s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33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a = m</a:t>
            </a:r>
            <a:r>
              <a:rPr lang="en-ID" sz="33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D" sz="33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T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D" sz="33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e = m</a:t>
            </a:r>
            <a:r>
              <a:rPr lang="en-ID" sz="33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781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D7BEF-0FD3-F664-AEDD-9E2C37908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79C13-748D-AD9F-6918-688B7FD06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https://calculus17.weebly.com/uploads/7/7/9/0/77906190/heaviside_cover-up_method_14jan2019.txt</a:t>
            </a:r>
            <a:endParaRPr lang="en-ID" sz="3300" dirty="0"/>
          </a:p>
        </p:txBody>
      </p:sp>
    </p:spTree>
    <p:extLst>
      <p:ext uri="{BB962C8B-B14F-4D97-AF65-F5344CB8AC3E}">
        <p14:creationId xmlns:p14="http://schemas.microsoft.com/office/powerpoint/2010/main" val="3366662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130CF-D490-D83D-3077-1720D3B7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C89AB2-B4F3-EF6C-B387-F22A955F2C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sz="55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Find: </a:t>
                </a:r>
                <a:endParaRPr lang="en-ID" sz="55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55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D" sz="5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5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ID" sz="5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  <m:e>
                        <m:func>
                          <m:funcPr>
                            <m:ctrlPr>
                              <a:rPr lang="en-ID" sz="5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D" sz="55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ID" sz="55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D" sz="55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ID" sz="5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D" sz="55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ID" sz="55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D" sz="55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  <m:r>
                          <a:rPr lang="en-ID" sz="5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ID" sz="55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en-ID" sz="55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55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D" sz="5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5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ID" sz="5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  <m:e>
                        <m:func>
                          <m:funcPr>
                            <m:ctrlPr>
                              <a:rPr lang="en-ID" sz="5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D" sz="55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ID" sz="5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D" sz="5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ID" sz="5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D" sz="55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ID" sz="5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D" sz="5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  <m:r>
                          <a:rPr lang="en-ID" sz="5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e>
                    </m:nary>
                  </m:oMath>
                </a14:m>
                <a:endParaRPr lang="en-ID" sz="55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C89AB2-B4F3-EF6C-B387-F22A955F2C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88" t="-616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22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9FE3A-67BF-0FC8-99A1-CD11E3AC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C0950-D95A-32CB-F704-5E8CC40F7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Question: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</a:t>
            </a:r>
            <a:r>
              <a:rPr lang="en-ID" sz="3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L’Hopital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rule.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First Great Limit using </a:t>
            </a:r>
            <a:r>
              <a:rPr lang="en-ID" sz="3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L’Hopital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rule.</a:t>
            </a:r>
          </a:p>
        </p:txBody>
      </p:sp>
    </p:spTree>
    <p:extLst>
      <p:ext uri="{BB962C8B-B14F-4D97-AF65-F5344CB8AC3E}">
        <p14:creationId xmlns:p14="http://schemas.microsoft.com/office/powerpoint/2010/main" val="40435224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3A7B-6AE8-64B4-FF19-C46E6CFE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88D301-29F5-287B-36FC-4B62751258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Calculate the inner product.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1/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1/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  <m:e>
                          <m:func>
                            <m:func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D" sz="33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𝐿𝑥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D" sz="33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𝐿𝑥</m:t>
                                  </m:r>
                                </m:e>
                              </m:d>
                            </m:e>
                          </m:func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sin(12x)cos(12x) from 1/19107012 to 1/7012</a:t>
                </a: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https://www.integral-calculator.com/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88D301-29F5-287B-36FC-4B62751258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322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552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949A-DA4D-02B9-2716-9E7480D82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759BB3-373C-D8DC-9DA9-004F7B1697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Calculate Riemann sum for integral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T intervals.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https://calculus12s.weebly.com/uploads/2/5/3/9/25393482/p2integration2vs2summation.docx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759BB3-373C-D8DC-9DA9-004F7B169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9" t="-1821" r="-87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538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7A3D-F099-53EA-5AAE-B4F6E651B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5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Numerical integration</a:t>
            </a:r>
            <a:endParaRPr lang="en-ID" sz="5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33A0BF-E060-0CA0-7C94-ECB5D98E09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Give the integration formulas: 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ID" sz="3300" kern="1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0</a:t>
                </a: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Left and right rectangles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≈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𝑘h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33A0BF-E060-0CA0-7C94-ECB5D98E09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322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291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14AF6-18BA-CAA4-236A-EEBF4439C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4A7161-37F7-1343-847D-532267622D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770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ID" sz="770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7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7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ID" sz="7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ID" sz="7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ID" sz="7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ID" sz="7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4A7161-37F7-1343-847D-532267622D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115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F0D0-D3E2-1223-F1F7-96E6CEFDA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AAC21-3C14-CEAE-B56C-A7373D41D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5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https://calculus12s.weebly.com/uploads/2/5/3/9/25393482/left-rectangles-numerical_integration-method.txt</a:t>
            </a:r>
            <a:endParaRPr lang="en-ID" sz="5500" dirty="0"/>
          </a:p>
        </p:txBody>
      </p:sp>
    </p:spTree>
    <p:extLst>
      <p:ext uri="{BB962C8B-B14F-4D97-AF65-F5344CB8AC3E}">
        <p14:creationId xmlns:p14="http://schemas.microsoft.com/office/powerpoint/2010/main" val="1920335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93330-6775-E4C9-A75E-83622C3A1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0A4FE6-6240-D826-FC77-4DC29E64BA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ID" sz="44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D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ID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ID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D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n-ID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≈</m:t>
                          </m:r>
                          <m:r>
                            <a:rPr lang="en-ID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D" sz="4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ID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ID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𝑘h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ID" sz="4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0A4FE6-6240-D826-FC77-4DC29E64BA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840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926A6-FAC5-EC6D-72E1-F47E1930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0F228-60B0-46D0-E88A-DB011FB30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https://calculus12s.weebly.com/uploads/2/5/3/9/25393482/right-rectangles-numerical-integration-method.txt</a:t>
            </a:r>
            <a:endParaRPr lang="en-ID" sz="6600" dirty="0"/>
          </a:p>
        </p:txBody>
      </p:sp>
    </p:spTree>
    <p:extLst>
      <p:ext uri="{BB962C8B-B14F-4D97-AF65-F5344CB8AC3E}">
        <p14:creationId xmlns:p14="http://schemas.microsoft.com/office/powerpoint/2010/main" val="13569695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226C0-474B-D3D5-1EB3-9608BDD3F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F233E-B748-AE08-6CA9-9A1BC4EC45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ID" sz="4400" kern="1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</a:t>
                </a:r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Mid-rectangles</a:t>
                </a:r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≈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D" sz="4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4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ID" sz="4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ID" sz="4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𝑘h</m:t>
                                  </m:r>
                                  <m:r>
                                    <a:rPr lang="en-ID" sz="4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ID" sz="44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D" sz="44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en-ID" sz="44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F233E-B748-AE08-6CA9-9A1BC4EC45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77" t="-46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4721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7677-E9FE-D20C-B1CA-81787A40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A558A-BECF-7E00-8038-485EB4ECD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https://calculus12s.weebly.com/uploads/2/5/3/9/25393482/mid-rectangles-numerical-integration-method.txt</a:t>
            </a:r>
            <a:endParaRPr lang="en-ID" sz="6600" dirty="0"/>
          </a:p>
        </p:txBody>
      </p:sp>
    </p:spTree>
    <p:extLst>
      <p:ext uri="{BB962C8B-B14F-4D97-AF65-F5344CB8AC3E}">
        <p14:creationId xmlns:p14="http://schemas.microsoft.com/office/powerpoint/2010/main" val="35572346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FA8A-E5CA-0B2F-6463-2B9557BA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2DD603-7B1E-1270-35CA-F548BBEEAC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ID" sz="3300" kern="1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2</a:t>
                </a: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Trapezoidal rule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33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ID" sz="33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D" sz="33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ID" sz="33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h𝑘</m:t>
                                  </m:r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2DD603-7B1E-1270-35CA-F548BBEEAC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322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80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D855F-14EE-9D8B-D14B-B6CB4EB6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77C0BA-8AE5-B8E8-EF7B-A72224B6B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44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L’Hopital</a:t>
                </a:r>
                <a:r>
                  <a:rPr lang="en-ID" sz="44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rule says that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44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D" sz="44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lang="en-ID" sz="4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D" sz="44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′(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′(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44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the indeterminate form is 0/0 or </a:t>
                </a:r>
                <a:r>
                  <a:rPr lang="en-ID" sz="44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∞</a:t>
                </a:r>
                <a:r>
                  <a:rPr lang="en-ID" sz="44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n-ID" sz="44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∞</a:t>
                </a:r>
                <a:r>
                  <a:rPr lang="en-ID" sz="44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77C0BA-8AE5-B8E8-EF7B-A72224B6B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77" t="-2521" b="-546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7213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DC40-FC9A-1B30-1142-72468220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E23B3-8DFA-39DA-A8F7-D02159B7F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https://calculus12s.weebly.com/uploads/2/5/3/9/25393482/trapezoidal-rule-numerical-integration-method.txt</a:t>
            </a:r>
            <a:endParaRPr lang="en-ID" sz="6600" dirty="0"/>
          </a:p>
        </p:txBody>
      </p:sp>
    </p:spTree>
    <p:extLst>
      <p:ext uri="{BB962C8B-B14F-4D97-AF65-F5344CB8AC3E}">
        <p14:creationId xmlns:p14="http://schemas.microsoft.com/office/powerpoint/2010/main" val="19988487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191E0-7CEF-4B6D-ABC7-4356B40A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217E3-A2CD-0963-3E72-D40B55165C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sz="26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ID" sz="2600" kern="1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ID" sz="26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</a:t>
                </a:r>
                <a:r>
                  <a:rPr lang="en-ID" sz="26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Simpson rule</a:t>
                </a:r>
                <a:endParaRPr lang="en-ID" sz="2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26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2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ID" sz="2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D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ID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ID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D" sz="26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D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n-ID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ID" sz="26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ID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nary>
                      <m:d>
                        <m:dPr>
                          <m:ctrlPr>
                            <a:rPr lang="en-ID" sz="2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D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D" sz="26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ID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n-ID" sz="26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ID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ID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ID" sz="26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ID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ID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ID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D" sz="26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ID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𝑘h</m:t>
                                  </m:r>
                                </m:e>
                              </m:d>
                              <m:r>
                                <a:rPr lang="en-ID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+4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ID" sz="26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ID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ID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f>
                                    <m:fPr>
                                      <m:ctrlPr>
                                        <a:rPr lang="en-ID" sz="26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D" sz="2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ID" sz="2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  <m:e>
                                  <m:r>
                                    <a:rPr lang="en-ID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ID" sz="26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D" sz="2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en-ID" sz="2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ID" sz="2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−1)</m:t>
                                      </m:r>
                                      <m:r>
                                        <a:rPr lang="en-ID" sz="2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ID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e>
                          </m:nary>
                          <m:r>
                            <a:rPr lang="en-ID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D" sz="26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D" sz="2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217E3-A2CD-0963-3E72-D40B55165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5461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0B92-3C6B-DD83-045C-08974B145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4D673-BF73-6B96-57D0-A491E7DFD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6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https://calculus12s.weebly.com/uploads/2/5/3/9/25393482/simpson-rule-numerical-integration-method.txt</a:t>
            </a:r>
            <a:endParaRPr lang="en-ID" sz="6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827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4012D-AE50-A957-1212-552F2889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5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integration error bounds</a:t>
            </a:r>
            <a:endParaRPr lang="en-ID" sz="5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B9C2C-5047-B378-19AB-73DE1F322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sz="22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ID" sz="2200" kern="1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ID" sz="22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0</a:t>
                </a:r>
                <a:r>
                  <a:rPr lang="en-ID" sz="22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Left and right rectangles</a:t>
                </a:r>
                <a:endParaRPr lang="en-ID" sz="2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22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2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2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Rectangular rule, right or left rectangular rule: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2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2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calculate the largest possible error of numerical calculating of the integral I =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ID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en-ID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  <m:e>
                        <m:r>
                          <a:rPr lang="en-ID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D" sz="2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D" sz="2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D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ID" sz="2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2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using the rectangular rule I</a:t>
                </a:r>
                <a:r>
                  <a:rPr lang="en-ID" sz="2200" kern="1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ID" sz="2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B9C2C-5047-B378-19AB-73DE1F322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168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5241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1DA84-5A98-9E02-60B0-2F9730E7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F487C-27A3-901C-127F-CEEF609F8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approximate our function f(x) with a constant at each small subinterval.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find the inequality for D = |I – I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|.</a:t>
            </a:r>
          </a:p>
        </p:txBody>
      </p:sp>
    </p:spTree>
    <p:extLst>
      <p:ext uri="{BB962C8B-B14F-4D97-AF65-F5344CB8AC3E}">
        <p14:creationId xmlns:p14="http://schemas.microsoft.com/office/powerpoint/2010/main" val="37721062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721B-F56D-97BD-D220-856A5C63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5AB42-A04B-70CD-0590-7CD62A59D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0 to h: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straight line S(x) = </a:t>
            </a:r>
            <a:r>
              <a:rPr lang="en-ID" sz="3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sx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ID" sz="3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goes through the points (x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(x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816197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7E1A-2F29-F8F9-5DAE-5CF4DBB39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87FC4-7CB3-5859-1C55-9C523149E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 (y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y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)/h, </a:t>
            </a:r>
            <a:r>
              <a:rPr lang="en-ID" sz="3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y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Here we take x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 and x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h.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33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|(y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y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)h/2 + hy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hy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 = |(y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y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)h/2| 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D" sz="33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/2.</a:t>
            </a:r>
          </a:p>
        </p:txBody>
      </p:sp>
    </p:spTree>
    <p:extLst>
      <p:ext uri="{BB962C8B-B14F-4D97-AF65-F5344CB8AC3E}">
        <p14:creationId xmlns:p14="http://schemas.microsoft.com/office/powerpoint/2010/main" val="35081806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0BA0-0D40-425C-D856-81E56706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79D3A-3441-1C5A-8F4F-F98F69D2B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m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absolute maximum derivative f’(x) at the small interval [0, h].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S’(x) = s = (y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y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)/h.</a:t>
            </a:r>
          </a:p>
        </p:txBody>
      </p:sp>
    </p:spTree>
    <p:extLst>
      <p:ext uri="{BB962C8B-B14F-4D97-AF65-F5344CB8AC3E}">
        <p14:creationId xmlns:p14="http://schemas.microsoft.com/office/powerpoint/2010/main" val="39402747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68F2-F4C2-037B-D066-79F61B27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97751-FDE8-C803-9FAC-A795CEA71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Substituting h = (b – a)/n, we get </a:t>
            </a:r>
            <a:r>
              <a:rPr lang="en-ID" sz="33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 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 - a)</a:t>
            </a:r>
            <a:r>
              <a:rPr lang="en-ID" sz="33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/(2n</a:t>
            </a:r>
            <a:r>
              <a:rPr lang="en-ID" sz="33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≤ 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 - a)</a:t>
            </a:r>
            <a:r>
              <a:rPr lang="en-ID" sz="33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/(2n</a:t>
            </a:r>
            <a:r>
              <a:rPr lang="en-ID" sz="33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n small subintervals like [0, h]. 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803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C216-0A7F-0752-712A-8891A61B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3E308-8E33-2A15-2D79-9434EE6D2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 ≤ n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 - a)</a:t>
            </a:r>
            <a:r>
              <a:rPr lang="en-ID" sz="33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/(2n</a:t>
            </a:r>
            <a:r>
              <a:rPr lang="en-ID" sz="33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= |I – I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 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 - a)</a:t>
            </a:r>
            <a:r>
              <a:rPr lang="en-ID" sz="33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/(2n)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M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absolute maximum derivative f’(x) at the whole interval [a, b].</a:t>
            </a:r>
          </a:p>
        </p:txBody>
      </p:sp>
    </p:spTree>
    <p:extLst>
      <p:ext uri="{BB962C8B-B14F-4D97-AF65-F5344CB8AC3E}">
        <p14:creationId xmlns:p14="http://schemas.microsoft.com/office/powerpoint/2010/main" val="153016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912E-FE58-DE55-2E88-AFD1BF84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9D33DF-61F9-9288-53F8-2849D4A9CA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33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First Great Limit of calculus 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33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D" sz="33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ID" sz="3300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33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indeterminate form is 0 over 0, so we can use </a:t>
                </a:r>
                <a:r>
                  <a:rPr lang="en-ID" sz="33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L’Hopital</a:t>
                </a:r>
                <a:r>
                  <a:rPr lang="en-ID" sz="33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rule.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9D33DF-61F9-9288-53F8-2849D4A9CA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154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3997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F042B-BD6F-F857-689E-37916508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C7EE8-6818-C8FD-CD52-A0BE7BD1E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6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https://calculus12s.weebly.com/uploads/2/5/3/9/25393482/rectangularruleintegrationerrorbounds.docx</a:t>
            </a:r>
            <a:endParaRPr lang="en-ID" sz="6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419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14B35-536B-3942-9366-465429ED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B2C0E-8B06-C6C3-1714-C3008D99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33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</a:t>
            </a:r>
            <a:r>
              <a:rPr lang="en-ID" sz="33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Mid-rectangles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3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 rectangles rule integration error bounds: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32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4A728-21FF-8C2F-02A2-178B63668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F3AA5B-7377-7658-0354-D7E5700B28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2700" kern="100" dirty="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y(x) be a differentiable function at x </a:t>
                </a:r>
                <a:r>
                  <a:rPr lang="en-ID" sz="2700" kern="100" dirty="0">
                    <a:effectLst/>
                    <a:latin typeface="Mathematica1"/>
                    <a:ea typeface="Calibri" panose="020F0502020204030204" pitchFamily="34" charset="0"/>
                    <a:cs typeface="Times New Roman" panose="02020603050405020304" pitchFamily="18" charset="0"/>
                    <a:sym typeface="Mathematica1"/>
                  </a:rPr>
                  <a:t></a:t>
                </a:r>
                <a:r>
                  <a:rPr lang="en-ID" sz="2700" kern="100" dirty="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[a, b]. </a:t>
                </a:r>
                <a:endParaRPr lang="en-ID" sz="2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2700" kern="100" dirty="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calculate this integral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ID" sz="2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2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en-ID" sz="2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  <m:e>
                        <m:r>
                          <a:rPr lang="en-ID" sz="2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ID" sz="2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D" sz="2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D" sz="2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ID" sz="27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I, a precise value of the integral. </a:t>
                </a:r>
                <a:endParaRPr lang="en-ID" sz="2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27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us divide the interval [a, b] into n subintervals of the same size h. </a:t>
                </a:r>
                <a14:m>
                  <m:oMath xmlns:m="http://schemas.openxmlformats.org/officeDocument/2006/math">
                    <m:r>
                      <a:rPr lang="en-ID" sz="2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ID" sz="2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sz="2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2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ID" sz="2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D" sz="2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ID" sz="2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ID" sz="2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27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 each subinterval h we approximate the function y(x) by a constant function C</a:t>
                </a:r>
                <a:r>
                  <a:rPr lang="en-ID" sz="2700" kern="100" baseline="-250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D" sz="27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=y(0.5(</a:t>
                </a:r>
                <a:r>
                  <a:rPr lang="en-ID" sz="2700" kern="1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ID" sz="2700" kern="100" baseline="-250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D" sz="2700" kern="1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+b</a:t>
                </a:r>
                <a:r>
                  <a:rPr lang="en-ID" sz="2700" kern="100" baseline="-250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D" sz="27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)). </a:t>
                </a:r>
                <a:endParaRPr lang="en-ID" sz="2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F3AA5B-7377-7658-0354-D7E5700B28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126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9607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60BB-5486-E313-244D-EE6863B6A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3D158F-26DA-D807-334B-0132B45A69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ID" sz="330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limLoc m:val="subSup"/>
                            <m:ctrlP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ID" sz="33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D" sz="33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ID" sz="33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ID" sz="33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D" sz="33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ID" sz="33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ID" sz="33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D" sz="33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ID" sz="33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sSub>
                              <m:sSubPr>
                                <m:ctrlPr>
                                  <a:rPr lang="en-ID" sz="33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D" sz="33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ID" sz="33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𝑀𝑅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which is the approximate value of the integral, computed using mid rectangles rule. 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h=b</a:t>
                </a:r>
                <a:r>
                  <a:rPr lang="en-ID" sz="3300" kern="100" baseline="-250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a</a:t>
                </a:r>
                <a:r>
                  <a:rPr lang="en-ID" sz="3300" kern="100" baseline="-250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3D158F-26DA-D807-334B-0132B45A69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6955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A4A73-AEEE-52B0-D9B8-A2341FF6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902F6C-4953-D4FF-3B4E-1EF6085E42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 simplify the proof, let us consider the elementary subinterval from –0.5h to 0.5h. These results will work for any elementary subinterval.  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−0.5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0.5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  <m:e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nary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h𝑦</m:t>
                      </m:r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(0)=</m:t>
                      </m:r>
                      <m:sSub>
                        <m:sSub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𝑒𝑀𝑅</m:t>
                          </m:r>
                        </m:sub>
                      </m:sSub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−0.5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0.5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  <m:e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902F6C-4953-D4FF-3B4E-1EF6085E42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210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0974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2E813-86BB-0968-AB67-F70C442DE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16DB89-7760-FB80-0B05-26C473606F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Our goal is to assess on elementary double interval |</a:t>
                </a:r>
                <a:r>
                  <a:rPr lang="en-ID" sz="3300" kern="1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D" sz="3300" kern="100" baseline="-250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ID" sz="3300" kern="1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D" sz="3300" kern="100" baseline="-250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eMR</a:t>
                </a: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Expanding our function y(x) in Taylor series around 0, using the truncation error formula, we get: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ID" sz="33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ID" sz="33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D" sz="33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ID" sz="33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D" sz="33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ID" sz="33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2!</m:t>
                        </m:r>
                      </m:den>
                    </m:f>
                  </m:oMath>
                </a14:m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here A</a:t>
                </a:r>
                <a:r>
                  <a:rPr lang="en-ID" sz="3300" kern="100" baseline="-250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adjusted value of the second derivative to account for the missing terms of the series. 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16DB89-7760-FB80-0B05-26C473606F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1961" r="-162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3353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FF16E-A705-6B88-3253-C3A3970C9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D6F4DB-D82B-52BB-A2B6-A80FA0791F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ID" sz="330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−0.5</m:t>
                        </m:r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  <m:sup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0.5</m:t>
                        </m:r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  <m:e>
                        <m:d>
                          <m:dPr>
                            <m:ctrlP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ID" sz="33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D" sz="33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ID" sz="33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D" sz="33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D" sz="33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ID" sz="33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D" sz="33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ID" sz="33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ID" sz="33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33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ID" sz="33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ID" sz="33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D" sz="33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D" sz="33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ID" sz="33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2!</m:t>
                                </m:r>
                              </m:den>
                            </m:f>
                          </m:e>
                        </m:d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ID" sz="33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D" sz="33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h𝑦</m:t>
                    </m:r>
                    <m:r>
                      <a:rPr lang="en-ID" sz="33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(0)+</m:t>
                    </m:r>
                    <m:f>
                      <m:fPr>
                        <m:ctrlP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  <m:r>
                      <a:rPr lang="en-ID" sz="33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D6F4DB-D82B-52BB-A2B6-A80FA0791F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9330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579B0-A22C-3F88-EC59-459041EBE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19A142-6E7D-B82F-2525-7C1F998FD7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4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D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ID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ID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D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ID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𝑒𝑀𝑅</m:t>
                          </m:r>
                        </m:sub>
                      </m:sSub>
                      <m:r>
                        <a:rPr lang="en-ID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|=</m:t>
                      </m:r>
                      <m:f>
                        <m:fPr>
                          <m:ctrlPr>
                            <a:rPr lang="en-ID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D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ID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ID" sz="4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19A142-6E7D-B82F-2525-7C1F998FD7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2812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63D-190A-773E-00FB-8542C787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C3C9E3-83B9-D52A-7438-D4AF9EA406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44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There are n elementary intervals. </a:t>
                </a:r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ID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ID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D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ID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𝑀𝑅</m:t>
                          </m:r>
                        </m:sub>
                      </m:sSub>
                      <m:r>
                        <a:rPr lang="en-ID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|≤</m:t>
                      </m:r>
                      <m:r>
                        <a:rPr lang="en-ID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f>
                        <m:fPr>
                          <m:ctrlPr>
                            <a:rPr lang="en-ID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ID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4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C3C9E3-83B9-D52A-7438-D4AF9EA406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77" t="-308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6297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775C6-3239-3C43-C890-FD660814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CED998-A8C6-677F-CB6A-D435F5AAD0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ID" sz="3300" kern="100" baseline="-250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maximum absolute value of the second derivative y</a:t>
                </a:r>
                <a:r>
                  <a:rPr lang="en-ID" sz="33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''</a:t>
                </a: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x </a:t>
                </a:r>
                <a:r>
                  <a:rPr lang="en-ID" sz="3300" kern="100" dirty="0">
                    <a:effectLst/>
                    <a:latin typeface="Mathematica1"/>
                    <a:ea typeface="Times New Roman" panose="02020603050405020304" pitchFamily="18" charset="0"/>
                    <a:cs typeface="Times New Roman" panose="02020603050405020304" pitchFamily="18" charset="0"/>
                    <a:sym typeface="Mathematica1"/>
                  </a:rPr>
                  <a:t></a:t>
                </a: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[a, b].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ID" sz="33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|≤</m:t>
                    </m:r>
                    <m:sSub>
                      <m:sSubPr>
                        <m:ctrlP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𝑀𝑅</m:t>
                          </m:r>
                        </m:sub>
                      </m:sSub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|≤</m:t>
                      </m:r>
                      <m:f>
                        <m:f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  <m:sSup>
                            <m:sSup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33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CED998-A8C6-677F-CB6A-D435F5AAD0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1961" r="-58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67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55477-76E3-E3ED-C6C7-EAC786C9A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02A648-5F76-6BD3-EFD5-5020E24F86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sz="44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D" sz="44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ID" sz="4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ID" sz="4400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ID" sz="4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ID" sz="4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ID" sz="4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ID" sz="4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D" sz="44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ID" sz="4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ID" sz="4400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ID" sz="4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ID" sz="4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ID" sz="4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  <m:r>
                        <a:rPr lang="en-ID" sz="4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02A648-5F76-6BD3-EFD5-5020E24F86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2194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2636D-CB6E-9BC4-B01C-95E7FD88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E9A93-6303-6C98-3C87-946526A9C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https://calculus12s.weebly.com/uploads/2/5/3/9/25393482/midrectanglesruleintegrationerrorbounds.docx</a:t>
            </a:r>
            <a:endParaRPr lang="en-ID" sz="6600" dirty="0"/>
          </a:p>
        </p:txBody>
      </p:sp>
    </p:spTree>
    <p:extLst>
      <p:ext uri="{BB962C8B-B14F-4D97-AF65-F5344CB8AC3E}">
        <p14:creationId xmlns:p14="http://schemas.microsoft.com/office/powerpoint/2010/main" val="17493757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5BF10-BE40-8312-E773-917FD859E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80197-EC19-41DF-AB8D-DAAA149EC1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sz="22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ID" sz="2200" kern="1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ID" sz="22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2</a:t>
                </a:r>
                <a:r>
                  <a:rPr lang="en-ID" sz="22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Trapezoidal rule</a:t>
                </a:r>
                <a:endParaRPr lang="en-ID" sz="2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2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2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calculate the largest possible error of numerical calculating of the integral I =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ID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en-ID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  <m:e>
                        <m:r>
                          <a:rPr lang="en-ID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D" sz="2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D" sz="2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D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ID" sz="2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2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using trapezoidal rule I</a:t>
                </a:r>
                <a:r>
                  <a:rPr lang="en-ID" sz="2200" kern="1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ID" sz="2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80197-EC19-41DF-AB8D-DAAA149EC1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168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6380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1EA33-494D-83C7-659B-E38A0F38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58D62-EC61-9591-F481-19D422F06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approximate our function f(x) with a straight line S(x) at each small subinterval.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find the inequality for D = |I - I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|.</a:t>
            </a:r>
          </a:p>
        </p:txBody>
      </p:sp>
    </p:spTree>
    <p:extLst>
      <p:ext uri="{BB962C8B-B14F-4D97-AF65-F5344CB8AC3E}">
        <p14:creationId xmlns:p14="http://schemas.microsoft.com/office/powerpoint/2010/main" val="19986381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D6BD-0178-37F7-9F05-162C13A4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7230C-920D-4FCB-C56B-72F65039E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0 to h: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Straight line: S(x) = </a:t>
            </a:r>
            <a:r>
              <a:rPr lang="en-ID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sx</a:t>
            </a:r>
            <a:r>
              <a:rPr lang="en-ID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ID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ID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Parabola: P(x) = ax</a:t>
            </a:r>
            <a:r>
              <a:rPr lang="en-ID" sz="22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D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ID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bx</a:t>
            </a:r>
            <a:r>
              <a:rPr lang="en-ID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c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S(x) and P(x) pass through points (x</a:t>
            </a:r>
            <a:r>
              <a:rPr lang="en-ID" sz="22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</a:t>
            </a:r>
            <a:r>
              <a:rPr lang="en-ID" sz="22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(x</a:t>
            </a:r>
            <a:r>
              <a:rPr lang="en-ID" sz="22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</a:t>
            </a:r>
            <a:r>
              <a:rPr lang="en-ID" sz="22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Here we take x</a:t>
            </a:r>
            <a:r>
              <a:rPr lang="en-ID" sz="22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 and x</a:t>
            </a:r>
            <a:r>
              <a:rPr lang="en-ID" sz="22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h. </a:t>
            </a:r>
          </a:p>
        </p:txBody>
      </p:sp>
    </p:spTree>
    <p:extLst>
      <p:ext uri="{BB962C8B-B14F-4D97-AF65-F5344CB8AC3E}">
        <p14:creationId xmlns:p14="http://schemas.microsoft.com/office/powerpoint/2010/main" val="18796965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7A688-6518-B525-3858-EE767E99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3AF1C7-2756-52D1-14ED-E114C170C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27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Maximum error bound for each small interval: </a:t>
                </a:r>
                <a14:m>
                  <m:oMath xmlns:m="http://schemas.openxmlformats.org/officeDocument/2006/math">
                    <m:r>
                      <a:rPr lang="en-ID" sz="2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nary>
                      <m:naryPr>
                        <m:limLoc m:val="subSup"/>
                        <m:ctrlPr>
                          <a:rPr lang="en-ID" sz="2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2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ID" sz="2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  <m:e>
                        <m:d>
                          <m:dPr>
                            <m:ctrlPr>
                              <a:rPr lang="en-ID" sz="2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D" sz="2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ID" sz="27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D" sz="27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ID" sz="2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ID" sz="2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ID" sz="2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ID" sz="2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ID" sz="2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ID" sz="2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ID" sz="2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en-ID" sz="27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d</a:t>
                </a:r>
                <a:r>
                  <a:rPr lang="en-ID" sz="2700" kern="100" baseline="-25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ID" sz="2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27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Total integration error bound: nd</a:t>
                </a:r>
                <a:r>
                  <a:rPr lang="en-ID" sz="2700" kern="100" baseline="-25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ID" sz="27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D" sz="2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27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is the number of small intervals, which are h in length, n = (b – a)/h, h = (b – a)/n.</a:t>
                </a:r>
                <a:endParaRPr lang="en-ID" sz="2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27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= m</a:t>
                </a:r>
                <a:r>
                  <a:rPr lang="en-ID" sz="2700" kern="100" baseline="-25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D" sz="27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where m</a:t>
                </a:r>
                <a:r>
                  <a:rPr lang="en-ID" sz="2700" kern="100" baseline="-25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D" sz="27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maximum absolute value of the second derivative f’’(x) at the small interval of h in length.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3AF1C7-2756-52D1-14ED-E114C170C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4164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86C6-DED1-74D9-AED5-9BDB3302A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CEE70-7978-6350-B5A2-FA819F18A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find b, c, s, </a:t>
            </a:r>
            <a:r>
              <a:rPr lang="en-ID" sz="3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using the facts that S(x) and P(x) pass through the points (x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(x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 (y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y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)/h, </a:t>
            </a:r>
            <a:r>
              <a:rPr lang="en-ID" sz="3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y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 = (y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y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)/h – ah, c = y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ID" sz="3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D" sz="33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D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|m</a:t>
            </a:r>
            <a:r>
              <a:rPr lang="en-ID" sz="33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D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D" sz="33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ID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/6 + (y</a:t>
            </a:r>
            <a:r>
              <a:rPr lang="en-ID" sz="33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y</a:t>
            </a:r>
            <a:r>
              <a:rPr lang="en-ID" sz="33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)h/2 – m</a:t>
            </a:r>
            <a:r>
              <a:rPr lang="en-ID" sz="33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D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D" sz="33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ID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/4 + hy</a:t>
            </a:r>
            <a:r>
              <a:rPr lang="en-ID" sz="33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–((y</a:t>
            </a:r>
            <a:r>
              <a:rPr lang="en-ID" sz="33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y</a:t>
            </a:r>
            <a:r>
              <a:rPr lang="en-ID" sz="33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)h/2 + hy</a:t>
            </a:r>
            <a:r>
              <a:rPr lang="en-ID" sz="33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D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)| </a:t>
            </a:r>
            <a:r>
              <a:rPr lang="en-ID" sz="3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≤</a:t>
            </a:r>
            <a:r>
              <a:rPr lang="en-ID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en-ID" sz="33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D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D" sz="33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ID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/12.</a:t>
            </a:r>
            <a:endParaRPr lang="en-ID" sz="3300" dirty="0"/>
          </a:p>
        </p:txBody>
      </p:sp>
    </p:spTree>
    <p:extLst>
      <p:ext uri="{BB962C8B-B14F-4D97-AF65-F5344CB8AC3E}">
        <p14:creationId xmlns:p14="http://schemas.microsoft.com/office/powerpoint/2010/main" val="13728920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6C81-793A-CCCB-D540-7F5D03A5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58226-9991-80B6-B55C-388E46DB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Thus, on the whole interval [a, b] </a:t>
            </a:r>
            <a:r>
              <a:rPr lang="en-ID" sz="33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D" sz="33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/12, where is M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maximum absolute f’’(x) at the whole [a, b] interval.</a:t>
            </a:r>
          </a:p>
          <a:p>
            <a:pPr marL="0" indent="0">
              <a:buNone/>
            </a:pP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= n</a:t>
            </a:r>
            <a:r>
              <a:rPr lang="en-ID" sz="33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|I - I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3300" kern="1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 - a)</a:t>
            </a:r>
            <a:r>
              <a:rPr lang="en-ID" sz="33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/(12n</a:t>
            </a:r>
            <a:r>
              <a:rPr lang="en-ID" sz="33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D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07216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7ECF-4891-03E8-A249-908B94BC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7775-6F35-B575-1F6D-1C4437AF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https://calculus12s.weebly.com/uploads/2/5/3/9/25393482/trapezoidalruleintegrationerrorbounds.docx</a:t>
            </a:r>
            <a:endParaRPr lang="en-ID" sz="6600" dirty="0"/>
          </a:p>
        </p:txBody>
      </p:sp>
    </p:spTree>
    <p:extLst>
      <p:ext uri="{BB962C8B-B14F-4D97-AF65-F5344CB8AC3E}">
        <p14:creationId xmlns:p14="http://schemas.microsoft.com/office/powerpoint/2010/main" val="5277694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F8BF-C815-E24F-9EE4-8D6E9B4DD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26743-E243-5C47-6A96-C61FB3062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4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ID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3</a:t>
            </a:r>
            <a:r>
              <a:rPr lang="en-ID" sz="4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Simpson rule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4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4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Simpsons rule integration error bounds: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4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Proof: 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4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y(x) be a differentiable function at x </a:t>
            </a:r>
            <a:r>
              <a:rPr lang="en-ID" sz="4400" kern="100" dirty="0">
                <a:effectLst/>
                <a:latin typeface="Mathematica1"/>
                <a:ea typeface="Calibri" panose="020F0502020204030204" pitchFamily="34" charset="0"/>
                <a:cs typeface="Times New Roman" panose="02020603050405020304" pitchFamily="18" charset="0"/>
                <a:sym typeface="Mathematica1"/>
              </a:rPr>
              <a:t></a:t>
            </a:r>
            <a:r>
              <a:rPr lang="en-ID" sz="4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[a, b]. 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597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A8B1-3CC9-4433-C2D9-EDF1ADC6B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95C16B-208C-98C8-B435-F4673B8A96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calculate this integral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  <m:e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I, the precise value of the integral. 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us divide the interval [a, b] into n subintervals of the same size h. H = 2h. </a:t>
                </a:r>
                <a14:m>
                  <m:oMath xmlns:m="http://schemas.openxmlformats.org/officeDocument/2006/math">
                    <m:r>
                      <a:rPr lang="en-ID" sz="33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ID" sz="33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95C16B-208C-98C8-B435-F4673B8A96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908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633AC-54DC-51AC-7801-D6D50FB2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 of derivatives (continued)</a:t>
            </a:r>
            <a:endParaRPr lang="en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371E7-94CC-23D8-C93E-AE8324CC67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1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Question: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Predict population of Indonesia in the year 2200.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https://calculus12s.weebly.com/uploads/2/5/3/9/25393482/predictionsusingleastsquaresapproximationsexponentiallinearquadratic22july2018.txt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ID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ID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D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D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1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D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D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ID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371E7-94CC-23D8-C93E-AE8324CC67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560" r="-46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3165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B3DE7-5B72-922E-BFE3-2C7840F9B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0DAFC-E5FE-C4B4-0A6D-13E9C66C7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4400" kern="1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each subinterval H we approximate the function y(x) by a quadratic function Q(x) = Ax</a:t>
            </a:r>
            <a:r>
              <a:rPr lang="en-ID" sz="4400" kern="100" baseline="30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D" sz="4400" kern="1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ID" sz="4400" kern="1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ID" sz="4400" kern="1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C, 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4400" kern="1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 A, B and C are unknown constants. 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874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0626-4040-DDC9-0253-3AAC49C6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642BAB-AA8D-A38C-CF5C-6B0AB7B93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ID" sz="330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  <m:e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which is the approximate value of the integral, computed using the Simpsons rule. 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 simplify the proof, let us consider the elementary subinterval from –h to h.  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3300" kern="1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ID" sz="3300" kern="100" baseline="-250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y(-h) = Q(-h), </a:t>
                </a:r>
                <a:r>
                  <a:rPr lang="en-ID" sz="3300" kern="1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ID" sz="3300" kern="100" baseline="-250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y(0) = Q(0) and </a:t>
                </a:r>
                <a:r>
                  <a:rPr lang="en-ID" sz="3300" kern="1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ID" sz="3300" kern="100" baseline="-250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y(h) = Q(h). 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642BAB-AA8D-A38C-CF5C-6B0AB7B93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7016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63B1-8771-3AFA-4808-B454C7DE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C47048-C034-CF3B-80A6-4B374A4BBF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ID" sz="33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  <m:e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 2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f>
                            <m:f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ID" sz="33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nary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𝐶h</m:t>
                      </m:r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boundary conditions give C = </a:t>
                </a:r>
                <a:r>
                  <a:rPr lang="en-ID" sz="3300" kern="1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ID" sz="3300" kern="100" baseline="-250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y(0) = Q(0).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Q(-h)= Ah</a:t>
                </a:r>
                <a:r>
                  <a:rPr lang="en-ID" sz="3300" kern="100" baseline="300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ID" sz="3300" kern="1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Bh</a:t>
                </a: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C = </a:t>
                </a:r>
                <a:r>
                  <a:rPr lang="en-ID" sz="3300" kern="1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ID" sz="3300" kern="100" baseline="-250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Q(h)= Ah</a:t>
                </a:r>
                <a:r>
                  <a:rPr lang="en-ID" sz="3300" kern="100" baseline="300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ID" sz="3300" kern="1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Bh</a:t>
                </a: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C = </a:t>
                </a:r>
                <a:r>
                  <a:rPr lang="en-ID" sz="3300" kern="1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ID" sz="3300" kern="100" baseline="-250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C47048-C034-CF3B-80A6-4B374A4BBF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6193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EE9D-77F9-1A53-CEE4-B6C6973B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44E56-866D-45C9-1600-7445C3FEA4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3300" i="1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ID" sz="3300" i="1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  <m:sup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  <m:e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nary>
                    <m:d>
                      <m:dPr>
                        <m:ctrlP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sSub>
                          <m:sSubPr>
                            <m:ctrlP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D" sz="3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ID" sz="33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𝑠𝑒</m:t>
                        </m:r>
                      </m:sub>
                    </m:sSub>
                  </m:oMath>
                </a14:m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which is the approximate value of the integral. 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  <m:e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Our goal is to assess on elementary double interval |</a:t>
                </a:r>
                <a:r>
                  <a:rPr lang="en-ID" sz="3300" kern="1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D" sz="3300" kern="100" baseline="-25000" dirty="0" err="1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I</a:t>
                </a:r>
                <a:r>
                  <a:rPr lang="en-ID" sz="3300" kern="100" baseline="-250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</a:t>
                </a: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44E56-866D-45C9-1600-7445C3FEA4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9" r="-1971" b="-378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6671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66F18-5708-9497-93A3-E49A41B8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04CAE-6E33-4F7E-7FBF-49A3B11E73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Expanding our function y(x) in Taylor series around 0, using the truncation error formula, we get: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′′(0)</m:t>
                          </m:r>
                          <m:sSup>
                            <m:sSup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2!</m:t>
                          </m:r>
                        </m:den>
                      </m:f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′′′(0)</m:t>
                          </m:r>
                          <m:sSup>
                            <m:sSup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3!</m:t>
                          </m:r>
                        </m:den>
                      </m:f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4!</m:t>
                          </m:r>
                        </m:den>
                      </m:f>
                    </m:oMath>
                  </m:oMathPara>
                </a14:m>
                <a:endParaRPr lang="en-ID" sz="33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04CAE-6E33-4F7E-7FBF-49A3B11E73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196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4469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3AEA8-4D40-079B-639A-20B66770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9BE1A-D42B-5159-E5EB-CABFF8D970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ID" sz="33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  <m:e>
                          <m:d>
                            <m:d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′′(0)</m:t>
                                  </m:r>
                                  <m:sSup>
                                    <m:sSupPr>
                                      <m:ctrlPr>
                                        <a:rPr lang="en-ID" sz="33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sz="33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D" sz="33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2!</m:t>
                                  </m:r>
                                </m:den>
                              </m:f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′′′(0)</m:t>
                                  </m:r>
                                  <m:sSup>
                                    <m:sSupPr>
                                      <m:ctrlPr>
                                        <a:rPr lang="en-ID" sz="33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sz="33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D" sz="33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3!</m:t>
                                  </m:r>
                                </m:den>
                              </m:f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D" sz="33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D" sz="33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ID" sz="33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ID" sz="33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sz="33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D" sz="33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ID" sz="3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4!</m:t>
                                  </m:r>
                                </m:den>
                              </m:f>
                            </m:e>
                          </m:d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h𝑦</m:t>
                      </m:r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(0)+</m:t>
                      </m:r>
                      <m:f>
                        <m:f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′′(0)</m:t>
                          </m:r>
                          <m:sSup>
                            <m:sSup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den>
                      </m:f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ID" sz="33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9BE1A-D42B-5159-E5EB-CABFF8D97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585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61E5-325C-E28E-96D2-342F5E1C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B6FF92-C4E4-55D6-B739-74A70F47D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44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ID" sz="4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D" sz="4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ID" sz="4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ID" sz="4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ID" sz="4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  <m:sSup>
                            <m:sSupPr>
                              <m:ctrlP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2!</m:t>
                          </m:r>
                        </m:den>
                      </m:f>
                      <m:r>
                        <a:rPr lang="en-ID" sz="4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′′′(0)</m:t>
                          </m:r>
                          <m:sSup>
                            <m:sSupPr>
                              <m:ctrlP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3!</m:t>
                          </m:r>
                        </m:den>
                      </m:f>
                      <m:r>
                        <a:rPr lang="en-ID" sz="4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4!</m:t>
                          </m:r>
                        </m:den>
                      </m:f>
                    </m:oMath>
                  </m:oMathPara>
                </a14:m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B6FF92-C4E4-55D6-B739-74A70F47D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5128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5E09-9097-9105-2625-20EEFA0FA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A9BE0-4DAA-9E50-7596-9E08535839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33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  <m:sSup>
                            <m:sSup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2!</m:t>
                          </m:r>
                        </m:den>
                      </m:f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′′′(0)</m:t>
                          </m:r>
                          <m:sSup>
                            <m:sSup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3!</m:t>
                          </m:r>
                        </m:den>
                      </m:f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4!</m:t>
                          </m:r>
                        </m:den>
                      </m:f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A9BE0-4DAA-9E50-7596-9E08535839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7123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51AAF-C2EB-6C80-B6FA-5F2C2C7F1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772AB-12D3-6E9C-1241-BB514AB6CF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33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772AB-12D3-6E9C-1241-BB514AB6CF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58875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E6F72-E0C8-350A-480A-7B9B1B233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40D00-21ED-8CF7-E944-D50C88BB39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33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𝑠𝑒</m:t>
                          </m:r>
                        </m:sub>
                      </m:sSub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′′(0)</m:t>
                          </m:r>
                          <m:sSup>
                            <m:sSup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40D00-21ED-8CF7-E944-D50C88BB39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149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06A76-4564-32DA-1B5D-1281E47A2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C4102-56E4-E60D-F34A-423D89859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Question: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will the population of Indonesia be 0?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https://calculus12s.weebly.com/uploads/2/5/3/9/25393482/predictionsusingleastsquaresapproximationsexponentiallinearquadratic22july2018.txt</a:t>
            </a:r>
            <a:endParaRPr lang="en-ID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3300" dirty="0"/>
          </a:p>
        </p:txBody>
      </p:sp>
    </p:spTree>
    <p:extLst>
      <p:ext uri="{BB962C8B-B14F-4D97-AF65-F5344CB8AC3E}">
        <p14:creationId xmlns:p14="http://schemas.microsoft.com/office/powerpoint/2010/main" val="298394274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725F7-66CF-C882-D21B-4F6D0D85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460CA3-6253-BFAE-14CA-670513BE89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Here A</a:t>
                </a:r>
                <a:r>
                  <a:rPr lang="en-ID" sz="3300" kern="100" baseline="-250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adjusted value of the forth derivative to account for the missing terms of the series. 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𝑠𝑒</m:t>
                          </m:r>
                        </m:sub>
                      </m:sSub>
                      <m:r>
                        <a:rPr lang="en-ID" sz="33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|=</m:t>
                      </m:r>
                      <m:f>
                        <m:fPr>
                          <m:ctrlP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ID" sz="33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ID" sz="33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den>
                      </m:f>
                    </m:oMath>
                  </m:oMathPara>
                </a14:m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460CA3-6253-BFAE-14CA-670513BE89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196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8209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F960D-C93A-7C18-667B-0BAC10D0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E2BC6-39AE-2985-B4CA-898B4BB0E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44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There are 0.5n of elementary double intervals. </a:t>
                </a:r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4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ID" sz="4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ID" sz="4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ID" sz="4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|≤</m:t>
                      </m:r>
                      <m:f>
                        <m:fPr>
                          <m:ctrlP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ID" sz="4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90</m:t>
                              </m:r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ID" sz="4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E2BC6-39AE-2985-B4CA-898B4BB0E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77" t="-308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31243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AC57-AFFB-8411-E1BB-E4A728BCD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CA59E0-F834-1916-6C72-87B80005C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ID" sz="3300" kern="100" baseline="-250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maximum absolute value of the forth derivative y</a:t>
                </a:r>
                <a:r>
                  <a:rPr lang="en-ID" sz="3300" kern="100" baseline="300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x </a:t>
                </a:r>
                <a:r>
                  <a:rPr lang="en-ID" sz="3300" kern="100" dirty="0">
                    <a:effectLst/>
                    <a:latin typeface="Mathematica1"/>
                    <a:ea typeface="Times New Roman" panose="02020603050405020304" pitchFamily="18" charset="0"/>
                    <a:cs typeface="Times New Roman" panose="02020603050405020304" pitchFamily="18" charset="0"/>
                    <a:sym typeface="Mathematica1"/>
                  </a:rPr>
                  <a:t></a:t>
                </a:r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[a, b].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ID" sz="33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|≤</m:t>
                    </m:r>
                    <m:sSub>
                      <m:sSubPr>
                        <m:ctrlP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ID" sz="3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ID" sz="3300" kern="1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ID" sz="33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ID" sz="3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|≤</m:t>
                      </m:r>
                      <m:f>
                        <m:fPr>
                          <m:ctrlP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ID" sz="3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180</m:t>
                          </m:r>
                          <m:sSup>
                            <m:sSupPr>
                              <m:ctrlP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ID" sz="3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33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CA59E0-F834-1916-6C72-87B80005C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196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02725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9B49-5E96-A714-9E30-03E2B7C5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B630B-3C2C-6826-D1A6-EAE728AE4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6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https://calculus12s.weebly.com/uploads/2/5/3/9/25393482/simpsonsruleintegrationerrorbounds.docx</a:t>
            </a:r>
            <a:endParaRPr lang="en-ID" sz="6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710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88914-B74B-49D2-7F06-D4DB4A643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D" sz="5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Unsolvable on paper integrals</a:t>
            </a:r>
            <a:endParaRPr lang="en-ID" sz="5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71C66-AF3E-F6C9-8018-ED5203E15C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Calculate this integral: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1/</m:t>
                        </m:r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  <m:sup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ID" sz="44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r>
                              <a:rPr lang="en-ID" sz="44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⁡</m:t>
                            </m:r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ID" sz="4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ID" sz="4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44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sin(x)/x from 1/12 to 1</a:t>
                </a:r>
                <a:endParaRPr lang="en-ID" sz="4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44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https://www.integral-calculator.com/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71C66-AF3E-F6C9-8018-ED5203E15C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77" t="-84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17808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E56C-625D-E5FC-C41E-E26AFC05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6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Improper integrals</a:t>
            </a:r>
            <a:endParaRPr lang="en-ID" sz="6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B915D-F256-34A6-1998-5B0728CD15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sz="77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Calculate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D" sz="7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7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ID" sz="7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D" sz="77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D" sz="77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D" sz="77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ID" sz="77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e>
                    </m:nary>
                    <m:r>
                      <a:rPr lang="en-ID" sz="7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endParaRPr lang="en-ID" sz="7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B915D-F256-34A6-1998-5B0728CD15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54" t="-490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09404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E55C-93FB-0E82-03AD-462E3B19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447609-44F2-7A16-7726-A6D0CAA986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sz="6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D" sz="6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6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ID" sz="6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ID" sz="6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D" sz="6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ctrlPr>
                                  <a:rPr lang="en-ID" sz="6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D" sz="6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ID" sz="6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  <m:r>
                          <a:rPr lang="en-ID" sz="6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ID" sz="6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447609-44F2-7A16-7726-A6D0CAA986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6821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497A-8753-4123-E236-1E417CAB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8BFC8E-974F-EF62-4954-1612FEF7EA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sz="33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Calculate a.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D" sz="33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3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ID" sz="3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ID" sz="33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D" sz="33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ID" sz="33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D" sz="33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ID" sz="33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D" sz="33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D" sz="33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ID" sz="33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   b.</a:t>
                </a:r>
                <a:r>
                  <a:rPr lang="en-ID" sz="33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ID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D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ID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ID" sz="3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D" sz="3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𝑠𝑖𝑛𝑥</m:t>
                            </m:r>
                          </m:num>
                          <m:den>
                            <m:r>
                              <a:rPr lang="en-ID" sz="3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ID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ID" sz="33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  Use 2T nodes.</a:t>
                </a:r>
                <a:endParaRPr lang="en-ID" sz="33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8BFC8E-974F-EF62-4954-1612FEF7EA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7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48475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3328D-14A6-5249-1B2C-9AA9BB2C4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A778F-5700-5D9C-DB7A-B3642FF92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6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https://calculus12s.weebly.com/uploads/2/5/3/9/25393482/simpson-rule-numerical-integration-method.txt</a:t>
            </a:r>
          </a:p>
        </p:txBody>
      </p:sp>
    </p:spTree>
    <p:extLst>
      <p:ext uri="{BB962C8B-B14F-4D97-AF65-F5344CB8AC3E}">
        <p14:creationId xmlns:p14="http://schemas.microsoft.com/office/powerpoint/2010/main" val="230890909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E62BF-920F-8348-2175-30EBB5D9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Error analysis for integral</a:t>
            </a:r>
            <a:endParaRPr lang="en-ID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7DCC-BAB4-8968-FF56-678C04D27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5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Perform the errors analysis for the integral error bounds for x</a:t>
            </a:r>
            <a:r>
              <a:rPr lang="en-ID" sz="55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ID" sz="5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@[0, 1] taking 2T intervals.</a:t>
            </a:r>
            <a:endParaRPr lang="en-ID" sz="5500" dirty="0"/>
          </a:p>
        </p:txBody>
      </p:sp>
    </p:spTree>
    <p:extLst>
      <p:ext uri="{BB962C8B-B14F-4D97-AF65-F5344CB8AC3E}">
        <p14:creationId xmlns:p14="http://schemas.microsoft.com/office/powerpoint/2010/main" val="612473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3200</Words>
  <Application>Microsoft Office PowerPoint</Application>
  <PresentationFormat>Widescreen</PresentationFormat>
  <Paragraphs>389</Paragraphs>
  <Slides>126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34" baseType="lpstr">
      <vt:lpstr>Arial</vt:lpstr>
      <vt:lpstr>Arial Narrow</vt:lpstr>
      <vt:lpstr>Calibri</vt:lpstr>
      <vt:lpstr>Calibri Light</vt:lpstr>
      <vt:lpstr>Cambria Math</vt:lpstr>
      <vt:lpstr>Mathematica1</vt:lpstr>
      <vt:lpstr>Times New Roman</vt:lpstr>
      <vt:lpstr>Office Theme</vt:lpstr>
      <vt:lpstr>Limit (continued), application of derivative (continued), integral, application of integral, differential equations, series, statistical calculus</vt:lpstr>
      <vt:lpstr>Limit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of derivatives (continued)</vt:lpstr>
      <vt:lpstr>PowerPoint Presentation</vt:lpstr>
      <vt:lpstr>PowerPoint Presentation</vt:lpstr>
      <vt:lpstr>Derivative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Inverse function</vt:lpstr>
      <vt:lpstr>PowerPoint Presentation</vt:lpstr>
      <vt:lpstr>PowerPoint Presentation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 of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Numerical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integration error bounds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Unsolvable on paper integrals</vt:lpstr>
      <vt:lpstr>Improper integrals</vt:lpstr>
      <vt:lpstr>PowerPoint Presentation</vt:lpstr>
      <vt:lpstr>PowerPoint Presentation</vt:lpstr>
      <vt:lpstr>PowerPoint Presentation</vt:lpstr>
      <vt:lpstr>Error analysis for integral</vt:lpstr>
      <vt:lpstr>Multiple integrals</vt:lpstr>
      <vt:lpstr>Application of 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Differential equations</vt:lpstr>
      <vt:lpstr>PowerPoint Presentation</vt:lpstr>
      <vt:lpstr>Partial differential equations</vt:lpstr>
      <vt:lpstr>Series</vt:lpstr>
      <vt:lpstr>PowerPoint Presentation</vt:lpstr>
      <vt:lpstr>PowerPoint Presentation</vt:lpstr>
      <vt:lpstr>PowerPoint Presentation</vt:lpstr>
      <vt:lpstr>PowerPoint Presentation</vt:lpstr>
      <vt:lpstr>Functional series</vt:lpstr>
      <vt:lpstr>PowerPoint Presentation</vt:lpstr>
      <vt:lpstr>Taylor series</vt:lpstr>
      <vt:lpstr>PowerPoint Presentation</vt:lpstr>
      <vt:lpstr>PowerPoint Presentation</vt:lpstr>
      <vt:lpstr>Fourier Series</vt:lpstr>
      <vt:lpstr>Statistical calculus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 (continued), application of derivative (continued), integral, application of integral, differential equations, series, statistical calculus</dc:title>
  <dc:creator>Aruan Maria</dc:creator>
  <cp:lastModifiedBy>Aruan Maria</cp:lastModifiedBy>
  <cp:revision>146</cp:revision>
  <dcterms:created xsi:type="dcterms:W3CDTF">2023-10-03T21:43:49Z</dcterms:created>
  <dcterms:modified xsi:type="dcterms:W3CDTF">2023-10-03T23:48:23Z</dcterms:modified>
</cp:coreProperties>
</file>