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95" r:id="rId5"/>
    <p:sldId id="266" r:id="rId6"/>
    <p:sldId id="265" r:id="rId7"/>
    <p:sldId id="296" r:id="rId8"/>
    <p:sldId id="260" r:id="rId9"/>
    <p:sldId id="267" r:id="rId10"/>
    <p:sldId id="261" r:id="rId11"/>
    <p:sldId id="262" r:id="rId12"/>
    <p:sldId id="263" r:id="rId13"/>
    <p:sldId id="264" r:id="rId14"/>
    <p:sldId id="257" r:id="rId15"/>
    <p:sldId id="272" r:id="rId16"/>
    <p:sldId id="268" r:id="rId17"/>
    <p:sldId id="269" r:id="rId18"/>
    <p:sldId id="273" r:id="rId19"/>
    <p:sldId id="274" r:id="rId20"/>
    <p:sldId id="270" r:id="rId21"/>
    <p:sldId id="275" r:id="rId22"/>
    <p:sldId id="276" r:id="rId23"/>
    <p:sldId id="277" r:id="rId24"/>
    <p:sldId id="281" r:id="rId25"/>
    <p:sldId id="285" r:id="rId26"/>
    <p:sldId id="282" r:id="rId27"/>
    <p:sldId id="286" r:id="rId28"/>
    <p:sldId id="278" r:id="rId29"/>
    <p:sldId id="284" r:id="rId30"/>
    <p:sldId id="287" r:id="rId31"/>
    <p:sldId id="279" r:id="rId32"/>
    <p:sldId id="283" r:id="rId33"/>
    <p:sldId id="288" r:id="rId34"/>
    <p:sldId id="280" r:id="rId35"/>
    <p:sldId id="271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nifold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825" y="2132856"/>
            <a:ext cx="3804631" cy="3293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 smtClean="0">
                <a:latin typeface="Calibri" pitchFamily="34" charset="0"/>
              </a:rPr>
              <a:t/>
            </a:r>
            <a:br>
              <a:rPr lang="es-ES" sz="1600" dirty="0" smtClean="0">
                <a:latin typeface="Calibri" pitchFamily="34" charset="0"/>
              </a:rPr>
            </a:br>
            <a:r>
              <a:rPr lang="es-ES" sz="1600" dirty="0" smtClean="0">
                <a:latin typeface="Calibri" pitchFamily="34" charset="0"/>
              </a:rPr>
              <a:t/>
            </a:r>
            <a:br>
              <a:rPr lang="es-ES" sz="1600" dirty="0" smtClean="0">
                <a:latin typeface="Calibri" pitchFamily="34" charset="0"/>
              </a:rPr>
            </a:br>
            <a:r>
              <a:rPr lang="es-ES" sz="1600" b="1" dirty="0" smtClean="0">
                <a:latin typeface="Calibri" pitchFamily="34" charset="0"/>
              </a:rPr>
              <a:t>Vector </a:t>
            </a:r>
            <a:r>
              <a:rPr lang="es-ES" sz="1600" b="1" dirty="0" err="1" smtClean="0">
                <a:latin typeface="Calibri" pitchFamily="34" charset="0"/>
              </a:rPr>
              <a:t>integrals</a:t>
            </a:r>
            <a:endParaRPr lang="es-ES" sz="1600" b="1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alibri" pitchFamily="34" charset="0"/>
              </a:rPr>
              <a:t>Line </a:t>
            </a:r>
            <a:r>
              <a:rPr lang="es-ES" sz="1600" dirty="0" err="1" smtClean="0">
                <a:latin typeface="Calibri" pitchFamily="34" charset="0"/>
              </a:rPr>
              <a:t>integrals</a:t>
            </a:r>
            <a:endParaRPr lang="es-E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Calibri" pitchFamily="34" charset="0"/>
              </a:rPr>
              <a:t>Surface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integrals</a:t>
            </a:r>
            <a:endParaRPr lang="es-E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Calibri" pitchFamily="34" charset="0"/>
              </a:rPr>
              <a:t>Volume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integrals</a:t>
            </a:r>
            <a:r>
              <a:rPr lang="es-ES" sz="1600" dirty="0" smtClean="0">
                <a:latin typeface="Calibri" pitchFamily="34" charset="0"/>
              </a:rPr>
              <a:t/>
            </a:r>
            <a:br>
              <a:rPr lang="es-ES" sz="1600" dirty="0" smtClean="0">
                <a:latin typeface="Calibri" pitchFamily="34" charset="0"/>
              </a:rPr>
            </a:br>
            <a:endParaRPr lang="es-ES" sz="1600" dirty="0" smtClean="0">
              <a:latin typeface="Calibri" pitchFamily="34" charset="0"/>
            </a:endParaRPr>
          </a:p>
          <a:p>
            <a:pPr>
              <a:defRPr/>
            </a:pPr>
            <a:r>
              <a:rPr lang="es-ES" sz="1600" b="1" dirty="0" smtClean="0">
                <a:latin typeface="Calibri" pitchFamily="34" charset="0"/>
              </a:rPr>
              <a:t>Integral </a:t>
            </a:r>
            <a:r>
              <a:rPr lang="es-ES" sz="1600" b="1" dirty="0" err="1" smtClean="0">
                <a:latin typeface="Calibri" pitchFamily="34" charset="0"/>
              </a:rPr>
              <a:t>theorems</a:t>
            </a:r>
            <a:endParaRPr lang="es-ES" sz="1600" b="1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Calibri" pitchFamily="34" charset="0"/>
              </a:rPr>
              <a:t>The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divergence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theorem</a:t>
            </a:r>
            <a:endParaRPr lang="es-E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Calibri" pitchFamily="34" charset="0"/>
              </a:rPr>
              <a:t>Green’s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theorem</a:t>
            </a:r>
            <a:r>
              <a:rPr lang="es-ES" sz="1600" dirty="0" smtClean="0">
                <a:latin typeface="Calibri" pitchFamily="34" charset="0"/>
              </a:rPr>
              <a:t> in </a:t>
            </a:r>
            <a:r>
              <a:rPr lang="es-ES" sz="1600" dirty="0" err="1" smtClean="0">
                <a:latin typeface="Calibri" pitchFamily="34" charset="0"/>
              </a:rPr>
              <a:t>the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plane</a:t>
            </a:r>
            <a:endParaRPr lang="es-E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Calibri" pitchFamily="34" charset="0"/>
              </a:rPr>
              <a:t>Stoke’s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theorem</a:t>
            </a:r>
            <a:endParaRPr lang="es-E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Calibri" pitchFamily="34" charset="0"/>
              </a:rPr>
              <a:t>Conservative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fields</a:t>
            </a:r>
            <a:r>
              <a:rPr lang="es-ES" sz="1600" dirty="0" smtClean="0">
                <a:latin typeface="Calibri" pitchFamily="34" charset="0"/>
              </a:rPr>
              <a:t> and </a:t>
            </a:r>
            <a:r>
              <a:rPr lang="es-ES" sz="1600" dirty="0" err="1" smtClean="0">
                <a:latin typeface="Calibri" pitchFamily="34" charset="0"/>
              </a:rPr>
              <a:t>scalar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potentials</a:t>
            </a:r>
            <a:endParaRPr lang="es-ES" sz="16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alibri" pitchFamily="34" charset="0"/>
              </a:rPr>
              <a:t>Vector </a:t>
            </a:r>
            <a:r>
              <a:rPr lang="es-ES" sz="1600" dirty="0" err="1" smtClean="0">
                <a:latin typeface="Calibri" pitchFamily="34" charset="0"/>
              </a:rPr>
              <a:t>potentials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2051" name="2 CuadroTexto"/>
          <p:cNvSpPr txBox="1">
            <a:spLocks noChangeArrowheads="1"/>
          </p:cNvSpPr>
          <p:nvPr/>
        </p:nvSpPr>
        <p:spPr bwMode="auto">
          <a:xfrm>
            <a:off x="251520" y="590773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b="1" dirty="0">
                <a:latin typeface="Calibri" pitchFamily="34" charset="0"/>
              </a:rPr>
              <a:t>CALCULUS III</a:t>
            </a:r>
          </a:p>
        </p:txBody>
      </p:sp>
      <p:sp>
        <p:nvSpPr>
          <p:cNvPr id="2052" name="3 Rectángulo"/>
          <p:cNvSpPr>
            <a:spLocks noChangeArrowheads="1"/>
          </p:cNvSpPr>
          <p:nvPr/>
        </p:nvSpPr>
        <p:spPr bwMode="auto">
          <a:xfrm>
            <a:off x="168275" y="1476073"/>
            <a:ext cx="8291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CHAPTER 4: Vector </a:t>
            </a:r>
            <a:r>
              <a:rPr lang="es-ES" b="1" dirty="0" err="1" smtClean="0">
                <a:latin typeface="Calibri" pitchFamily="34" charset="0"/>
              </a:rPr>
              <a:t>integrals</a:t>
            </a:r>
            <a:r>
              <a:rPr lang="es-ES" b="1" dirty="0" smtClean="0">
                <a:latin typeface="Calibri" pitchFamily="34" charset="0"/>
              </a:rPr>
              <a:t> and integral </a:t>
            </a:r>
            <a:r>
              <a:rPr lang="es-ES" b="1" dirty="0" err="1" smtClean="0">
                <a:latin typeface="Calibri" pitchFamily="34" charset="0"/>
              </a:rPr>
              <a:t>theorems</a:t>
            </a:r>
            <a:endParaRPr lang="es-ES" sz="1800" b="1" dirty="0">
              <a:latin typeface="Calibri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825" y="1340768"/>
            <a:ext cx="78501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86" name="Picture 2" descr="http://www.eecs.qmul.ac.uk/~thor/images/qm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-31974"/>
            <a:ext cx="1905000" cy="122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577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Interpretation</a:t>
            </a:r>
            <a:r>
              <a:rPr lang="es-ES" b="1" dirty="0" smtClean="0"/>
              <a:t> of line </a:t>
            </a:r>
            <a:r>
              <a:rPr lang="es-ES" b="1" dirty="0" err="1" smtClean="0"/>
              <a:t>integrals</a:t>
            </a:r>
            <a:r>
              <a:rPr lang="es-ES" b="1" dirty="0" smtClean="0"/>
              <a:t> of vector </a:t>
            </a:r>
            <a:r>
              <a:rPr lang="es-ES" b="1" dirty="0" err="1" smtClean="0"/>
              <a:t>fields</a:t>
            </a:r>
            <a:r>
              <a:rPr lang="es-ES" b="1" dirty="0" smtClean="0"/>
              <a:t>: </a:t>
            </a:r>
            <a:r>
              <a:rPr lang="es-ES" b="1" dirty="0" err="1" smtClean="0"/>
              <a:t>work</a:t>
            </a:r>
            <a:r>
              <a:rPr lang="es-ES" b="1" dirty="0" smtClean="0"/>
              <a:t> / </a:t>
            </a:r>
            <a:r>
              <a:rPr lang="es-ES" b="1" dirty="0" err="1" smtClean="0"/>
              <a:t>flow</a:t>
            </a: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5" y="836712"/>
            <a:ext cx="5802521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8" y="1988840"/>
            <a:ext cx="873564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249289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In general </a:t>
            </a:r>
            <a:r>
              <a:rPr lang="es-ES" sz="1600" dirty="0" err="1"/>
              <a:t>t</a:t>
            </a:r>
            <a:r>
              <a:rPr lang="es-ES" sz="1600" dirty="0" err="1" smtClean="0"/>
              <a:t>he</a:t>
            </a:r>
            <a:r>
              <a:rPr lang="es-ES" sz="1600" dirty="0" smtClean="0"/>
              <a:t> </a:t>
            </a:r>
            <a:r>
              <a:rPr lang="es-ES" sz="1600" b="1" dirty="0" err="1" smtClean="0"/>
              <a:t>work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said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be ‘</a:t>
            </a:r>
            <a:r>
              <a:rPr lang="es-ES" sz="1600" dirty="0" err="1" smtClean="0"/>
              <a:t>path</a:t>
            </a:r>
            <a:r>
              <a:rPr lang="es-ES" sz="1600" dirty="0" smtClean="0"/>
              <a:t> </a:t>
            </a:r>
            <a:r>
              <a:rPr lang="es-ES" sz="1600" dirty="0" err="1" smtClean="0"/>
              <a:t>dependent</a:t>
            </a:r>
            <a:r>
              <a:rPr lang="es-ES" sz="1600" dirty="0" smtClean="0"/>
              <a:t>’ </a:t>
            </a:r>
            <a:r>
              <a:rPr lang="es-ES" sz="1600" dirty="0" err="1" smtClean="0"/>
              <a:t>because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result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integral </a:t>
            </a:r>
            <a:r>
              <a:rPr lang="es-ES" sz="1600" dirty="0" err="1" smtClean="0"/>
              <a:t>depends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concrete </a:t>
            </a:r>
            <a:r>
              <a:rPr lang="es-ES" sz="1600" dirty="0" err="1" smtClean="0"/>
              <a:t>shape</a:t>
            </a:r>
            <a:r>
              <a:rPr lang="es-ES" sz="1600" dirty="0" smtClean="0"/>
              <a:t> of </a:t>
            </a:r>
            <a:r>
              <a:rPr lang="es-ES" sz="1600" b="1" dirty="0" smtClean="0"/>
              <a:t>r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r>
              <a:rPr lang="es-ES" sz="1600" dirty="0" smtClean="0"/>
              <a:t>Do </a:t>
            </a:r>
            <a:r>
              <a:rPr lang="es-ES" sz="1600" dirty="0" err="1" smtClean="0"/>
              <a:t>not</a:t>
            </a:r>
            <a:r>
              <a:rPr lang="es-ES" sz="1600" dirty="0" smtClean="0"/>
              <a:t> </a:t>
            </a:r>
            <a:r>
              <a:rPr lang="es-ES" sz="1600" dirty="0" err="1" smtClean="0"/>
              <a:t>confuse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path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 </a:t>
            </a:r>
            <a:r>
              <a:rPr lang="es-ES" sz="1600" dirty="0" err="1" smtClean="0"/>
              <a:t>formulation</a:t>
            </a:r>
            <a:r>
              <a:rPr lang="es-ES" sz="1600" dirty="0" smtClean="0"/>
              <a:t> of quantum </a:t>
            </a:r>
            <a:r>
              <a:rPr lang="es-ES" sz="1600" dirty="0" err="1" smtClean="0"/>
              <a:t>mechanics</a:t>
            </a:r>
            <a:r>
              <a:rPr lang="es-ES" sz="1600" dirty="0" smtClean="0"/>
              <a:t> (</a:t>
            </a:r>
            <a:r>
              <a:rPr lang="es-ES" sz="1600" dirty="0" err="1" smtClean="0"/>
              <a:t>Feynman</a:t>
            </a:r>
            <a:r>
              <a:rPr lang="es-ES" sz="1600" dirty="0" smtClean="0"/>
              <a:t>) (</a:t>
            </a:r>
            <a:r>
              <a:rPr lang="es-ES" sz="1600" dirty="0" err="1" smtClean="0"/>
              <a:t>these</a:t>
            </a:r>
            <a:r>
              <a:rPr lang="es-ES" sz="1600" dirty="0" smtClean="0"/>
              <a:t> are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 </a:t>
            </a:r>
            <a:r>
              <a:rPr lang="es-ES" sz="1600" dirty="0" err="1" smtClean="0"/>
              <a:t>over</a:t>
            </a:r>
            <a:r>
              <a:rPr lang="es-ES" sz="1600" dirty="0" smtClean="0"/>
              <a:t> a </a:t>
            </a:r>
            <a:r>
              <a:rPr lang="es-ES" sz="1600" dirty="0" err="1" smtClean="0"/>
              <a:t>space</a:t>
            </a:r>
            <a:r>
              <a:rPr lang="es-ES" sz="1600" dirty="0" smtClean="0"/>
              <a:t> of </a:t>
            </a:r>
            <a:r>
              <a:rPr lang="es-ES" sz="1600" dirty="0" err="1" smtClean="0"/>
              <a:t>paths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6" name="5 Conector"/>
          <p:cNvSpPr/>
          <p:nvPr/>
        </p:nvSpPr>
        <p:spPr>
          <a:xfrm>
            <a:off x="251520" y="105273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onector"/>
          <p:cNvSpPr/>
          <p:nvPr/>
        </p:nvSpPr>
        <p:spPr>
          <a:xfrm>
            <a:off x="251520" y="263691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49427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onector"/>
          <p:cNvSpPr/>
          <p:nvPr/>
        </p:nvSpPr>
        <p:spPr>
          <a:xfrm>
            <a:off x="242284" y="40770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onector"/>
          <p:cNvSpPr/>
          <p:nvPr/>
        </p:nvSpPr>
        <p:spPr>
          <a:xfrm>
            <a:off x="251520" y="335699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88640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Surface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7" y="764704"/>
            <a:ext cx="8748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The surface </a:t>
            </a:r>
            <a:r>
              <a:rPr lang="en-US" sz="1600" dirty="0"/>
              <a:t>integral is a definite integral taken over a surface.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It </a:t>
            </a:r>
            <a:r>
              <a:rPr lang="en-US" sz="1600" dirty="0"/>
              <a:t>can be thought of as the double integral analog of the line integral.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Given </a:t>
            </a:r>
            <a:r>
              <a:rPr lang="en-US" sz="1600" dirty="0"/>
              <a:t>a surface, one may integrate over its scalar </a:t>
            </a:r>
            <a:r>
              <a:rPr lang="en-US" sz="1600" dirty="0" smtClean="0"/>
              <a:t>fields, </a:t>
            </a:r>
            <a:r>
              <a:rPr lang="en-US" sz="1600" dirty="0"/>
              <a:t>and vector fields</a:t>
            </a:r>
            <a:endParaRPr lang="es-E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120749"/>
            <a:ext cx="5848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18757" y="3086449"/>
            <a:ext cx="29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are 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integrals</a:t>
            </a:r>
            <a:r>
              <a:rPr lang="es-ES" dirty="0" smtClean="0"/>
              <a:t> of </a:t>
            </a:r>
            <a:r>
              <a:rPr lang="es-ES" b="1" dirty="0" err="1" smtClean="0"/>
              <a:t>scalar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23528" y="3454124"/>
            <a:ext cx="2611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fields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</a:t>
            </a:r>
            <a:r>
              <a:rPr lang="es-ES" b="1" dirty="0" err="1"/>
              <a:t>plane</a:t>
            </a:r>
            <a:r>
              <a:rPr lang="es-ES" dirty="0"/>
              <a:t> </a:t>
            </a:r>
            <a:r>
              <a:rPr lang="es-ES" dirty="0" err="1"/>
              <a:t>surfaces</a:t>
            </a:r>
            <a:r>
              <a:rPr lang="es-ES" dirty="0"/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4200869"/>
            <a:ext cx="45368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Therefore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generalize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concept:</a:t>
            </a:r>
          </a:p>
          <a:p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curved</a:t>
            </a:r>
            <a:r>
              <a:rPr lang="es-ES" dirty="0" smtClean="0"/>
              <a:t> </a:t>
            </a:r>
            <a:r>
              <a:rPr lang="es-ES" dirty="0" err="1" smtClean="0"/>
              <a:t>surfaces</a:t>
            </a: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For</a:t>
            </a:r>
            <a:r>
              <a:rPr lang="es-ES" dirty="0" smtClean="0"/>
              <a:t> vector </a:t>
            </a:r>
            <a:r>
              <a:rPr lang="es-ES" dirty="0" err="1" smtClean="0"/>
              <a:t>fields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04925"/>
            <a:ext cx="2438405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317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Curved</a:t>
            </a:r>
            <a:r>
              <a:rPr lang="es-ES" b="1" dirty="0" smtClean="0"/>
              <a:t> </a:t>
            </a:r>
            <a:r>
              <a:rPr lang="es-ES" b="1" dirty="0" err="1" smtClean="0"/>
              <a:t>surfaces</a:t>
            </a:r>
            <a:r>
              <a:rPr lang="es-ES" b="1" dirty="0" smtClean="0"/>
              <a:t>: </a:t>
            </a:r>
            <a:r>
              <a:rPr lang="es-ES" b="1" dirty="0" err="1" smtClean="0"/>
              <a:t>area</a:t>
            </a:r>
            <a:r>
              <a:rPr lang="es-ES" b="1" dirty="0" smtClean="0"/>
              <a:t> </a:t>
            </a:r>
            <a:r>
              <a:rPr lang="es-ES" b="1" dirty="0" err="1" smtClean="0"/>
              <a:t>elements</a:t>
            </a:r>
            <a:endParaRPr lang="es-E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66429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08436"/>
            <a:ext cx="5760640" cy="2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44824"/>
            <a:ext cx="82486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6165304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7" y="6165304"/>
            <a:ext cx="962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onector"/>
          <p:cNvSpPr/>
          <p:nvPr/>
        </p:nvSpPr>
        <p:spPr>
          <a:xfrm>
            <a:off x="179512" y="11062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2760"/>
            <a:ext cx="3676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78" y="1375832"/>
            <a:ext cx="4352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9" y="1641667"/>
            <a:ext cx="4610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43" y="1635728"/>
            <a:ext cx="1038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onector"/>
          <p:cNvSpPr/>
          <p:nvPr/>
        </p:nvSpPr>
        <p:spPr>
          <a:xfrm>
            <a:off x="186868" y="16029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5912"/>
            <a:ext cx="512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onector"/>
          <p:cNvSpPr/>
          <p:nvPr/>
        </p:nvSpPr>
        <p:spPr>
          <a:xfrm>
            <a:off x="205340" y="22048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32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Surface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r>
              <a:rPr lang="es-ES" b="1" dirty="0" smtClean="0"/>
              <a:t> of vector </a:t>
            </a:r>
            <a:r>
              <a:rPr lang="es-ES" b="1" dirty="0" err="1" smtClean="0"/>
              <a:t>fields</a:t>
            </a:r>
            <a:endParaRPr lang="es-E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532440" y="170080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onector"/>
          <p:cNvSpPr/>
          <p:nvPr/>
        </p:nvSpPr>
        <p:spPr>
          <a:xfrm>
            <a:off x="153684" y="112474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9862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onector"/>
          <p:cNvSpPr/>
          <p:nvPr/>
        </p:nvSpPr>
        <p:spPr>
          <a:xfrm>
            <a:off x="179512" y="372387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31990"/>
            <a:ext cx="903649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onector"/>
          <p:cNvSpPr/>
          <p:nvPr/>
        </p:nvSpPr>
        <p:spPr>
          <a:xfrm>
            <a:off x="188748" y="484094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" y="2420888"/>
            <a:ext cx="909726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07504" y="5589240"/>
                <a:ext cx="7425302" cy="689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( </a:t>
                </a:r>
                <a:r>
                  <a:rPr lang="es-ES" dirty="0" err="1" smtClean="0"/>
                  <a:t>These</a:t>
                </a:r>
                <a:r>
                  <a:rPr lang="es-ES" dirty="0" smtClean="0"/>
                  <a:t> can be </a:t>
                </a:r>
                <a:r>
                  <a:rPr lang="es-ES" dirty="0" err="1" smtClean="0"/>
                  <a:t>thought</a:t>
                </a:r>
                <a:r>
                  <a:rPr lang="es-ES" dirty="0" smtClean="0"/>
                  <a:t> as </a:t>
                </a:r>
                <a:r>
                  <a:rPr lang="es-ES" dirty="0" err="1" smtClean="0"/>
                  <a:t>integration</a:t>
                </a:r>
                <a:r>
                  <a:rPr lang="es-ES" dirty="0" smtClean="0"/>
                  <a:t> of </a:t>
                </a:r>
                <a:r>
                  <a:rPr lang="es-ES" dirty="0" err="1" smtClean="0"/>
                  <a:t>scalar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field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𝑓</m:t>
                    </m:r>
                  </m:oMath>
                </a14:m>
                <a:r>
                  <a:rPr lang="es-ES" dirty="0" smtClean="0"/>
                  <a:t> </a:t>
                </a:r>
                <a:r>
                  <a:rPr lang="es-ES" dirty="0" err="1" smtClean="0"/>
                  <a:t>over</a:t>
                </a:r>
                <a:r>
                  <a:rPr lang="es-ES" dirty="0" smtClean="0"/>
                  <a:t> a </a:t>
                </a:r>
                <a:r>
                  <a:rPr lang="es-ES" dirty="0" err="1" smtClean="0"/>
                  <a:t>surface</a:t>
                </a:r>
                <a:r>
                  <a:rPr lang="es-ES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E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s-ES" b="0" i="1" smtClean="0">
                            <a:latin typeface="Cambria Math"/>
                          </a:rPr>
                          <m:t>𝑓</m:t>
                        </m:r>
                        <m:r>
                          <a:rPr lang="es-ES" b="0" i="1" smtClean="0">
                            <a:latin typeface="Cambria Math"/>
                          </a:rPr>
                          <m:t>|</m:t>
                        </m:r>
                        <m:r>
                          <a:rPr lang="es-ES" b="0" i="1" smtClean="0">
                            <a:latin typeface="Cambria Math"/>
                          </a:rPr>
                          <m:t>𝑑</m:t>
                        </m:r>
                        <m:r>
                          <a:rPr lang="es-ES" b="1" i="1" smtClean="0">
                            <a:latin typeface="Cambria Math"/>
                          </a:rPr>
                          <m:t>𝑺</m:t>
                        </m:r>
                        <m:r>
                          <a:rPr lang="es-ES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s-ES" dirty="0" smtClean="0"/>
                  <a:t> )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89240"/>
                <a:ext cx="7425302" cy="68916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739" t="-79646" r="-739" b="-752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85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4503"/>
            <a:ext cx="792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5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23528" y="1484784"/>
            <a:ext cx="806489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901097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156198"/>
            <a:ext cx="8439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95965" y="323229"/>
            <a:ext cx="481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integration</a:t>
            </a:r>
            <a:r>
              <a:rPr lang="es-ES" dirty="0" smtClean="0"/>
              <a:t> of a vector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a </a:t>
            </a:r>
            <a:r>
              <a:rPr lang="es-ES" b="1" dirty="0" err="1" smtClean="0"/>
              <a:t>plane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93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23528" y="2132856"/>
            <a:ext cx="806489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095965" y="323229"/>
            <a:ext cx="597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integration</a:t>
            </a:r>
            <a:r>
              <a:rPr lang="es-ES" dirty="0" smtClean="0"/>
              <a:t> of a vector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a </a:t>
            </a:r>
            <a:r>
              <a:rPr lang="es-ES" b="1" dirty="0" err="1" smtClean="0"/>
              <a:t>curved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r>
              <a:rPr lang="es-ES" dirty="0" smtClean="0"/>
              <a:t> – a </a:t>
            </a:r>
            <a:r>
              <a:rPr lang="es-ES" dirty="0" err="1" smtClean="0"/>
              <a:t>sphere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1" y="836712"/>
            <a:ext cx="7210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1" y="1122462"/>
            <a:ext cx="542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1" y="1122462"/>
            <a:ext cx="5133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6992"/>
            <a:ext cx="4400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44" y="1447756"/>
            <a:ext cx="269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2267"/>
            <a:ext cx="3495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1228">
            <a:off x="6179754" y="2554026"/>
            <a:ext cx="2271667" cy="2423111"/>
          </a:xfrm>
          <a:prstGeom prst="rect">
            <a:avLst/>
          </a:prstGeom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28950"/>
            <a:ext cx="200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1074"/>
            <a:ext cx="5657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8" y="4742284"/>
            <a:ext cx="7096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6" y="5517232"/>
            <a:ext cx="6877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1" y="6223237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2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3" y="1268760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Recall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in general, a </a:t>
            </a:r>
            <a:r>
              <a:rPr lang="es-ES" dirty="0" err="1" smtClean="0"/>
              <a:t>surface</a:t>
            </a:r>
            <a:r>
              <a:rPr lang="es-ES" dirty="0" smtClean="0"/>
              <a:t> can be </a:t>
            </a:r>
            <a:r>
              <a:rPr lang="es-ES" dirty="0" err="1" smtClean="0"/>
              <a:t>described</a:t>
            </a:r>
            <a:r>
              <a:rPr lang="es-ES" dirty="0" smtClean="0"/>
              <a:t> in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description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depend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concrete 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described</a:t>
            </a: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therefore</a:t>
            </a:r>
            <a:r>
              <a:rPr lang="es-ES" dirty="0" smtClean="0"/>
              <a:t> </a:t>
            </a:r>
            <a:r>
              <a:rPr lang="es-ES" dirty="0" err="1" smtClean="0"/>
              <a:t>develop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of </a:t>
            </a:r>
            <a:r>
              <a:rPr lang="es-ES" dirty="0" err="1" smtClean="0"/>
              <a:t>calculating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r>
              <a:rPr lang="es-ES" dirty="0" smtClean="0"/>
              <a:t> integral, </a:t>
            </a:r>
            <a:r>
              <a:rPr lang="es-ES" dirty="0" err="1" smtClean="0"/>
              <a:t>depending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description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91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11960" y="1988840"/>
            <a:ext cx="18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122604" y="2439360"/>
            <a:ext cx="14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explicit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95192" y="2852936"/>
            <a:ext cx="15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implicit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60648"/>
            <a:ext cx="2686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1520" y="188640"/>
            <a:ext cx="517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Surface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r>
              <a:rPr lang="es-ES" b="1" dirty="0" smtClean="0"/>
              <a:t> of vector </a:t>
            </a:r>
            <a:r>
              <a:rPr lang="es-ES" b="1" dirty="0" err="1" smtClean="0"/>
              <a:t>fields</a:t>
            </a:r>
            <a:r>
              <a:rPr lang="es-ES" b="1" dirty="0" smtClean="0"/>
              <a:t>: a general </a:t>
            </a:r>
            <a:r>
              <a:rPr lang="es-ES" b="1" dirty="0" err="1" smtClean="0"/>
              <a:t>approach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903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5177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Surface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r>
              <a:rPr lang="es-ES" b="1" dirty="0" smtClean="0"/>
              <a:t> of vector </a:t>
            </a:r>
            <a:r>
              <a:rPr lang="es-ES" b="1" dirty="0" err="1" smtClean="0"/>
              <a:t>fields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Surface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described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parametric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(2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6" y="465815"/>
            <a:ext cx="3476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" y="1271736"/>
            <a:ext cx="91109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3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343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Surface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r>
              <a:rPr lang="es-ES" b="1" dirty="0" smtClean="0"/>
              <a:t> of vector </a:t>
            </a:r>
            <a:r>
              <a:rPr lang="es-ES" b="1" dirty="0" err="1" smtClean="0"/>
              <a:t>fields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Surface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described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explicit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1190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581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257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7181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8" y="2564904"/>
            <a:ext cx="8919344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1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338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Surface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r>
              <a:rPr lang="es-ES" b="1" dirty="0" smtClean="0"/>
              <a:t> of vector </a:t>
            </a:r>
            <a:r>
              <a:rPr lang="es-ES" b="1" dirty="0" err="1" smtClean="0"/>
              <a:t>fields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Surface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described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implicit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25" y="476672"/>
            <a:ext cx="2381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17346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7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2483604"/>
            <a:ext cx="268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VECTOR INTEGRALS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932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178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Volume</a:t>
            </a:r>
            <a:r>
              <a:rPr lang="es-ES" b="1" dirty="0" smtClean="0"/>
              <a:t> </a:t>
            </a:r>
            <a:r>
              <a:rPr lang="es-ES" b="1" dirty="0" err="1" smtClean="0"/>
              <a:t>integrals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2" y="2160564"/>
            <a:ext cx="1971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00" y="2206744"/>
            <a:ext cx="1095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1" y="2664620"/>
            <a:ext cx="1866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93195"/>
            <a:ext cx="259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64" y="2548312"/>
            <a:ext cx="2133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24" y="2269516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1" y="5472932"/>
            <a:ext cx="4248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2842"/>
            <a:ext cx="432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6121004"/>
            <a:ext cx="407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24" y="6100911"/>
            <a:ext cx="714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79513" y="1122652"/>
                <a:ext cx="89644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s-ES" sz="1600" dirty="0" smtClean="0"/>
                  <a:t>In </a:t>
                </a:r>
                <a:r>
                  <a:rPr lang="es-ES" sz="1600" dirty="0" err="1" smtClean="0"/>
                  <a:t>this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section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we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will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only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consider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integrals</a:t>
                </a:r>
                <a:r>
                  <a:rPr lang="es-ES" sz="1600" dirty="0" smtClean="0"/>
                  <a:t> of </a:t>
                </a:r>
                <a:r>
                  <a:rPr lang="es-ES" sz="1600" b="1" dirty="0" err="1" smtClean="0"/>
                  <a:t>scalar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or</a:t>
                </a:r>
                <a:r>
                  <a:rPr lang="es-ES" sz="1600" dirty="0" smtClean="0"/>
                  <a:t> vector </a:t>
                </a:r>
                <a:r>
                  <a:rPr lang="es-ES" sz="1600" dirty="0" err="1" smtClean="0"/>
                  <a:t>fields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over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volumes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defined</a:t>
                </a:r>
                <a:r>
                  <a:rPr lang="es-ES" sz="1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ES" sz="1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1400" dirty="0" smtClean="0"/>
                  <a:t> </a:t>
                </a:r>
                <a:r>
                  <a:rPr lang="es-ES" sz="1600" dirty="0" smtClean="0"/>
                  <a:t>, </a:t>
                </a:r>
                <a:r>
                  <a:rPr lang="es-ES" sz="1600" dirty="0" err="1" smtClean="0"/>
                  <a:t>either</a:t>
                </a:r>
                <a:r>
                  <a:rPr lang="es-ES" sz="1600" dirty="0" smtClean="0"/>
                  <a:t> in </a:t>
                </a:r>
                <a:r>
                  <a:rPr lang="es-ES" sz="1600" dirty="0" err="1" smtClean="0"/>
                  <a:t>cartesian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or</a:t>
                </a:r>
                <a:r>
                  <a:rPr lang="es-ES" sz="1600" dirty="0" smtClean="0"/>
                  <a:t> in </a:t>
                </a:r>
                <a:r>
                  <a:rPr lang="es-ES" sz="1600" dirty="0" err="1" smtClean="0"/>
                  <a:t>generic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curvilinear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coordinates</a:t>
                </a:r>
                <a:r>
                  <a:rPr lang="es-ES" sz="1600" dirty="0" smtClean="0"/>
                  <a:t>.</a:t>
                </a:r>
                <a:r>
                  <a:rPr lang="es-ES" sz="1400" dirty="0" smtClean="0"/>
                  <a:t/>
                </a:r>
                <a:br>
                  <a:rPr lang="es-ES" sz="1400" dirty="0" smtClean="0"/>
                </a:br>
                <a:endParaRPr lang="es-ES" sz="16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1122652"/>
                <a:ext cx="8964488" cy="83099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204" t="-22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onector"/>
          <p:cNvSpPr/>
          <p:nvPr/>
        </p:nvSpPr>
        <p:spPr>
          <a:xfrm>
            <a:off x="144448" y="22768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onector"/>
          <p:cNvSpPr/>
          <p:nvPr/>
        </p:nvSpPr>
        <p:spPr>
          <a:xfrm>
            <a:off x="142568" y="278092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onector"/>
          <p:cNvSpPr/>
          <p:nvPr/>
        </p:nvSpPr>
        <p:spPr>
          <a:xfrm>
            <a:off x="144448" y="558924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onector"/>
          <p:cNvSpPr/>
          <p:nvPr/>
        </p:nvSpPr>
        <p:spPr>
          <a:xfrm>
            <a:off x="144448" y="623731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79512" y="3212976"/>
                <a:ext cx="6897401" cy="1629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Where </a:t>
                </a:r>
                <a:r>
                  <a:rPr lang="es-ES" sz="1600" dirty="0" err="1" smtClean="0"/>
                  <a:t>we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recall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that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the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volument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element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for</a:t>
                </a:r>
                <a:r>
                  <a:rPr lang="es-ES" sz="1600" dirty="0" smtClean="0"/>
                  <a:t> canonical </a:t>
                </a:r>
                <a:r>
                  <a:rPr lang="es-ES" sz="1600" dirty="0" err="1" smtClean="0"/>
                  <a:t>curvilinear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coordinates</a:t>
                </a:r>
                <a:endParaRPr lang="es-ES" sz="1600" dirty="0" smtClean="0"/>
              </a:p>
              <a:p>
                <a:endParaRPr lang="es-ES" sz="1600" dirty="0"/>
              </a:p>
              <a:p>
                <a:r>
                  <a:rPr lang="es-ES" sz="1600" dirty="0" smtClean="0"/>
                  <a:t>CYLINDRICAL 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latin typeface="Cambria Math"/>
                      </a:rPr>
                      <m:t>  </m:t>
                    </m:r>
                    <m:r>
                      <a:rPr lang="es-ES" sz="1600" b="0" i="1" smtClean="0">
                        <a:latin typeface="Cambria Math"/>
                      </a:rPr>
                      <m:t>𝑑𝑉</m:t>
                    </m:r>
                    <m:r>
                      <a:rPr lang="es-ES" sz="1600" b="0" i="1" smtClean="0">
                        <a:latin typeface="Cambria Math"/>
                      </a:rPr>
                      <m:t>=</m:t>
                    </m:r>
                    <m:r>
                      <a:rPr lang="es-ES" sz="1600" b="0" i="1" smtClean="0">
                        <a:latin typeface="Cambria Math"/>
                      </a:rPr>
                      <m:t>𝑟𝑑𝑟𝑑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𝑑𝑧</m:t>
                    </m:r>
                  </m:oMath>
                </a14:m>
                <a:r>
                  <a:rPr lang="es-ES" sz="1600" dirty="0" smtClean="0"/>
                  <a:t/>
                </a:r>
                <a:br>
                  <a:rPr lang="es-ES" sz="1600" dirty="0" smtClean="0"/>
                </a:br>
                <a:endParaRPr lang="es-ES" sz="1600" dirty="0" smtClean="0"/>
              </a:p>
              <a:p>
                <a:r>
                  <a:rPr lang="es-ES" sz="1600" dirty="0" smtClean="0"/>
                  <a:t>SPHERICAL     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/>
                      </a:rPr>
                      <m:t>𝑑𝑉</m:t>
                    </m:r>
                    <m:r>
                      <a:rPr lang="es-ES" sz="16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s-E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s-E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sz="1600" b="0" i="1" smtClean="0">
                        <a:latin typeface="Cambria Math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𝑑𝑟𝑑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s-ES" sz="16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s-ES" sz="1600" dirty="0" smtClean="0"/>
                  <a:t/>
                </a:r>
                <a:br>
                  <a:rPr lang="es-ES" sz="1600" dirty="0" smtClean="0"/>
                </a:br>
                <a:endParaRPr lang="es-ES" sz="1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2976"/>
                <a:ext cx="6897401" cy="1629100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l="-442" t="-112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00" y="3610731"/>
            <a:ext cx="1295648" cy="11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56411"/>
            <a:ext cx="1399065" cy="12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3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2483604"/>
            <a:ext cx="295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INTEGRAL THEOREMS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103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620688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preceding</a:t>
            </a:r>
            <a:r>
              <a:rPr lang="es-ES" dirty="0" smtClean="0"/>
              <a:t> </a:t>
            </a:r>
            <a:r>
              <a:rPr lang="es-ES" dirty="0" err="1" smtClean="0"/>
              <a:t>sections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studied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calculate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integrals</a:t>
            </a:r>
            <a:r>
              <a:rPr lang="es-ES" dirty="0" smtClean="0"/>
              <a:t> of vector </a:t>
            </a:r>
            <a:r>
              <a:rPr lang="es-ES" dirty="0" err="1" smtClean="0"/>
              <a:t>fields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curves (line </a:t>
            </a:r>
            <a:r>
              <a:rPr lang="es-ES" dirty="0" err="1" smtClean="0"/>
              <a:t>integrals</a:t>
            </a:r>
            <a:r>
              <a:rPr lang="es-ES" dirty="0" smtClean="0"/>
              <a:t>), </a:t>
            </a:r>
            <a:r>
              <a:rPr lang="es-ES" dirty="0" err="1" smtClean="0"/>
              <a:t>surfaces</a:t>
            </a:r>
            <a:r>
              <a:rPr lang="es-ES" dirty="0" smtClean="0"/>
              <a:t>, and </a:t>
            </a:r>
            <a:r>
              <a:rPr lang="es-ES" dirty="0" err="1" smtClean="0"/>
              <a:t>volumes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turns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exist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kind</a:t>
            </a:r>
            <a:r>
              <a:rPr lang="es-ES" dirty="0" smtClean="0"/>
              <a:t> of </a:t>
            </a:r>
            <a:r>
              <a:rPr lang="es-ES" dirty="0" err="1" smtClean="0"/>
              <a:t>integrals</a:t>
            </a:r>
            <a:r>
              <a:rPr lang="es-ES" dirty="0" smtClean="0"/>
              <a:t> in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circumstances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 smtClean="0"/>
              <a:t> are </a:t>
            </a:r>
            <a:r>
              <a:rPr lang="es-ES" dirty="0" err="1" smtClean="0"/>
              <a:t>generically</a:t>
            </a:r>
            <a:r>
              <a:rPr lang="es-ES" dirty="0" smtClean="0"/>
              <a:t> </a:t>
            </a:r>
            <a:r>
              <a:rPr lang="es-ES" dirty="0" err="1" smtClean="0"/>
              <a:t>gathered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label</a:t>
            </a:r>
            <a:r>
              <a:rPr lang="es-ES" dirty="0" smtClean="0"/>
              <a:t> </a:t>
            </a:r>
            <a:r>
              <a:rPr lang="es-ES" b="1" dirty="0" smtClean="0"/>
              <a:t>integral </a:t>
            </a:r>
            <a:r>
              <a:rPr lang="es-ES" b="1" dirty="0" err="1" smtClean="0"/>
              <a:t>theorems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theorems</a:t>
            </a:r>
            <a:r>
              <a:rPr lang="es-ES" dirty="0" smtClean="0"/>
              <a:t> link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concepts</a:t>
            </a:r>
            <a:r>
              <a:rPr lang="es-ES" dirty="0" smtClean="0"/>
              <a:t> of line and 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integrals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differential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6668"/>
            <a:ext cx="257014" cy="30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5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divergence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861" y="1124744"/>
            <a:ext cx="139679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Statement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28384" y="1814165"/>
            <a:ext cx="720080" cy="5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8861" y="980728"/>
            <a:ext cx="874161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1521" y="3068960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theorem</a:t>
            </a:r>
            <a:r>
              <a:rPr lang="es-ES" sz="1600" dirty="0" smtClean="0"/>
              <a:t> relates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b="1" dirty="0" err="1" smtClean="0"/>
              <a:t>surface</a:t>
            </a:r>
            <a:r>
              <a:rPr lang="es-ES" sz="1600" b="1" dirty="0" smtClean="0"/>
              <a:t> integral </a:t>
            </a:r>
            <a:r>
              <a:rPr lang="es-ES" sz="1600" dirty="0" smtClean="0"/>
              <a:t>of a vector </a:t>
            </a:r>
            <a:r>
              <a:rPr lang="es-ES" sz="1600" dirty="0" err="1" smtClean="0"/>
              <a:t>field</a:t>
            </a:r>
            <a:r>
              <a:rPr lang="es-ES" sz="1600" dirty="0" smtClean="0"/>
              <a:t>       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b="1" dirty="0" err="1" smtClean="0"/>
              <a:t>volume</a:t>
            </a:r>
            <a:r>
              <a:rPr lang="es-ES" sz="1600" b="1" dirty="0" smtClean="0"/>
              <a:t> integral </a:t>
            </a:r>
            <a:r>
              <a:rPr lang="es-ES" sz="1600" dirty="0" smtClean="0"/>
              <a:t>of a </a:t>
            </a:r>
            <a:r>
              <a:rPr lang="es-ES" sz="1600" dirty="0" err="1" smtClean="0"/>
              <a:t>scalar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s-ES" sz="1600" dirty="0" err="1" smtClean="0"/>
              <a:t>constructed</a:t>
            </a:r>
            <a:r>
              <a:rPr lang="es-ES" sz="1600" dirty="0" smtClean="0"/>
              <a:t> as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divergence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vector </a:t>
            </a:r>
            <a:r>
              <a:rPr lang="es-ES" sz="1600" dirty="0" err="1" smtClean="0"/>
              <a:t>field</a:t>
            </a:r>
            <a:r>
              <a:rPr lang="es-ES" sz="1600" dirty="0" smtClean="0"/>
              <a:t>:    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surface</a:t>
            </a:r>
            <a:r>
              <a:rPr lang="es-ES" sz="1600" dirty="0" smtClean="0"/>
              <a:t> S </a:t>
            </a:r>
            <a:r>
              <a:rPr lang="es-ES" sz="1600" dirty="0" err="1" smtClean="0"/>
              <a:t>over</a:t>
            </a:r>
            <a:r>
              <a:rPr lang="es-ES" sz="1600" dirty="0" smtClean="0"/>
              <a:t> </a:t>
            </a:r>
            <a:r>
              <a:rPr lang="es-ES" sz="1600" dirty="0" err="1" smtClean="0"/>
              <a:t>which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performed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indeed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boundary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volume</a:t>
            </a:r>
            <a:r>
              <a:rPr lang="es-ES" sz="1600" dirty="0" smtClean="0"/>
              <a:t> V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Intuitively, it states that the sum of all sources minus the sum of all sinks gives the net flow out of a region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66" y="3097241"/>
            <a:ext cx="19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85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1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divergence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861" y="1124744"/>
            <a:ext cx="139679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Statement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28384" y="1814165"/>
            <a:ext cx="720080" cy="5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8861" y="980728"/>
            <a:ext cx="874161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95536" y="256490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1600" dirty="0" err="1">
                <a:solidFill>
                  <a:prstClr val="black"/>
                </a:solidFill>
              </a:rPr>
              <a:t>This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theorem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also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requires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some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mathematical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conditions</a:t>
            </a:r>
            <a:r>
              <a:rPr lang="es-ES" sz="1600" dirty="0">
                <a:solidFill>
                  <a:prstClr val="black"/>
                </a:solidFill>
              </a:rPr>
              <a:t>: </a:t>
            </a:r>
            <a:br>
              <a:rPr lang="es-ES" sz="1600" dirty="0">
                <a:solidFill>
                  <a:prstClr val="black"/>
                </a:solidFill>
              </a:rPr>
            </a:br>
            <a:r>
              <a:rPr lang="es-ES" sz="1600" dirty="0">
                <a:solidFill>
                  <a:prstClr val="black"/>
                </a:solidFill>
              </a:rPr>
              <a:t>- </a:t>
            </a:r>
            <a:r>
              <a:rPr lang="es-ES" sz="1600" dirty="0" err="1">
                <a:solidFill>
                  <a:prstClr val="black"/>
                </a:solidFill>
              </a:rPr>
              <a:t>the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volume</a:t>
            </a:r>
            <a:r>
              <a:rPr lang="es-ES" sz="1600" dirty="0">
                <a:solidFill>
                  <a:prstClr val="black"/>
                </a:solidFill>
              </a:rPr>
              <a:t> V </a:t>
            </a:r>
            <a:r>
              <a:rPr lang="es-ES" sz="1600" dirty="0" err="1">
                <a:solidFill>
                  <a:prstClr val="black"/>
                </a:solidFill>
              </a:rPr>
              <a:t>must</a:t>
            </a:r>
            <a:r>
              <a:rPr lang="es-ES" sz="1600" dirty="0">
                <a:solidFill>
                  <a:prstClr val="black"/>
                </a:solidFill>
              </a:rPr>
              <a:t> be compact and </a:t>
            </a:r>
            <a:r>
              <a:rPr lang="es-ES" sz="1600" dirty="0" err="1">
                <a:solidFill>
                  <a:prstClr val="black"/>
                </a:solidFill>
              </a:rPr>
              <a:t>its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boundary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surface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must</a:t>
            </a:r>
            <a:r>
              <a:rPr lang="es-ES" sz="1600" dirty="0">
                <a:solidFill>
                  <a:prstClr val="black"/>
                </a:solidFill>
              </a:rPr>
              <a:t> be </a:t>
            </a:r>
            <a:r>
              <a:rPr lang="es-ES" sz="1600" dirty="0" err="1">
                <a:solidFill>
                  <a:prstClr val="black"/>
                </a:solidFill>
              </a:rPr>
              <a:t>piecewise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smooth</a:t>
            </a:r>
            <a:r>
              <a:rPr lang="es-ES" sz="1600" dirty="0">
                <a:solidFill>
                  <a:prstClr val="black"/>
                </a:solidFill>
              </a:rPr>
              <a:t/>
            </a:r>
            <a:br>
              <a:rPr lang="es-ES" sz="1600" dirty="0">
                <a:solidFill>
                  <a:prstClr val="black"/>
                </a:solidFill>
              </a:rPr>
            </a:br>
            <a:r>
              <a:rPr lang="es-ES" sz="1600" dirty="0">
                <a:solidFill>
                  <a:prstClr val="black"/>
                </a:solidFill>
              </a:rPr>
              <a:t>- </a:t>
            </a:r>
            <a:r>
              <a:rPr lang="es-ES" sz="1600" dirty="0" err="1">
                <a:solidFill>
                  <a:prstClr val="black"/>
                </a:solidFill>
              </a:rPr>
              <a:t>the</a:t>
            </a:r>
            <a:r>
              <a:rPr lang="es-ES" sz="1600" dirty="0">
                <a:solidFill>
                  <a:prstClr val="black"/>
                </a:solidFill>
              </a:rPr>
              <a:t> vector </a:t>
            </a:r>
            <a:r>
              <a:rPr lang="es-ES" sz="1600" dirty="0" err="1">
                <a:solidFill>
                  <a:prstClr val="black"/>
                </a:solidFill>
              </a:rPr>
              <a:t>field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b="1" dirty="0">
                <a:solidFill>
                  <a:prstClr val="black"/>
                </a:solidFill>
              </a:rPr>
              <a:t>F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must</a:t>
            </a:r>
            <a:r>
              <a:rPr lang="es-ES" sz="1600" dirty="0">
                <a:solidFill>
                  <a:prstClr val="black"/>
                </a:solidFill>
              </a:rPr>
              <a:t> be </a:t>
            </a:r>
            <a:r>
              <a:rPr lang="es-ES" sz="1600" dirty="0" err="1">
                <a:solidFill>
                  <a:prstClr val="black"/>
                </a:solidFill>
              </a:rPr>
              <a:t>continuously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differentiable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on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the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neighborhood</a:t>
            </a:r>
            <a:r>
              <a:rPr lang="es-ES" sz="1600" dirty="0">
                <a:solidFill>
                  <a:prstClr val="black"/>
                </a:solidFill>
              </a:rPr>
              <a:t> of V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This theorem is also called </a:t>
            </a:r>
            <a:r>
              <a:rPr lang="en-US" sz="1600" b="1" dirty="0">
                <a:solidFill>
                  <a:prstClr val="black"/>
                </a:solidFill>
              </a:rPr>
              <a:t>Gauss theorem </a:t>
            </a:r>
            <a:r>
              <a:rPr lang="en-US" sz="1600" dirty="0">
                <a:solidFill>
                  <a:prstClr val="black"/>
                </a:solidFill>
              </a:rPr>
              <a:t>or </a:t>
            </a:r>
            <a:r>
              <a:rPr lang="es-ES" sz="1600" b="1" dirty="0" err="1">
                <a:solidFill>
                  <a:prstClr val="black"/>
                </a:solidFill>
              </a:rPr>
              <a:t>Ostrogradsky's</a:t>
            </a:r>
            <a:r>
              <a:rPr lang="es-ES" sz="1600" b="1" dirty="0">
                <a:solidFill>
                  <a:prstClr val="black"/>
                </a:solidFill>
              </a:rPr>
              <a:t> </a:t>
            </a:r>
            <a:r>
              <a:rPr lang="es-ES" sz="1600" b="1" dirty="0" err="1">
                <a:solidFill>
                  <a:prstClr val="black"/>
                </a:solidFill>
              </a:rPr>
              <a:t>theorem</a:t>
            </a:r>
            <a:r>
              <a:rPr lang="es-ES" sz="1600" dirty="0">
                <a:solidFill>
                  <a:prstClr val="black"/>
                </a:solidFill>
              </a:rPr>
              <a:t>, and </a:t>
            </a:r>
            <a:r>
              <a:rPr lang="es-ES" sz="1600" dirty="0" err="1">
                <a:solidFill>
                  <a:prstClr val="black"/>
                </a:solidFill>
              </a:rPr>
              <a:t>is</a:t>
            </a:r>
            <a:r>
              <a:rPr lang="es-ES" sz="1600" dirty="0">
                <a:solidFill>
                  <a:prstClr val="black"/>
                </a:solidFill>
              </a:rPr>
              <a:t> a </a:t>
            </a:r>
            <a:r>
              <a:rPr lang="es-ES" sz="1600" dirty="0" err="1">
                <a:solidFill>
                  <a:prstClr val="black"/>
                </a:solidFill>
              </a:rPr>
              <a:t>special</a:t>
            </a:r>
            <a:r>
              <a:rPr lang="es-ES" sz="1600" dirty="0">
                <a:solidFill>
                  <a:prstClr val="black"/>
                </a:solidFill>
              </a:rPr>
              <a:t> case of </a:t>
            </a:r>
            <a:r>
              <a:rPr lang="es-ES" sz="1600" dirty="0" err="1">
                <a:solidFill>
                  <a:prstClr val="black"/>
                </a:solidFill>
              </a:rPr>
              <a:t>the</a:t>
            </a:r>
            <a:r>
              <a:rPr lang="es-ES" sz="1600" dirty="0">
                <a:solidFill>
                  <a:prstClr val="black"/>
                </a:solidFill>
              </a:rPr>
              <a:t> more general </a:t>
            </a:r>
            <a:r>
              <a:rPr lang="es-ES" sz="1600" b="1" dirty="0" err="1">
                <a:solidFill>
                  <a:prstClr val="black"/>
                </a:solidFill>
              </a:rPr>
              <a:t>Stoke’s</a:t>
            </a:r>
            <a:r>
              <a:rPr lang="es-ES" sz="1600" b="1" dirty="0">
                <a:solidFill>
                  <a:prstClr val="black"/>
                </a:solidFill>
              </a:rPr>
              <a:t> </a:t>
            </a:r>
            <a:r>
              <a:rPr lang="es-ES" sz="1600" b="1" dirty="0" err="1">
                <a:solidFill>
                  <a:prstClr val="black"/>
                </a:solidFill>
              </a:rPr>
              <a:t>theorem</a:t>
            </a:r>
            <a:r>
              <a:rPr lang="es-ES" sz="1600" b="1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that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we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will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see</a:t>
            </a:r>
            <a:r>
              <a:rPr lang="es-ES" sz="1600" dirty="0">
                <a:solidFill>
                  <a:prstClr val="black"/>
                </a:solidFill>
              </a:rPr>
              <a:t> in </a:t>
            </a:r>
            <a:r>
              <a:rPr lang="es-ES" sz="1600" dirty="0" err="1">
                <a:solidFill>
                  <a:prstClr val="black"/>
                </a:solidFill>
              </a:rPr>
              <a:t>the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next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section</a:t>
            </a:r>
            <a:endParaRPr lang="es-ES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s-ES" sz="1600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1600" dirty="0" err="1" smtClean="0">
                <a:solidFill>
                  <a:prstClr val="black"/>
                </a:solidFill>
              </a:rPr>
              <a:t>This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theorem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is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very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</a:rPr>
              <a:t>important</a:t>
            </a:r>
            <a:r>
              <a:rPr lang="es-ES" sz="1600" dirty="0" smtClean="0">
                <a:solidFill>
                  <a:prstClr val="black"/>
                </a:solidFill>
              </a:rPr>
              <a:t> in </a:t>
            </a:r>
            <a:r>
              <a:rPr lang="es-ES" sz="1600" dirty="0" err="1" smtClean="0">
                <a:solidFill>
                  <a:prstClr val="black"/>
                </a:solidFill>
              </a:rPr>
              <a:t>physics</a:t>
            </a:r>
            <a:r>
              <a:rPr lang="es-ES" sz="1600" dirty="0" smtClean="0">
                <a:solidFill>
                  <a:prstClr val="black"/>
                </a:solidFill>
              </a:rPr>
              <a:t> (</a:t>
            </a:r>
            <a:r>
              <a:rPr lang="es-ES" sz="1600" dirty="0" err="1" smtClean="0">
                <a:solidFill>
                  <a:prstClr val="black"/>
                </a:solidFill>
              </a:rPr>
              <a:t>electromagnetism</a:t>
            </a:r>
            <a:r>
              <a:rPr lang="es-ES" sz="1600" dirty="0" smtClean="0">
                <a:solidFill>
                  <a:prstClr val="black"/>
                </a:solidFill>
              </a:rPr>
              <a:t>, fluid </a:t>
            </a:r>
            <a:r>
              <a:rPr lang="es-ES" sz="1600" dirty="0" err="1" smtClean="0">
                <a:solidFill>
                  <a:prstClr val="black"/>
                </a:solidFill>
              </a:rPr>
              <a:t>dynamics</a:t>
            </a:r>
            <a:r>
              <a:rPr lang="es-ES" sz="1600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s-ES" sz="1600" dirty="0">
              <a:solidFill>
                <a:prstClr val="black"/>
              </a:solidFill>
            </a:endParaRPr>
          </a:p>
          <a:p>
            <a:pPr lvl="0"/>
            <a:endParaRPr lang="es-ES" sz="1600" dirty="0" smtClean="0">
              <a:solidFill>
                <a:prstClr val="black"/>
              </a:solidFill>
            </a:endParaRPr>
          </a:p>
          <a:p>
            <a:pPr lvl="0"/>
            <a:r>
              <a:rPr lang="es-ES" sz="1600" dirty="0" smtClean="0">
                <a:solidFill>
                  <a:prstClr val="black"/>
                </a:solidFill>
              </a:rPr>
              <a:t/>
            </a:r>
            <a:br>
              <a:rPr lang="es-ES" sz="1600" dirty="0" smtClean="0">
                <a:solidFill>
                  <a:prstClr val="black"/>
                </a:solidFill>
              </a:rPr>
            </a:br>
            <a:endParaRPr lang="es-E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0364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2420888"/>
            <a:ext cx="961072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852936"/>
            <a:ext cx="91450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3930675"/>
            <a:ext cx="880050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404664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259632" y="284492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50866" y="398106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77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divergence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861" y="1124744"/>
            <a:ext cx="139679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Statement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28384" y="1814165"/>
            <a:ext cx="720080" cy="5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8861" y="980728"/>
            <a:ext cx="874161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" y="4224883"/>
            <a:ext cx="8964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9512" y="364502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Corollary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(vector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divergence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theorem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316416" y="3573016"/>
            <a:ext cx="648072" cy="46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858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divergence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861" y="1124744"/>
            <a:ext cx="139679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Statement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28384" y="1814165"/>
            <a:ext cx="720080" cy="5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8861" y="980728"/>
            <a:ext cx="874161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395536" y="2564904"/>
                <a:ext cx="856895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s-ES" sz="16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s-ES" sz="16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theorem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is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stated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ES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1600" dirty="0" smtClean="0">
                    <a:solidFill>
                      <a:prstClr val="black"/>
                    </a:solidFill>
                  </a:rPr>
                  <a:t>.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It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has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other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versions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in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lower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dimensions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:endParaRPr lang="es-ES" sz="16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s-ES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s-ES" sz="16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a:rPr lang="es-ES" sz="16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s-ES" sz="1600" dirty="0" smtClean="0">
                    <a:solidFill>
                      <a:prstClr val="black"/>
                    </a:solidFill>
                  </a:rPr>
                  <a:t> :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1-dimensional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version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reduces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to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b="1" dirty="0" smtClean="0">
                    <a:solidFill>
                      <a:prstClr val="black"/>
                    </a:solidFill>
                  </a:rPr>
                  <a:t>fundamental </a:t>
                </a:r>
                <a:r>
                  <a:rPr lang="es-ES" sz="1600" b="1" dirty="0" err="1" smtClean="0">
                    <a:solidFill>
                      <a:prstClr val="black"/>
                    </a:solidFill>
                  </a:rPr>
                  <a:t>theorem</a:t>
                </a:r>
                <a:r>
                  <a:rPr lang="es-ES" sz="1600" b="1" dirty="0" smtClean="0">
                    <a:solidFill>
                      <a:prstClr val="black"/>
                    </a:solidFill>
                  </a:rPr>
                  <a:t> of </a:t>
                </a:r>
                <a:r>
                  <a:rPr lang="es-ES" sz="1600" b="1" dirty="0" err="1" smtClean="0">
                    <a:solidFill>
                      <a:prstClr val="black"/>
                    </a:solidFill>
                  </a:rPr>
                  <a:t>calculus</a:t>
                </a:r>
                <a:r>
                  <a:rPr lang="es-ES" sz="1600" b="1" dirty="0" smtClean="0">
                    <a:solidFill>
                      <a:prstClr val="black"/>
                    </a:solidFill>
                  </a:rPr>
                  <a:t>,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that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links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concepts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of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derivative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and integral of a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scalar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field</a:t>
                </a:r>
                <a:endParaRPr lang="es-ES" sz="1600" b="1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s-ES" sz="1600" b="1" dirty="0" smtClean="0">
                    <a:solidFill>
                      <a:prstClr val="black"/>
                    </a:solidFill>
                  </a:rPr>
                  <a:t/>
                </a:r>
                <a:br>
                  <a:rPr lang="es-ES" sz="1600" b="1" dirty="0" smtClean="0">
                    <a:solidFill>
                      <a:prstClr val="black"/>
                    </a:solidFill>
                  </a:rPr>
                </a:br>
                <a:endParaRPr lang="es-ES" sz="1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568952" cy="20621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95536" y="5250686"/>
                <a:ext cx="741329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>
                    <a:solidFill>
                      <a:prstClr val="black"/>
                    </a:solidFill>
                  </a:rPr>
                  <a:t>: </a:t>
                </a:r>
                <a:r>
                  <a:rPr lang="es-ES" sz="1600" dirty="0" err="1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>
                    <a:solidFill>
                      <a:prstClr val="black"/>
                    </a:solidFill>
                  </a:rPr>
                  <a:t> 2-dimensional </a:t>
                </a:r>
                <a:r>
                  <a:rPr lang="es-ES" sz="1600" dirty="0" err="1">
                    <a:solidFill>
                      <a:prstClr val="black"/>
                    </a:solidFill>
                  </a:rPr>
                  <a:t>version</a:t>
                </a:r>
                <a:r>
                  <a:rPr lang="es-ES" sz="1600" dirty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>
                    <a:solidFill>
                      <a:prstClr val="black"/>
                    </a:solidFill>
                  </a:rPr>
                  <a:t>is</a:t>
                </a:r>
                <a:r>
                  <a:rPr lang="es-ES" sz="1600" dirty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>
                    <a:solidFill>
                      <a:prstClr val="black"/>
                    </a:solidFill>
                  </a:rPr>
                  <a:t>called</a:t>
                </a:r>
                <a:r>
                  <a:rPr lang="es-ES" sz="1600" dirty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>
                    <a:solidFill>
                      <a:prstClr val="black"/>
                    </a:solidFill>
                  </a:rPr>
                  <a:t> </a:t>
                </a:r>
                <a:r>
                  <a:rPr lang="es-ES" sz="1600" b="1" dirty="0" err="1">
                    <a:solidFill>
                      <a:prstClr val="black"/>
                    </a:solidFill>
                  </a:rPr>
                  <a:t>Green’s</a:t>
                </a:r>
                <a:r>
                  <a:rPr lang="es-E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prstClr val="black"/>
                    </a:solidFill>
                  </a:rPr>
                  <a:t>theorem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,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that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links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line integral of a vector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field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over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a curve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with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surface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integral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over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a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plane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region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. </a:t>
                </a:r>
                <a:r>
                  <a:rPr lang="es-ES" sz="1600" dirty="0">
                    <a:solidFill>
                      <a:prstClr val="black"/>
                    </a:solidFill>
                  </a:rPr>
                  <a:t/>
                </a:r>
                <a:br>
                  <a:rPr lang="es-ES" sz="1600" dirty="0">
                    <a:solidFill>
                      <a:prstClr val="black"/>
                    </a:solidFill>
                  </a:rPr>
                </a:br>
                <a:r>
                  <a:rPr lang="es-ES" sz="1600" dirty="0" err="1" smtClean="0">
                    <a:solidFill>
                      <a:prstClr val="black"/>
                    </a:solidFill>
                  </a:rPr>
                  <a:t>Let’s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see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theorem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 in more </a:t>
                </a:r>
                <a:r>
                  <a:rPr lang="es-ES" sz="1600" dirty="0" err="1" smtClean="0">
                    <a:solidFill>
                      <a:prstClr val="black"/>
                    </a:solidFill>
                  </a:rPr>
                  <a:t>detail</a:t>
                </a:r>
                <a:r>
                  <a:rPr lang="es-ES" sz="1600" dirty="0" smtClean="0">
                    <a:solidFill>
                      <a:prstClr val="black"/>
                    </a:solidFill>
                  </a:rPr>
                  <a:t>.</a:t>
                </a:r>
                <a:endParaRPr lang="es-ES" sz="1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50686"/>
                <a:ext cx="7413290" cy="83099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93" t="-2190" b="-80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41269"/>
            <a:ext cx="1447800" cy="3714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3" y="4509120"/>
            <a:ext cx="1038225" cy="209550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>
            <a:off x="2757078" y="4627007"/>
            <a:ext cx="102283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59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404664"/>
            <a:ext cx="17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Green’s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1" y="1052736"/>
            <a:ext cx="12596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5496" y="1052736"/>
            <a:ext cx="8928992" cy="2008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38610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Green's theorem is </a:t>
            </a:r>
            <a:r>
              <a:rPr lang="en-US" sz="1600" dirty="0" smtClean="0"/>
              <a:t>also </a:t>
            </a:r>
            <a:r>
              <a:rPr lang="en-US" sz="1600" dirty="0"/>
              <a:t>special case of the </a:t>
            </a:r>
            <a:r>
              <a:rPr lang="en-US" sz="1600" dirty="0" smtClean="0"/>
              <a:t>Stokes theorem that we will explain in the next section, </a:t>
            </a:r>
            <a:r>
              <a:rPr lang="en-US" sz="1600" dirty="0"/>
              <a:t>when applied to a region in the </a:t>
            </a:r>
            <a:r>
              <a:rPr lang="en-US" sz="1600" dirty="0" err="1" smtClean="0"/>
              <a:t>xy</a:t>
            </a:r>
            <a:r>
              <a:rPr lang="en-US" sz="1600" dirty="0" smtClean="0"/>
              <a:t>-plane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0711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867645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7624" y="54868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4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135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Line integral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96969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Also</a:t>
            </a:r>
            <a:r>
              <a:rPr lang="es-ES" sz="1600" dirty="0" smtClean="0"/>
              <a:t> </a:t>
            </a:r>
            <a:r>
              <a:rPr lang="es-ES" sz="1600" dirty="0" err="1" smtClean="0"/>
              <a:t>called</a:t>
            </a:r>
            <a:r>
              <a:rPr lang="es-ES" sz="1600" dirty="0" smtClean="0"/>
              <a:t> </a:t>
            </a:r>
            <a:r>
              <a:rPr lang="es-ES" sz="1600" dirty="0" err="1" smtClean="0"/>
              <a:t>path</a:t>
            </a:r>
            <a:r>
              <a:rPr lang="es-ES" sz="1600" dirty="0" smtClean="0"/>
              <a:t> integral (</a:t>
            </a:r>
            <a:r>
              <a:rPr lang="es-ES" sz="1600" dirty="0" err="1" smtClean="0"/>
              <a:t>physics</a:t>
            </a:r>
            <a:r>
              <a:rPr lang="es-ES" sz="1600" dirty="0" smtClean="0"/>
              <a:t>), </a:t>
            </a:r>
            <a:r>
              <a:rPr lang="es-ES" sz="1600" dirty="0" err="1" smtClean="0"/>
              <a:t>contour</a:t>
            </a:r>
            <a:r>
              <a:rPr lang="es-ES" sz="1600" dirty="0" smtClean="0"/>
              <a:t> integral, curve integral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an</a:t>
            </a:r>
            <a:r>
              <a:rPr lang="es-ES" sz="1600" dirty="0" smtClean="0"/>
              <a:t> integral </a:t>
            </a:r>
            <a:r>
              <a:rPr lang="es-ES" sz="1600" dirty="0" err="1" smtClean="0"/>
              <a:t>where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function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integrated</a:t>
            </a:r>
            <a:r>
              <a:rPr lang="es-ES" sz="1600" dirty="0" smtClean="0"/>
              <a:t> </a:t>
            </a:r>
            <a:r>
              <a:rPr lang="es-ES" sz="1600" dirty="0" err="1" smtClean="0"/>
              <a:t>along</a:t>
            </a:r>
            <a:r>
              <a:rPr lang="es-ES" sz="1600" dirty="0" smtClean="0"/>
              <a:t> a curve </a:t>
            </a:r>
            <a:r>
              <a:rPr lang="es-ES" sz="1600" b="1" dirty="0" smtClean="0"/>
              <a:t>r(t)</a:t>
            </a:r>
            <a:r>
              <a:rPr lang="es-ES" sz="1600" dirty="0" smtClean="0"/>
              <a:t> </a:t>
            </a:r>
            <a:r>
              <a:rPr lang="es-ES" sz="1600" dirty="0" err="1" smtClean="0"/>
              <a:t>instead</a:t>
            </a:r>
            <a:r>
              <a:rPr lang="es-ES" sz="1600" dirty="0" smtClean="0"/>
              <a:t> of </a:t>
            </a:r>
            <a:r>
              <a:rPr lang="es-ES" sz="1600" dirty="0" err="1" smtClean="0"/>
              <a:t>along</a:t>
            </a:r>
            <a:r>
              <a:rPr lang="es-ES" sz="1600" dirty="0" smtClean="0"/>
              <a:t> a </a:t>
            </a:r>
            <a:r>
              <a:rPr lang="es-ES" sz="1600" dirty="0" err="1" smtClean="0"/>
              <a:t>straight</a:t>
            </a:r>
            <a:r>
              <a:rPr lang="es-ES" sz="1600" dirty="0" smtClean="0"/>
              <a:t> line (</a:t>
            </a:r>
            <a:r>
              <a:rPr lang="es-ES" sz="1600" dirty="0" err="1" smtClean="0"/>
              <a:t>Riemann</a:t>
            </a:r>
            <a:r>
              <a:rPr lang="es-ES" sz="1600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function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be </a:t>
            </a:r>
            <a:r>
              <a:rPr lang="es-ES" sz="1600" dirty="0" err="1" smtClean="0"/>
              <a:t>integrated</a:t>
            </a:r>
            <a:r>
              <a:rPr lang="es-ES" sz="1600" dirty="0" smtClean="0"/>
              <a:t> can be </a:t>
            </a:r>
            <a:r>
              <a:rPr lang="es-ES" sz="1600" dirty="0" err="1" smtClean="0"/>
              <a:t>either</a:t>
            </a:r>
            <a:r>
              <a:rPr lang="es-ES" sz="1600" dirty="0" smtClean="0"/>
              <a:t> a </a:t>
            </a:r>
            <a:r>
              <a:rPr lang="es-ES" sz="1600" b="1" dirty="0" err="1" smtClean="0"/>
              <a:t>scalar</a:t>
            </a:r>
            <a:r>
              <a:rPr lang="es-ES" sz="1600" dirty="0" smtClean="0"/>
              <a:t> of a </a:t>
            </a:r>
            <a:r>
              <a:rPr lang="es-ES" sz="1600" b="1" dirty="0" smtClean="0"/>
              <a:t>vector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  <a:p>
            <a:endParaRPr lang="es-E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dirty="0" err="1" smtClean="0"/>
              <a:t>we</a:t>
            </a:r>
            <a:r>
              <a:rPr lang="es-ES" sz="1600" dirty="0" smtClean="0"/>
              <a:t> </a:t>
            </a:r>
            <a:r>
              <a:rPr lang="es-ES" sz="1600" dirty="0" err="1" smtClean="0"/>
              <a:t>want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integrate</a:t>
            </a:r>
            <a:r>
              <a:rPr lang="es-ES" sz="1600" dirty="0" smtClean="0"/>
              <a:t> a </a:t>
            </a:r>
            <a:r>
              <a:rPr lang="es-ES" sz="1600" b="1" dirty="0" err="1" smtClean="0"/>
              <a:t>scalar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n-US" sz="1600" i="1" dirty="0"/>
              <a:t>f</a:t>
            </a:r>
            <a:r>
              <a:rPr lang="es-ES" sz="1600" dirty="0" smtClean="0"/>
              <a:t> </a:t>
            </a:r>
            <a:r>
              <a:rPr lang="es-ES" sz="1600" dirty="0" err="1" smtClean="0"/>
              <a:t>along</a:t>
            </a:r>
            <a:r>
              <a:rPr lang="es-ES" sz="1600" dirty="0" smtClean="0"/>
              <a:t> a curve r(t), </a:t>
            </a:r>
            <a:r>
              <a:rPr lang="es-ES" sz="1600" dirty="0" err="1" smtClean="0"/>
              <a:t>the</a:t>
            </a:r>
            <a:r>
              <a:rPr lang="es-ES" sz="1600" dirty="0" smtClean="0"/>
              <a:t> line integral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simply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The line integral </a:t>
            </a:r>
            <a:r>
              <a:rPr lang="en-US" sz="1600" dirty="0" smtClean="0"/>
              <a:t>of </a:t>
            </a:r>
            <a:r>
              <a:rPr lang="en-US" sz="1600" dirty="0"/>
              <a:t>a scalar field </a:t>
            </a:r>
            <a:r>
              <a:rPr lang="en-US" sz="1600" i="1" dirty="0"/>
              <a:t>f</a:t>
            </a:r>
            <a:r>
              <a:rPr lang="en-US" sz="1600" dirty="0"/>
              <a:t> </a:t>
            </a:r>
            <a:r>
              <a:rPr lang="en-US" sz="1600" dirty="0" smtClean="0"/>
              <a:t>over a curve </a:t>
            </a:r>
            <a:r>
              <a:rPr lang="en-US" sz="1600" i="1" dirty="0" smtClean="0"/>
              <a:t>C </a:t>
            </a:r>
            <a:r>
              <a:rPr lang="en-US" sz="1600" dirty="0" smtClean="0"/>
              <a:t>can </a:t>
            </a:r>
            <a:r>
              <a:rPr lang="en-US" sz="1600" dirty="0"/>
              <a:t>be thought of as the area under the curve </a:t>
            </a:r>
            <a:r>
              <a:rPr lang="en-US" sz="1600" i="1" dirty="0"/>
              <a:t>C</a:t>
            </a:r>
            <a:r>
              <a:rPr lang="en-US" sz="1600" dirty="0"/>
              <a:t> along a surface </a:t>
            </a:r>
            <a:r>
              <a:rPr lang="en-US" sz="1600" i="1" dirty="0"/>
              <a:t>z</a:t>
            </a:r>
            <a:r>
              <a:rPr lang="en-US" sz="1600" dirty="0"/>
              <a:t> =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 err="1"/>
              <a:t>x</a:t>
            </a:r>
            <a:r>
              <a:rPr lang="en-US" sz="1600" dirty="0" err="1"/>
              <a:t>,</a:t>
            </a:r>
            <a:r>
              <a:rPr lang="en-US" sz="1600" i="1" dirty="0" err="1"/>
              <a:t>y</a:t>
            </a:r>
            <a:r>
              <a:rPr lang="en-US" sz="1600" dirty="0"/>
              <a:t>), described by the field.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5834"/>
            <a:ext cx="594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onector"/>
          <p:cNvSpPr/>
          <p:nvPr/>
        </p:nvSpPr>
        <p:spPr>
          <a:xfrm>
            <a:off x="395537" y="2481858"/>
            <a:ext cx="72007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91538"/>
            <a:ext cx="717719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39" y="620688"/>
            <a:ext cx="4086225" cy="35362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9512" y="260648"/>
            <a:ext cx="17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Green’s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09536" y="692696"/>
            <a:ext cx="105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Corollary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01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2204864"/>
            <a:ext cx="64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8" y="2181607"/>
            <a:ext cx="1123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6705"/>
            <a:ext cx="1638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08828" y="209779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D</a:t>
            </a:r>
            <a:endParaRPr lang="es-ES" sz="2000" i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2" y="3583709"/>
            <a:ext cx="348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04024"/>
            <a:ext cx="2000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1252"/>
            <a:ext cx="1809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64052"/>
            <a:ext cx="1619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2827"/>
            <a:ext cx="5667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74056"/>
            <a:ext cx="581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85" y="4521505"/>
            <a:ext cx="20764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8697"/>
            <a:ext cx="300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4" y="5157192"/>
            <a:ext cx="3209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5" y="6021288"/>
            <a:ext cx="3676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58232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64" y="6084623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107504" y="46169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161040" y="19980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7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Stoke’s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484784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512" y="1556792"/>
            <a:ext cx="1151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6512" y="1556792"/>
            <a:ext cx="8999984" cy="1975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316416" y="2348880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51520" y="4221088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theorem</a:t>
            </a:r>
            <a:r>
              <a:rPr lang="es-ES" sz="1600" dirty="0" smtClean="0"/>
              <a:t> relates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b="1" dirty="0" smtClean="0"/>
              <a:t>line integral </a:t>
            </a:r>
            <a:r>
              <a:rPr lang="es-ES" sz="1600" dirty="0" smtClean="0"/>
              <a:t>of a vector </a:t>
            </a:r>
            <a:r>
              <a:rPr lang="es-ES" sz="1600" dirty="0" err="1" smtClean="0"/>
              <a:t>field</a:t>
            </a:r>
            <a:r>
              <a:rPr lang="es-ES" sz="1600" dirty="0" smtClean="0"/>
              <a:t>       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b="1" dirty="0" err="1" smtClean="0"/>
              <a:t>surface</a:t>
            </a:r>
            <a:r>
              <a:rPr lang="es-ES" sz="1600" b="1" dirty="0" smtClean="0"/>
              <a:t> integral </a:t>
            </a:r>
            <a:r>
              <a:rPr lang="es-ES" sz="1600" dirty="0" smtClean="0"/>
              <a:t>of </a:t>
            </a:r>
            <a:r>
              <a:rPr lang="es-ES" sz="1600" dirty="0" err="1" smtClean="0"/>
              <a:t>another</a:t>
            </a:r>
            <a:r>
              <a:rPr lang="es-ES" sz="1600" dirty="0" smtClean="0"/>
              <a:t> vector </a:t>
            </a:r>
            <a:r>
              <a:rPr lang="es-ES" sz="1600" dirty="0" err="1" smtClean="0"/>
              <a:t>field</a:t>
            </a:r>
            <a:r>
              <a:rPr lang="es-ES" sz="1600" dirty="0" smtClean="0"/>
              <a:t>, </a:t>
            </a:r>
            <a:r>
              <a:rPr lang="es-ES" sz="1600" dirty="0" err="1" smtClean="0"/>
              <a:t>constructed</a:t>
            </a:r>
            <a:r>
              <a:rPr lang="es-ES" sz="1600" dirty="0" smtClean="0"/>
              <a:t> as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curl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former</a:t>
            </a:r>
            <a:r>
              <a:rPr lang="es-ES" sz="1600" dirty="0" smtClean="0"/>
              <a:t>:</a:t>
            </a:r>
            <a:endParaRPr lang="es-E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61470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71" y="4559223"/>
            <a:ext cx="514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11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5252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476672"/>
            <a:ext cx="4228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930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Stoke’s</a:t>
            </a:r>
            <a:r>
              <a:rPr lang="es-ES" b="1" dirty="0" smtClean="0"/>
              <a:t> </a:t>
            </a:r>
            <a:r>
              <a:rPr lang="es-ES" b="1" dirty="0" err="1" smtClean="0"/>
              <a:t>theorem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052736"/>
            <a:ext cx="408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Corollary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(vector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Stokes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theorem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5252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888"/>
            <a:ext cx="5486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55" y="5085184"/>
            <a:ext cx="233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99792" y="4941168"/>
            <a:ext cx="280831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85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260648"/>
            <a:ext cx="708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Some</a:t>
            </a:r>
            <a:r>
              <a:rPr lang="es-ES" b="1" dirty="0" smtClean="0"/>
              <a:t> </a:t>
            </a:r>
            <a:r>
              <a:rPr lang="es-ES" b="1" dirty="0" err="1" smtClean="0"/>
              <a:t>important</a:t>
            </a:r>
            <a:r>
              <a:rPr lang="es-ES" b="1" dirty="0" smtClean="0"/>
              <a:t> </a:t>
            </a:r>
            <a:r>
              <a:rPr lang="es-ES" b="1" dirty="0" err="1" smtClean="0"/>
              <a:t>applications</a:t>
            </a:r>
            <a:r>
              <a:rPr lang="es-ES" b="1" dirty="0" smtClean="0"/>
              <a:t> of </a:t>
            </a:r>
            <a:r>
              <a:rPr lang="es-ES" b="1" dirty="0" err="1" smtClean="0"/>
              <a:t>divergence</a:t>
            </a:r>
            <a:r>
              <a:rPr lang="es-ES" b="1" dirty="0" smtClean="0"/>
              <a:t>, Green and </a:t>
            </a:r>
            <a:r>
              <a:rPr lang="es-ES" b="1" dirty="0" err="1" smtClean="0"/>
              <a:t>Stoke’s</a:t>
            </a:r>
            <a:r>
              <a:rPr lang="es-ES" b="1" dirty="0" smtClean="0"/>
              <a:t> </a:t>
            </a:r>
            <a:r>
              <a:rPr lang="es-ES" b="1" dirty="0" err="1" smtClean="0"/>
              <a:t>theorems</a:t>
            </a:r>
            <a:endParaRPr lang="es-ES" b="1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" y="1268760"/>
            <a:ext cx="8945224" cy="19814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9512" y="980728"/>
            <a:ext cx="325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Electromagnetism</a:t>
            </a:r>
            <a:r>
              <a:rPr lang="es-ES" dirty="0" smtClean="0"/>
              <a:t>: Maxwell </a:t>
            </a:r>
            <a:r>
              <a:rPr lang="es-ES" dirty="0" err="1" smtClean="0"/>
              <a:t>laws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111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32656"/>
            <a:ext cx="673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Summarizing</a:t>
            </a:r>
            <a:r>
              <a:rPr lang="es-ES" b="1" dirty="0" smtClean="0"/>
              <a:t> </a:t>
            </a:r>
            <a:r>
              <a:rPr lang="es-ES" b="1" dirty="0" err="1" smtClean="0"/>
              <a:t>all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above</a:t>
            </a:r>
            <a:r>
              <a:rPr lang="es-ES" b="1" dirty="0" smtClean="0"/>
              <a:t> in a general </a:t>
            </a:r>
            <a:r>
              <a:rPr lang="es-ES" b="1" dirty="0" err="1" smtClean="0"/>
              <a:t>theorem</a:t>
            </a:r>
            <a:r>
              <a:rPr lang="es-ES" b="1" dirty="0" smtClean="0"/>
              <a:t> (</a:t>
            </a:r>
            <a:r>
              <a:rPr lang="es-ES" b="1" dirty="0" err="1" smtClean="0"/>
              <a:t>not</a:t>
            </a:r>
            <a:r>
              <a:rPr lang="es-ES" b="1" dirty="0" smtClean="0"/>
              <a:t> </a:t>
            </a:r>
            <a:r>
              <a:rPr lang="es-ES" b="1" dirty="0" err="1" smtClean="0"/>
              <a:t>examinable</a:t>
            </a:r>
            <a:r>
              <a:rPr lang="es-ES" b="1" dirty="0" smtClean="0"/>
              <a:t>) </a:t>
            </a:r>
            <a:endParaRPr lang="es-ES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1470802" cy="57606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5536" y="2780928"/>
            <a:ext cx="8748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dirty="0" smtClean="0"/>
              <a:t>Fundamental </a:t>
            </a:r>
            <a:r>
              <a:rPr lang="es-ES" sz="1600" dirty="0" err="1" smtClean="0"/>
              <a:t>theorem</a:t>
            </a:r>
            <a:r>
              <a:rPr lang="es-ES" sz="1600" dirty="0" smtClean="0"/>
              <a:t> of </a:t>
            </a:r>
            <a:r>
              <a:rPr lang="es-ES" sz="1600" dirty="0" err="1" smtClean="0"/>
              <a:t>calculus</a:t>
            </a:r>
            <a:r>
              <a:rPr lang="es-ES" sz="1600" dirty="0" smtClean="0"/>
              <a:t>: </a:t>
            </a:r>
            <a:br>
              <a:rPr lang="es-ES" sz="1600" dirty="0" smtClean="0"/>
            </a:br>
            <a:r>
              <a:rPr lang="en-US" sz="1600" dirty="0" smtClean="0"/>
              <a:t>f(x</a:t>
            </a:r>
            <a:r>
              <a:rPr lang="en-US" sz="1600" dirty="0"/>
              <a:t>) dx is the exterior derivative of the 0-form, i.e. function, F: in other words, that </a:t>
            </a:r>
            <a:r>
              <a:rPr lang="en-US" sz="1600" dirty="0" err="1"/>
              <a:t>dF</a:t>
            </a:r>
            <a:r>
              <a:rPr lang="en-US" sz="1600" dirty="0"/>
              <a:t> = f dx</a:t>
            </a:r>
            <a:br>
              <a:rPr lang="en-US" sz="1600" dirty="0"/>
            </a:br>
            <a:r>
              <a:rPr lang="en-US" sz="1600" dirty="0"/>
              <a:t>(A closed interval [</a:t>
            </a:r>
            <a:r>
              <a:rPr lang="en-US" sz="1600" i="1" dirty="0"/>
              <a:t>a</a:t>
            </a:r>
            <a:r>
              <a:rPr lang="en-US" sz="1600" dirty="0"/>
              <a:t>, </a:t>
            </a:r>
            <a:r>
              <a:rPr lang="en-US" sz="1600" i="1" dirty="0"/>
              <a:t>b</a:t>
            </a:r>
            <a:r>
              <a:rPr lang="en-US" sz="1600" dirty="0"/>
              <a:t>] is a simple example of a one-dimensional </a:t>
            </a:r>
            <a:r>
              <a:rPr lang="en-US" sz="1600" dirty="0">
                <a:hlinkClick r:id="rId3" tooltip="Manifold"/>
              </a:rPr>
              <a:t>manifold</a:t>
            </a:r>
            <a:r>
              <a:rPr lang="en-US" sz="1600" dirty="0"/>
              <a:t> with </a:t>
            </a:r>
            <a:r>
              <a:rPr lang="en-US" sz="1600" dirty="0" smtClean="0"/>
              <a:t>boundary)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Divergence</a:t>
            </a:r>
            <a:r>
              <a:rPr lang="es-ES" sz="1600" dirty="0" smtClean="0"/>
              <a:t> </a:t>
            </a:r>
            <a:r>
              <a:rPr lang="es-ES" sz="1600" dirty="0" err="1" smtClean="0"/>
              <a:t>theorem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Green’s</a:t>
            </a:r>
            <a:r>
              <a:rPr lang="es-ES" sz="1600" dirty="0" smtClean="0"/>
              <a:t> </a:t>
            </a:r>
            <a:r>
              <a:rPr lang="es-ES" sz="1600" dirty="0" err="1" smtClean="0"/>
              <a:t>theorem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smtClean="0"/>
              <a:t>Stokes </a:t>
            </a:r>
            <a:r>
              <a:rPr lang="es-ES" sz="1600" dirty="0" err="1" smtClean="0"/>
              <a:t>theorem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n-US" sz="1600" dirty="0"/>
              <a:t>is a special case of the general Stokes theorem (with </a:t>
            </a:r>
            <a:r>
              <a:rPr lang="en-US" sz="1600" i="1" dirty="0"/>
              <a:t>n</a:t>
            </a:r>
            <a:r>
              <a:rPr lang="en-US" sz="1600" dirty="0"/>
              <a:t> = 2) once we identify a vector field with a 1 form using the metric on Euclidean three-space. 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015172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integral of a differential form ω over the boundary of some </a:t>
            </a:r>
            <a:r>
              <a:rPr lang="en-US" dirty="0" err="1"/>
              <a:t>orientable</a:t>
            </a:r>
            <a:r>
              <a:rPr lang="en-US" dirty="0"/>
              <a:t> manifold Ω is equal to the integral of its exterior derivative </a:t>
            </a:r>
            <a:r>
              <a:rPr lang="en-US" dirty="0" err="1"/>
              <a:t>dω</a:t>
            </a:r>
            <a:r>
              <a:rPr lang="en-US" dirty="0"/>
              <a:t> over the whole of Ω, i.e.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030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60648"/>
            <a:ext cx="401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Conservative</a:t>
            </a:r>
            <a:r>
              <a:rPr lang="es-ES" b="1" dirty="0" smtClean="0"/>
              <a:t> </a:t>
            </a:r>
            <a:r>
              <a:rPr lang="es-ES" b="1" dirty="0" err="1" smtClean="0"/>
              <a:t>fields</a:t>
            </a:r>
            <a:r>
              <a:rPr lang="es-ES" b="1" dirty="0" smtClean="0"/>
              <a:t> and </a:t>
            </a:r>
            <a:r>
              <a:rPr lang="es-ES" b="1" dirty="0" err="1" smtClean="0"/>
              <a:t>scalar</a:t>
            </a:r>
            <a:r>
              <a:rPr lang="es-ES" b="1" dirty="0" smtClean="0"/>
              <a:t> </a:t>
            </a:r>
            <a:r>
              <a:rPr lang="es-ES" b="1" dirty="0" err="1" smtClean="0"/>
              <a:t>potentials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90872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studied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generalities</a:t>
            </a:r>
            <a:r>
              <a:rPr lang="es-ES" dirty="0" smtClean="0"/>
              <a:t> of integral </a:t>
            </a:r>
            <a:r>
              <a:rPr lang="es-ES" dirty="0" err="1" smtClean="0"/>
              <a:t>theorems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analyse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concrete </a:t>
            </a:r>
            <a:r>
              <a:rPr lang="es-ES" dirty="0" err="1" smtClean="0"/>
              <a:t>situations</a:t>
            </a:r>
            <a:r>
              <a:rPr lang="es-ES" dirty="0" smtClean="0"/>
              <a:t> of </a:t>
            </a:r>
            <a:r>
              <a:rPr lang="es-ES" dirty="0" err="1" smtClean="0"/>
              <a:t>special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943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37" y="2378221"/>
            <a:ext cx="4591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89" y="2354506"/>
            <a:ext cx="752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6" y="2780928"/>
            <a:ext cx="4038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18636"/>
            <a:ext cx="3171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80" y="2818930"/>
            <a:ext cx="771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4" y="3197945"/>
            <a:ext cx="1838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79464" y="3645024"/>
            <a:ext cx="232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6" y="3523865"/>
            <a:ext cx="8020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1409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61" y="4288382"/>
            <a:ext cx="4133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7" y="4725144"/>
            <a:ext cx="5314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Flecha derecha"/>
          <p:cNvSpPr/>
          <p:nvPr/>
        </p:nvSpPr>
        <p:spPr>
          <a:xfrm>
            <a:off x="395536" y="5301208"/>
            <a:ext cx="232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65" y="4772671"/>
            <a:ext cx="2105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>
            <a:endCxn id="11279" idx="3"/>
          </p:cNvCxnSpPr>
          <p:nvPr/>
        </p:nvCxnSpPr>
        <p:spPr>
          <a:xfrm flipH="1" flipV="1">
            <a:off x="5645767" y="4906119"/>
            <a:ext cx="368129" cy="9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0" y="5234239"/>
            <a:ext cx="3333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96237"/>
            <a:ext cx="1533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Elipse"/>
          <p:cNvSpPr/>
          <p:nvPr/>
        </p:nvSpPr>
        <p:spPr>
          <a:xfrm>
            <a:off x="161040" y="25191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133793" y="44371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15161"/>
            <a:ext cx="2438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Elipse"/>
          <p:cNvSpPr/>
          <p:nvPr/>
        </p:nvSpPr>
        <p:spPr>
          <a:xfrm>
            <a:off x="179512" y="60932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286193" y="60932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11584" y="5949280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b="1" dirty="0" smtClean="0"/>
              <a:t>F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conservative</a:t>
            </a:r>
            <a:r>
              <a:rPr lang="es-ES" dirty="0" smtClean="0"/>
              <a:t>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623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60648"/>
            <a:ext cx="401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Conservative</a:t>
            </a:r>
            <a:r>
              <a:rPr lang="es-ES" b="1" dirty="0" smtClean="0"/>
              <a:t> </a:t>
            </a:r>
            <a:r>
              <a:rPr lang="es-ES" b="1" dirty="0" err="1" smtClean="0"/>
              <a:t>fields</a:t>
            </a:r>
            <a:r>
              <a:rPr lang="es-ES" b="1" dirty="0" smtClean="0"/>
              <a:t> and </a:t>
            </a:r>
            <a:r>
              <a:rPr lang="es-ES" b="1" dirty="0" err="1" smtClean="0"/>
              <a:t>scalar</a:t>
            </a:r>
            <a:r>
              <a:rPr lang="es-ES" b="1" dirty="0" smtClean="0"/>
              <a:t> </a:t>
            </a:r>
            <a:r>
              <a:rPr lang="es-ES" b="1" dirty="0" err="1" smtClean="0"/>
              <a:t>potentials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836712"/>
            <a:ext cx="432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interpretation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conservative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fields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68760"/>
            <a:ext cx="88204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b="1" dirty="0" smtClean="0"/>
              <a:t>F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interpreted</a:t>
            </a:r>
            <a:r>
              <a:rPr lang="es-ES" sz="1600" dirty="0" smtClean="0"/>
              <a:t> as a </a:t>
            </a:r>
            <a:r>
              <a:rPr lang="es-ES" sz="1600" dirty="0" err="1" smtClean="0"/>
              <a:t>force</a:t>
            </a:r>
            <a:r>
              <a:rPr lang="es-ES" sz="1600" dirty="0" smtClean="0"/>
              <a:t> </a:t>
            </a:r>
            <a:r>
              <a:rPr lang="es-ES" sz="1600" dirty="0" err="1" smtClean="0"/>
              <a:t>applied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a </a:t>
            </a:r>
            <a:r>
              <a:rPr lang="es-ES" sz="1600" dirty="0" err="1" smtClean="0"/>
              <a:t>particle</a:t>
            </a:r>
            <a:r>
              <a:rPr lang="es-ES" sz="1600" dirty="0" smtClean="0"/>
              <a:t>, </a:t>
            </a:r>
            <a:r>
              <a:rPr lang="es-ES" sz="1600" dirty="0" err="1" smtClean="0"/>
              <a:t>then</a:t>
            </a:r>
            <a:r>
              <a:rPr lang="es-ES" sz="1600" dirty="0" smtClean="0"/>
              <a:t> </a:t>
            </a: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b="1" dirty="0" smtClean="0"/>
              <a:t>F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conservative</a:t>
            </a:r>
            <a:r>
              <a:rPr lang="es-ES" sz="1600" dirty="0" smtClean="0"/>
              <a:t> </a:t>
            </a: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means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b="1" dirty="0" err="1" smtClean="0"/>
              <a:t>work</a:t>
            </a:r>
            <a:r>
              <a:rPr lang="es-ES" sz="1600" dirty="0" smtClean="0"/>
              <a:t> </a:t>
            </a:r>
            <a:r>
              <a:rPr lang="es-ES" sz="1600" dirty="0" err="1" smtClean="0"/>
              <a:t>needed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take</a:t>
            </a:r>
            <a:r>
              <a:rPr lang="es-ES" sz="1600" dirty="0" smtClean="0"/>
              <a:t> a </a:t>
            </a:r>
            <a:r>
              <a:rPr lang="es-ES" sz="1600" dirty="0" err="1" smtClean="0"/>
              <a:t>particle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position P </a:t>
            </a:r>
            <a:r>
              <a:rPr lang="es-ES" sz="1600" dirty="0" err="1" smtClean="0"/>
              <a:t>to</a:t>
            </a:r>
            <a:r>
              <a:rPr lang="es-ES" sz="1600" dirty="0" smtClean="0"/>
              <a:t> position Q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independent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path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/>
              <a:t>In </a:t>
            </a:r>
            <a:r>
              <a:rPr lang="es-ES" sz="1600" dirty="0" err="1" smtClean="0"/>
              <a:t>other</a:t>
            </a:r>
            <a:r>
              <a:rPr lang="es-ES" sz="1600" dirty="0" smtClean="0"/>
              <a:t> </a:t>
            </a:r>
            <a:r>
              <a:rPr lang="es-ES" sz="1600" dirty="0" err="1" smtClean="0"/>
              <a:t>words</a:t>
            </a:r>
            <a:r>
              <a:rPr lang="es-ES" sz="1600" dirty="0" smtClean="0"/>
              <a:t>, </a:t>
            </a:r>
            <a:r>
              <a:rPr lang="es-ES" sz="1600" dirty="0" err="1" smtClean="0"/>
              <a:t>the</a:t>
            </a:r>
            <a:r>
              <a:rPr lang="es-ES" sz="1600" dirty="0" smtClean="0"/>
              <a:t> net </a:t>
            </a:r>
            <a:r>
              <a:rPr lang="es-ES" sz="1600" dirty="0" err="1" smtClean="0"/>
              <a:t>work</a:t>
            </a:r>
            <a:r>
              <a:rPr lang="es-ES" sz="1600" dirty="0" smtClean="0"/>
              <a:t> in </a:t>
            </a:r>
            <a:r>
              <a:rPr lang="es-ES" sz="1600" dirty="0" err="1" smtClean="0"/>
              <a:t>going</a:t>
            </a:r>
            <a:r>
              <a:rPr lang="es-ES" sz="1600" dirty="0" smtClean="0"/>
              <a:t> round a </a:t>
            </a:r>
            <a:r>
              <a:rPr lang="es-ES" sz="1600" dirty="0" err="1" smtClean="0"/>
              <a:t>path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where</a:t>
            </a:r>
            <a:r>
              <a:rPr lang="es-ES" sz="1600" dirty="0" smtClean="0"/>
              <a:t> </a:t>
            </a:r>
            <a:r>
              <a:rPr lang="es-ES" sz="1600" dirty="0" err="1" smtClean="0"/>
              <a:t>one</a:t>
            </a:r>
            <a:r>
              <a:rPr lang="es-ES" sz="1600" dirty="0" smtClean="0"/>
              <a:t> </a:t>
            </a:r>
            <a:r>
              <a:rPr lang="es-ES" sz="1600" dirty="0" err="1" smtClean="0"/>
              <a:t>started</a:t>
            </a:r>
            <a:r>
              <a:rPr lang="es-ES" sz="1600" dirty="0" smtClean="0"/>
              <a:t> (P=Q)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zero</a:t>
            </a:r>
            <a:r>
              <a:rPr lang="es-ES" sz="1600" dirty="0" smtClean="0"/>
              <a:t>: </a:t>
            </a:r>
            <a:r>
              <a:rPr lang="es-ES" sz="1600" dirty="0" err="1" smtClean="0"/>
              <a:t>energy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b="1" dirty="0" err="1" smtClean="0"/>
              <a:t>conserved</a:t>
            </a:r>
            <a:r>
              <a:rPr lang="es-ES" sz="16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gravitational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s-ES" sz="1600" b="1" dirty="0" smtClean="0"/>
              <a:t>F(r)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an</a:t>
            </a:r>
            <a:r>
              <a:rPr lang="es-ES" sz="1600" dirty="0" smtClean="0"/>
              <a:t> </a:t>
            </a:r>
            <a:r>
              <a:rPr lang="es-ES" sz="1600" dirty="0" err="1" smtClean="0"/>
              <a:t>example</a:t>
            </a:r>
            <a:r>
              <a:rPr lang="es-ES" sz="1600" dirty="0" smtClean="0"/>
              <a:t> of a </a:t>
            </a:r>
            <a:r>
              <a:rPr lang="es-ES" sz="1600" dirty="0" err="1" smtClean="0"/>
              <a:t>conservative</a:t>
            </a:r>
            <a:r>
              <a:rPr lang="es-ES" sz="1600" dirty="0" smtClean="0"/>
              <a:t> </a:t>
            </a:r>
            <a:r>
              <a:rPr lang="es-ES" sz="1600" dirty="0" err="1" smtClean="0"/>
              <a:t>force</a:t>
            </a:r>
            <a:r>
              <a:rPr lang="es-ES" sz="1600" dirty="0" smtClean="0"/>
              <a:t>. </a:t>
            </a:r>
            <a:r>
              <a:rPr lang="es-ES" sz="1600" dirty="0" err="1" smtClean="0"/>
              <a:t>Its</a:t>
            </a:r>
            <a:r>
              <a:rPr lang="es-ES" sz="1600" dirty="0" smtClean="0"/>
              <a:t> </a:t>
            </a:r>
            <a:r>
              <a:rPr lang="es-ES" sz="1600" dirty="0" err="1" smtClean="0"/>
              <a:t>associated</a:t>
            </a:r>
            <a:r>
              <a:rPr lang="es-ES" sz="1600" dirty="0" smtClean="0"/>
              <a:t> </a:t>
            </a:r>
            <a:r>
              <a:rPr lang="es-ES" sz="1600" dirty="0" err="1" smtClean="0"/>
              <a:t>scalar</a:t>
            </a:r>
            <a:r>
              <a:rPr lang="es-ES" sz="1600" dirty="0" smtClean="0"/>
              <a:t> </a:t>
            </a:r>
            <a:r>
              <a:rPr lang="es-ES" sz="1600" dirty="0" err="1" smtClean="0"/>
              <a:t>potential</a:t>
            </a:r>
            <a:r>
              <a:rPr lang="es-ES" sz="1600" dirty="0" smtClean="0"/>
              <a:t> </a:t>
            </a:r>
            <a:r>
              <a:rPr lang="el-GR" sz="1600" dirty="0" smtClean="0">
                <a:latin typeface="Calibri"/>
              </a:rPr>
              <a:t>φ</a:t>
            </a:r>
            <a:r>
              <a:rPr lang="es-ES" sz="1600" dirty="0" smtClean="0">
                <a:latin typeface="Calibri"/>
              </a:rPr>
              <a:t>(</a:t>
            </a:r>
            <a:r>
              <a:rPr lang="es-ES" sz="1600" b="1" dirty="0" smtClean="0">
                <a:latin typeface="Calibri"/>
              </a:rPr>
              <a:t>r</a:t>
            </a:r>
            <a:r>
              <a:rPr lang="es-ES" sz="1600" dirty="0" smtClean="0">
                <a:latin typeface="Calibri"/>
              </a:rPr>
              <a:t>)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a </a:t>
            </a:r>
            <a:r>
              <a:rPr lang="es-ES" sz="1600" dirty="0" err="1" smtClean="0"/>
              <a:t>scalar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s-ES" sz="1600" dirty="0" err="1" smtClean="0"/>
              <a:t>called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b="1" dirty="0" err="1" smtClean="0"/>
              <a:t>potential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energy</a:t>
            </a:r>
            <a:r>
              <a:rPr lang="es-ES" sz="16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err="1" smtClean="0"/>
              <a:t>Usually</a:t>
            </a:r>
            <a:r>
              <a:rPr lang="es-ES" sz="1600" dirty="0" smtClean="0"/>
              <a:t>, and </a:t>
            </a:r>
            <a:r>
              <a:rPr lang="es-ES" sz="1600" dirty="0" err="1" smtClean="0"/>
              <a:t>without</a:t>
            </a:r>
            <a:r>
              <a:rPr lang="es-ES" sz="1600" dirty="0" smtClean="0"/>
              <a:t> </a:t>
            </a:r>
            <a:r>
              <a:rPr lang="es-ES" sz="1600" dirty="0" err="1" smtClean="0"/>
              <a:t>loss</a:t>
            </a:r>
            <a:r>
              <a:rPr lang="es-ES" sz="1600" dirty="0" smtClean="0"/>
              <a:t> of </a:t>
            </a:r>
            <a:r>
              <a:rPr lang="es-ES" sz="1600" dirty="0" err="1" smtClean="0"/>
              <a:t>generality</a:t>
            </a:r>
            <a:r>
              <a:rPr lang="es-ES" sz="1600" dirty="0" smtClean="0"/>
              <a:t>, a </a:t>
            </a:r>
            <a:r>
              <a:rPr lang="es-ES" sz="1600" dirty="0" err="1" smtClean="0"/>
              <a:t>minus</a:t>
            </a:r>
            <a:r>
              <a:rPr lang="es-ES" sz="1600" dirty="0" smtClean="0"/>
              <a:t> </a:t>
            </a:r>
            <a:r>
              <a:rPr lang="es-ES" sz="1600" dirty="0" err="1" smtClean="0"/>
              <a:t>sign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introduced</a:t>
            </a:r>
            <a:r>
              <a:rPr lang="es-ES" sz="1600" dirty="0" smtClean="0"/>
              <a:t>:</a:t>
            </a:r>
          </a:p>
          <a:p>
            <a:pPr marL="285750" indent="-285750">
              <a:buFont typeface="Wingdings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itchFamily="2" charset="2"/>
              <a:buChar char="§"/>
            </a:pPr>
            <a:endParaRPr lang="es-ES" sz="1600" dirty="0" smtClean="0"/>
          </a:p>
          <a:p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emphasize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if</a:t>
            </a:r>
            <a:r>
              <a:rPr lang="es-ES" sz="1600" dirty="0" smtClean="0"/>
              <a:t> a </a:t>
            </a:r>
            <a:r>
              <a:rPr lang="es-ES" sz="1600" dirty="0" err="1" smtClean="0"/>
              <a:t>particle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moved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direction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gravitational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,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particle</a:t>
            </a:r>
            <a:r>
              <a:rPr lang="es-ES" sz="1600" dirty="0" smtClean="0"/>
              <a:t> </a:t>
            </a:r>
            <a:r>
              <a:rPr lang="es-ES" sz="1600" dirty="0" err="1" smtClean="0"/>
              <a:t>decreases</a:t>
            </a:r>
            <a:r>
              <a:rPr lang="es-ES" sz="1600" dirty="0" smtClean="0"/>
              <a:t> </a:t>
            </a:r>
            <a:r>
              <a:rPr lang="es-ES" sz="1600" dirty="0" err="1" smtClean="0"/>
              <a:t>its</a:t>
            </a:r>
            <a:r>
              <a:rPr lang="es-ES" sz="1600" dirty="0" smtClean="0"/>
              <a:t> </a:t>
            </a:r>
            <a:r>
              <a:rPr lang="es-ES" sz="1600" dirty="0" err="1" smtClean="0"/>
              <a:t>potential</a:t>
            </a:r>
            <a:r>
              <a:rPr lang="es-ES" sz="1600" dirty="0" smtClean="0"/>
              <a:t> </a:t>
            </a:r>
            <a:r>
              <a:rPr lang="es-ES" sz="1600" dirty="0" err="1" smtClean="0"/>
              <a:t>energy</a:t>
            </a:r>
            <a:r>
              <a:rPr lang="es-ES" sz="1600" dirty="0" smtClean="0"/>
              <a:t>, and viceversa.</a:t>
            </a:r>
          </a:p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6668"/>
            <a:ext cx="914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96668"/>
            <a:ext cx="1571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4302660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s-ES" sz="1600" b="1" i="1" dirty="0" err="1" smtClean="0">
                <a:sym typeface="Wingdings" pitchFamily="2" charset="2"/>
              </a:rPr>
              <a:t>Energy</a:t>
            </a:r>
            <a:r>
              <a:rPr lang="es-ES" sz="1600" b="1" i="1" dirty="0" smtClean="0">
                <a:sym typeface="Wingdings" pitchFamily="2" charset="2"/>
              </a:rPr>
              <a:t> </a:t>
            </a:r>
            <a:r>
              <a:rPr lang="es-ES" sz="1600" b="1" i="1" dirty="0" err="1">
                <a:sym typeface="Wingdings" pitchFamily="2" charset="2"/>
              </a:rPr>
              <a:t>conservation</a:t>
            </a:r>
            <a:r>
              <a:rPr lang="es-ES" sz="1600" b="1" i="1" dirty="0">
                <a:sym typeface="Wingdings" pitchFamily="2" charset="2"/>
              </a:rPr>
              <a:t>: </a:t>
            </a:r>
            <a:r>
              <a:rPr lang="es-ES" sz="1600" i="1" dirty="0" smtClean="0">
                <a:sym typeface="Wingdings" pitchFamily="2" charset="2"/>
              </a:rPr>
              <a:t/>
            </a:r>
            <a:br>
              <a:rPr lang="es-ES" sz="1600" i="1" dirty="0" smtClean="0">
                <a:sym typeface="Wingdings" pitchFamily="2" charset="2"/>
              </a:rPr>
            </a:br>
            <a:r>
              <a:rPr lang="es-ES" sz="1600" i="1" dirty="0" smtClean="0">
                <a:sym typeface="Wingdings" pitchFamily="2" charset="2"/>
              </a:rPr>
              <a:t/>
            </a:r>
            <a:br>
              <a:rPr lang="es-ES" sz="1600" i="1" dirty="0" smtClean="0">
                <a:sym typeface="Wingdings" pitchFamily="2" charset="2"/>
              </a:rPr>
            </a:br>
            <a:r>
              <a:rPr lang="es-ES" sz="1600" i="1" dirty="0" smtClean="0">
                <a:sym typeface="Wingdings" pitchFamily="2" charset="2"/>
              </a:rPr>
              <a:t>* </a:t>
            </a:r>
            <a:r>
              <a:rPr lang="es-ES" sz="1600" dirty="0" err="1" smtClean="0">
                <a:sym typeface="Wingdings" pitchFamily="2" charset="2"/>
              </a:rPr>
              <a:t>The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energy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we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need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to</a:t>
            </a:r>
            <a:r>
              <a:rPr lang="es-ES" sz="1600" dirty="0">
                <a:sym typeface="Wingdings" pitchFamily="2" charset="2"/>
              </a:rPr>
              <a:t> use </a:t>
            </a:r>
            <a:r>
              <a:rPr lang="es-ES" sz="1600" dirty="0" err="1">
                <a:sym typeface="Wingdings" pitchFamily="2" charset="2"/>
              </a:rPr>
              <a:t>to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take</a:t>
            </a:r>
            <a:r>
              <a:rPr lang="es-ES" sz="1600" dirty="0">
                <a:sym typeface="Wingdings" pitchFamily="2" charset="2"/>
              </a:rPr>
              <a:t> a </a:t>
            </a:r>
            <a:r>
              <a:rPr lang="es-ES" sz="1600" dirty="0" err="1" smtClean="0">
                <a:sym typeface="Wingdings" pitchFamily="2" charset="2"/>
              </a:rPr>
              <a:t>biker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from</a:t>
            </a:r>
            <a:r>
              <a:rPr lang="es-ES" sz="1600" dirty="0">
                <a:sym typeface="Wingdings" pitchFamily="2" charset="2"/>
              </a:rPr>
              <a:t> B </a:t>
            </a:r>
            <a:r>
              <a:rPr lang="es-ES" sz="1600" dirty="0" err="1">
                <a:sym typeface="Wingdings" pitchFamily="2" charset="2"/>
              </a:rPr>
              <a:t>to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smtClean="0">
                <a:sym typeface="Wingdings" pitchFamily="2" charset="2"/>
              </a:rPr>
              <a:t>A </a:t>
            </a:r>
            <a:r>
              <a:rPr lang="es-ES" sz="1600" dirty="0" err="1" smtClean="0">
                <a:sym typeface="Wingdings" pitchFamily="2" charset="2"/>
              </a:rPr>
              <a:t>is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stored</a:t>
            </a:r>
            <a:r>
              <a:rPr lang="es-ES" sz="1600" dirty="0" smtClean="0">
                <a:sym typeface="Wingdings" pitchFamily="2" charset="2"/>
              </a:rPr>
              <a:t> as </a:t>
            </a:r>
            <a:r>
              <a:rPr lang="es-ES" sz="1600" dirty="0" err="1" smtClean="0">
                <a:sym typeface="Wingdings" pitchFamily="2" charset="2"/>
              </a:rPr>
              <a:t>potential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energy</a:t>
            </a:r>
            <a:r>
              <a:rPr lang="es-ES" sz="1600" dirty="0" smtClean="0">
                <a:sym typeface="Wingdings" pitchFamily="2" charset="2"/>
              </a:rPr>
              <a:t>, and </a:t>
            </a:r>
            <a:r>
              <a:rPr lang="es-ES" sz="1600" dirty="0" err="1" smtClean="0">
                <a:sym typeface="Wingdings" pitchFamily="2" charset="2"/>
              </a:rPr>
              <a:t>released</a:t>
            </a:r>
            <a:r>
              <a:rPr lang="es-ES" sz="1600" dirty="0" smtClean="0">
                <a:sym typeface="Wingdings" pitchFamily="2" charset="2"/>
              </a:rPr>
              <a:t> in </a:t>
            </a:r>
            <a:r>
              <a:rPr lang="es-ES" sz="1600" dirty="0" err="1" smtClean="0">
                <a:sym typeface="Wingdings" pitchFamily="2" charset="2"/>
              </a:rPr>
              <a:t>terms</a:t>
            </a:r>
            <a:r>
              <a:rPr lang="es-ES" sz="1600" dirty="0" smtClean="0">
                <a:sym typeface="Wingdings" pitchFamily="2" charset="2"/>
              </a:rPr>
              <a:t> of </a:t>
            </a:r>
            <a:r>
              <a:rPr lang="es-ES" sz="1600" dirty="0" err="1" smtClean="0">
                <a:sym typeface="Wingdings" pitchFamily="2" charset="2"/>
              </a:rPr>
              <a:t>kinetic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energy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>
                <a:sym typeface="Wingdings" pitchFamily="2" charset="2"/>
              </a:rPr>
              <a:t>as </a:t>
            </a:r>
            <a:r>
              <a:rPr lang="es-ES" sz="1600" dirty="0" err="1">
                <a:sym typeface="Wingdings" pitchFamily="2" charset="2"/>
              </a:rPr>
              <a:t>we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drop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it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from</a:t>
            </a:r>
            <a:r>
              <a:rPr lang="es-ES" sz="1600" dirty="0">
                <a:sym typeface="Wingdings" pitchFamily="2" charset="2"/>
              </a:rPr>
              <a:t> A </a:t>
            </a:r>
            <a:r>
              <a:rPr lang="es-ES" sz="1600" dirty="0" err="1">
                <a:sym typeface="Wingdings" pitchFamily="2" charset="2"/>
              </a:rPr>
              <a:t>to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smtClean="0">
                <a:sym typeface="Wingdings" pitchFamily="2" charset="2"/>
              </a:rPr>
              <a:t>B.</a:t>
            </a:r>
            <a:br>
              <a:rPr lang="es-ES" sz="1600" dirty="0" smtClean="0">
                <a:sym typeface="Wingdings" pitchFamily="2" charset="2"/>
              </a:rPr>
            </a:br>
            <a:r>
              <a:rPr lang="es-ES" sz="1600" dirty="0" smtClean="0">
                <a:sym typeface="Wingdings" pitchFamily="2" charset="2"/>
              </a:rPr>
              <a:t/>
            </a:r>
            <a:br>
              <a:rPr lang="es-ES" sz="1600" dirty="0" smtClean="0">
                <a:sym typeface="Wingdings" pitchFamily="2" charset="2"/>
              </a:rPr>
            </a:br>
            <a:r>
              <a:rPr lang="es-ES" sz="1600" dirty="0" smtClean="0">
                <a:sym typeface="Wingdings" pitchFamily="2" charset="2"/>
              </a:rPr>
              <a:t>* </a:t>
            </a:r>
            <a:r>
              <a:rPr lang="es-ES" sz="1600" dirty="0" err="1" smtClean="0">
                <a:sym typeface="Wingdings" pitchFamily="2" charset="2"/>
              </a:rPr>
              <a:t>This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energy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is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independent</a:t>
            </a:r>
            <a:r>
              <a:rPr lang="es-ES" sz="1600" dirty="0" smtClean="0">
                <a:sym typeface="Wingdings" pitchFamily="2" charset="2"/>
              </a:rPr>
              <a:t> of </a:t>
            </a:r>
            <a:r>
              <a:rPr lang="es-ES" sz="1600" dirty="0" err="1" smtClean="0">
                <a:sym typeface="Wingdings" pitchFamily="2" charset="2"/>
              </a:rPr>
              <a:t>the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slope</a:t>
            </a:r>
            <a:r>
              <a:rPr lang="es-ES" sz="1600" dirty="0" smtClean="0">
                <a:sym typeface="Wingdings" pitchFamily="2" charset="2"/>
              </a:rPr>
              <a:t> of </a:t>
            </a:r>
            <a:r>
              <a:rPr lang="es-ES" sz="1600" dirty="0" err="1" smtClean="0">
                <a:sym typeface="Wingdings" pitchFamily="2" charset="2"/>
              </a:rPr>
              <a:t>the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hill</a:t>
            </a:r>
            <a:r>
              <a:rPr lang="es-ES" sz="1600" dirty="0" smtClean="0">
                <a:sym typeface="Wingdings" pitchFamily="2" charset="2"/>
              </a:rPr>
              <a:t> (</a:t>
            </a:r>
            <a:r>
              <a:rPr lang="es-ES" sz="1600" dirty="0" err="1" smtClean="0">
                <a:sym typeface="Wingdings" pitchFamily="2" charset="2"/>
              </a:rPr>
              <a:t>path</a:t>
            </a:r>
            <a:r>
              <a:rPr lang="es-ES" sz="1600" dirty="0" smtClean="0">
                <a:sym typeface="Wingdings" pitchFamily="2" charset="2"/>
              </a:rPr>
              <a:t> </a:t>
            </a:r>
            <a:r>
              <a:rPr lang="es-ES" sz="1600" dirty="0" err="1" smtClean="0">
                <a:sym typeface="Wingdings" pitchFamily="2" charset="2"/>
              </a:rPr>
              <a:t>independence</a:t>
            </a:r>
            <a:r>
              <a:rPr lang="es-ES" sz="1600" dirty="0" smtClean="0">
                <a:sym typeface="Wingdings" pitchFamily="2" charset="2"/>
              </a:rPr>
              <a:t>).</a:t>
            </a:r>
            <a:endParaRPr lang="es-ES" sz="16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5509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92080" y="62693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B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5869" y="433977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100392" y="62373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47604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9248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571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62068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604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60648"/>
            <a:ext cx="434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Divergence</a:t>
            </a:r>
            <a:r>
              <a:rPr lang="es-ES" b="1" dirty="0" smtClean="0"/>
              <a:t>-free </a:t>
            </a:r>
            <a:r>
              <a:rPr lang="es-ES" b="1" dirty="0" err="1" smtClean="0"/>
              <a:t>fields</a:t>
            </a:r>
            <a:r>
              <a:rPr lang="es-ES" b="1" dirty="0" smtClean="0"/>
              <a:t> and </a:t>
            </a:r>
            <a:r>
              <a:rPr lang="es-ES" b="1" dirty="0" err="1" smtClean="0"/>
              <a:t>potential</a:t>
            </a:r>
            <a:r>
              <a:rPr lang="es-ES" b="1" dirty="0" smtClean="0"/>
              <a:t> </a:t>
            </a:r>
            <a:r>
              <a:rPr lang="es-ES" b="1" dirty="0" err="1" smtClean="0"/>
              <a:t>vectors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9" y="908720"/>
            <a:ext cx="8820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dirty="0" smtClean="0"/>
              <a:t>A vector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s-ES" sz="1600" b="1" dirty="0" smtClean="0"/>
              <a:t>F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divergence</a:t>
            </a:r>
            <a:r>
              <a:rPr lang="es-ES" sz="1600" dirty="0" smtClean="0"/>
              <a:t>-free </a:t>
            </a:r>
            <a:r>
              <a:rPr lang="es-ES" sz="1600" dirty="0" err="1" smtClean="0"/>
              <a:t>iff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smtClean="0"/>
              <a:t>As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divergence</a:t>
            </a:r>
            <a:r>
              <a:rPr lang="es-ES" sz="1600" dirty="0" smtClean="0"/>
              <a:t> describes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presences</a:t>
            </a:r>
            <a:r>
              <a:rPr lang="es-ES" sz="1600" dirty="0" smtClean="0"/>
              <a:t> of </a:t>
            </a:r>
            <a:r>
              <a:rPr lang="es-ES" sz="1600" dirty="0" err="1" smtClean="0"/>
              <a:t>sources</a:t>
            </a:r>
            <a:r>
              <a:rPr lang="es-ES" sz="1600" dirty="0" smtClean="0"/>
              <a:t> and </a:t>
            </a:r>
            <a:r>
              <a:rPr lang="es-ES" sz="1600" dirty="0" err="1" smtClean="0"/>
              <a:t>sinks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, a </a:t>
            </a:r>
            <a:r>
              <a:rPr lang="es-ES" sz="1600" dirty="0" err="1" smtClean="0"/>
              <a:t>divergence</a:t>
            </a:r>
            <a:r>
              <a:rPr lang="es-ES" sz="1600" dirty="0" smtClean="0"/>
              <a:t>-free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s-ES" sz="1600" dirty="0" err="1" smtClean="0"/>
              <a:t>means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balance of </a:t>
            </a:r>
            <a:r>
              <a:rPr lang="es-ES" sz="1600" dirty="0" err="1" smtClean="0"/>
              <a:t>sources</a:t>
            </a:r>
            <a:r>
              <a:rPr lang="es-ES" sz="1600" dirty="0" smtClean="0"/>
              <a:t> and </a:t>
            </a:r>
            <a:r>
              <a:rPr lang="es-ES" sz="1600" dirty="0" err="1" smtClean="0"/>
              <a:t>sinks</a:t>
            </a:r>
            <a:r>
              <a:rPr lang="es-ES" sz="1600" dirty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null</a:t>
            </a:r>
            <a:r>
              <a:rPr lang="es-ES" sz="1600" dirty="0" smtClean="0"/>
              <a:t>.</a:t>
            </a:r>
            <a:br>
              <a:rPr lang="es-ES" sz="1600" dirty="0" smtClean="0"/>
            </a:b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err="1" smtClean="0"/>
              <a:t>Example</a:t>
            </a:r>
            <a:r>
              <a:rPr lang="es-ES" sz="1600" dirty="0" smtClean="0"/>
              <a:t>: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magnetic</a:t>
            </a:r>
            <a:r>
              <a:rPr lang="es-ES" sz="1600" dirty="0" smtClean="0"/>
              <a:t> </a:t>
            </a:r>
            <a:r>
              <a:rPr lang="es-ES" sz="1600" dirty="0" err="1" smtClean="0"/>
              <a:t>field</a:t>
            </a:r>
            <a:r>
              <a:rPr lang="es-ES" sz="1600" dirty="0" smtClean="0"/>
              <a:t> </a:t>
            </a:r>
            <a:r>
              <a:rPr lang="es-ES" sz="1600" b="1" dirty="0" smtClean="0"/>
              <a:t>B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empirically</a:t>
            </a:r>
            <a:r>
              <a:rPr lang="es-ES" sz="1600" dirty="0" smtClean="0"/>
              <a:t> </a:t>
            </a:r>
            <a:r>
              <a:rPr lang="es-ES" sz="1600" dirty="0" err="1" smtClean="0"/>
              <a:t>divergence</a:t>
            </a:r>
            <a:r>
              <a:rPr lang="es-ES" sz="1600" dirty="0" smtClean="0"/>
              <a:t>-free, and </a:t>
            </a:r>
            <a:r>
              <a:rPr lang="es-ES" sz="1600" dirty="0" err="1" smtClean="0"/>
              <a:t>one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Maxwell </a:t>
            </a:r>
            <a:r>
              <a:rPr lang="es-ES" sz="1600" dirty="0" err="1" smtClean="0"/>
              <a:t>equations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endParaRPr lang="es-E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itchFamily="2" charset="2"/>
              <a:buChar char="Ø"/>
            </a:pPr>
            <a:endParaRPr lang="es-ES" sz="1600" dirty="0" smtClean="0"/>
          </a:p>
          <a:p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suggests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b="1" dirty="0" err="1" smtClean="0"/>
              <a:t>magnetic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monopoles</a:t>
            </a:r>
            <a:r>
              <a:rPr lang="es-ES" sz="1600" b="1" dirty="0" smtClean="0"/>
              <a:t> </a:t>
            </a:r>
            <a:r>
              <a:rPr lang="es-ES" sz="1600" dirty="0" smtClean="0"/>
              <a:t>(</a:t>
            </a:r>
            <a:r>
              <a:rPr lang="es-ES" sz="1600" dirty="0" err="1" smtClean="0"/>
              <a:t>isolated</a:t>
            </a:r>
            <a:r>
              <a:rPr lang="es-ES" sz="1600" dirty="0" smtClean="0"/>
              <a:t> </a:t>
            </a:r>
            <a:r>
              <a:rPr lang="es-ES" sz="1600" dirty="0" err="1" smtClean="0"/>
              <a:t>magnetic</a:t>
            </a:r>
            <a:r>
              <a:rPr lang="es-ES" sz="1600" dirty="0" smtClean="0"/>
              <a:t> ‘</a:t>
            </a:r>
            <a:r>
              <a:rPr lang="es-ES" sz="1600" dirty="0" err="1" smtClean="0"/>
              <a:t>charges</a:t>
            </a:r>
            <a:r>
              <a:rPr lang="es-ES" sz="1600" dirty="0" smtClean="0"/>
              <a:t>’, i.e. </a:t>
            </a:r>
            <a:r>
              <a:rPr lang="es-ES" sz="1600" dirty="0" err="1" smtClean="0"/>
              <a:t>isolated</a:t>
            </a:r>
            <a:r>
              <a:rPr lang="es-ES" sz="1600" dirty="0" smtClean="0"/>
              <a:t> </a:t>
            </a:r>
            <a:r>
              <a:rPr lang="es-ES" sz="1600" dirty="0" err="1" smtClean="0"/>
              <a:t>sources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sinks</a:t>
            </a:r>
            <a:r>
              <a:rPr lang="es-ES" sz="1600" dirty="0" smtClean="0"/>
              <a:t> of </a:t>
            </a:r>
            <a:r>
              <a:rPr lang="es-ES" sz="1600" dirty="0" err="1" smtClean="0"/>
              <a:t>magnetic</a:t>
            </a:r>
            <a:r>
              <a:rPr lang="es-ES" sz="1600" dirty="0" smtClean="0"/>
              <a:t> </a:t>
            </a:r>
            <a:r>
              <a:rPr lang="es-ES" sz="1600" dirty="0" err="1" smtClean="0"/>
              <a:t>fields</a:t>
            </a:r>
            <a:r>
              <a:rPr lang="es-ES" sz="1600" dirty="0" smtClean="0"/>
              <a:t>) do </a:t>
            </a:r>
            <a:r>
              <a:rPr lang="es-ES" sz="1600" dirty="0" err="1" smtClean="0"/>
              <a:t>not</a:t>
            </a:r>
            <a:r>
              <a:rPr lang="es-ES" sz="1600" dirty="0" smtClean="0"/>
              <a:t> </a:t>
            </a:r>
            <a:r>
              <a:rPr lang="es-ES" sz="1600" dirty="0" err="1" smtClean="0"/>
              <a:t>exist</a:t>
            </a:r>
            <a:r>
              <a:rPr lang="es-ES" sz="1600" dirty="0" smtClean="0"/>
              <a:t> (</a:t>
            </a:r>
            <a:r>
              <a:rPr lang="es-ES" sz="1600" dirty="0" err="1" smtClean="0"/>
              <a:t>however</a:t>
            </a:r>
            <a:r>
              <a:rPr lang="es-ES" sz="1600" dirty="0" smtClean="0"/>
              <a:t> </a:t>
            </a:r>
            <a:r>
              <a:rPr lang="es-ES" sz="1600" dirty="0" err="1" smtClean="0"/>
              <a:t>string</a:t>
            </a:r>
            <a:r>
              <a:rPr lang="es-ES" sz="1600" dirty="0" smtClean="0"/>
              <a:t> </a:t>
            </a:r>
            <a:r>
              <a:rPr lang="es-ES" sz="1600" dirty="0" err="1" smtClean="0"/>
              <a:t>theories</a:t>
            </a:r>
            <a:r>
              <a:rPr lang="es-ES" sz="1600" dirty="0" smtClean="0"/>
              <a:t> do </a:t>
            </a:r>
            <a:r>
              <a:rPr lang="es-ES" sz="1600" dirty="0" err="1" smtClean="0"/>
              <a:t>predict</a:t>
            </a:r>
            <a:r>
              <a:rPr lang="es-ES" sz="1600" dirty="0" smtClean="0"/>
              <a:t> </a:t>
            </a:r>
            <a:r>
              <a:rPr lang="es-ES" sz="1600" dirty="0" err="1" smtClean="0"/>
              <a:t>their</a:t>
            </a:r>
            <a:r>
              <a:rPr lang="es-ES" sz="1600" dirty="0" smtClean="0"/>
              <a:t> </a:t>
            </a:r>
            <a:r>
              <a:rPr lang="es-ES" sz="1600" dirty="0" err="1" smtClean="0"/>
              <a:t>existence</a:t>
            </a:r>
            <a:r>
              <a:rPr lang="es-ES" sz="1600" dirty="0" smtClean="0"/>
              <a:t>, so </a:t>
            </a:r>
            <a:r>
              <a:rPr lang="es-ES" sz="1600" dirty="0" err="1" smtClean="0"/>
              <a:t>it’s</a:t>
            </a:r>
            <a:r>
              <a:rPr lang="es-ES" sz="1600" dirty="0" smtClean="0"/>
              <a:t> </a:t>
            </a:r>
            <a:r>
              <a:rPr lang="es-ES" sz="1600" dirty="0" err="1" smtClean="0"/>
              <a:t>currently</a:t>
            </a:r>
            <a:r>
              <a:rPr lang="es-ES" sz="1600" dirty="0" smtClean="0"/>
              <a:t> a </a:t>
            </a:r>
            <a:r>
              <a:rPr lang="es-ES" sz="1600" dirty="0" err="1" smtClean="0"/>
              <a:t>hot</a:t>
            </a:r>
            <a:r>
              <a:rPr lang="es-ES" sz="1600" dirty="0" smtClean="0"/>
              <a:t> </a:t>
            </a:r>
            <a:r>
              <a:rPr lang="es-ES" sz="1600" dirty="0" err="1" smtClean="0"/>
              <a:t>topic</a:t>
            </a:r>
            <a:r>
              <a:rPr lang="es-ES" sz="1600" dirty="0" smtClean="0"/>
              <a:t> in </a:t>
            </a:r>
            <a:r>
              <a:rPr lang="es-ES" sz="1600" dirty="0" err="1" smtClean="0"/>
              <a:t>particle</a:t>
            </a:r>
            <a:r>
              <a:rPr lang="es-ES" sz="1600" dirty="0" smtClean="0"/>
              <a:t> </a:t>
            </a:r>
            <a:r>
              <a:rPr lang="es-ES" sz="1600" dirty="0" err="1" smtClean="0"/>
              <a:t>physics</a:t>
            </a:r>
            <a:r>
              <a:rPr lang="es-ES" sz="1600" dirty="0" smtClean="0"/>
              <a:t>).</a:t>
            </a:r>
            <a:endParaRPr lang="es-ES" sz="1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83319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7661"/>
            <a:ext cx="90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95" y="3935884"/>
            <a:ext cx="5064993" cy="27334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4221088"/>
            <a:ext cx="288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Electric </a:t>
            </a:r>
            <a:r>
              <a:rPr lang="es-ES" dirty="0" err="1" smtClean="0"/>
              <a:t>monopoles</a:t>
            </a:r>
            <a:r>
              <a:rPr lang="es-ES" dirty="0" smtClean="0"/>
              <a:t> (</a:t>
            </a:r>
            <a:r>
              <a:rPr lang="es-ES" dirty="0" err="1" smtClean="0"/>
              <a:t>charges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98880" y="579597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Magnetic</a:t>
            </a:r>
            <a:r>
              <a:rPr lang="es-ES" dirty="0" smtClean="0"/>
              <a:t> </a:t>
            </a:r>
            <a:r>
              <a:rPr lang="es-ES" dirty="0" err="1" smtClean="0"/>
              <a:t>monopoles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87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1" y="1412777"/>
            <a:ext cx="8762285" cy="52565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408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Line integral of a </a:t>
            </a:r>
            <a:r>
              <a:rPr lang="es-ES" b="1" dirty="0" err="1" smtClean="0"/>
              <a:t>scalar</a:t>
            </a:r>
            <a:r>
              <a:rPr lang="es-ES" b="1" dirty="0" smtClean="0"/>
              <a:t> </a:t>
            </a:r>
            <a:r>
              <a:rPr lang="es-ES" b="1" dirty="0" err="1" smtClean="0"/>
              <a:t>field</a:t>
            </a:r>
            <a:r>
              <a:rPr lang="es-ES" b="1" dirty="0" smtClean="0"/>
              <a:t> </a:t>
            </a:r>
            <a:r>
              <a:rPr lang="es-ES" b="1" dirty="0" err="1" smtClean="0"/>
              <a:t>over</a:t>
            </a:r>
            <a:r>
              <a:rPr lang="es-ES" b="1" dirty="0" smtClean="0"/>
              <a:t> a curve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543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60648"/>
            <a:ext cx="434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Divergence</a:t>
            </a:r>
            <a:r>
              <a:rPr lang="es-ES" b="1" dirty="0" smtClean="0"/>
              <a:t>-free </a:t>
            </a:r>
            <a:r>
              <a:rPr lang="es-ES" b="1" dirty="0" err="1" smtClean="0"/>
              <a:t>fields</a:t>
            </a:r>
            <a:r>
              <a:rPr lang="es-ES" b="1" dirty="0" smtClean="0"/>
              <a:t> and </a:t>
            </a:r>
            <a:r>
              <a:rPr lang="es-ES" b="1" dirty="0" err="1" smtClean="0"/>
              <a:t>potential</a:t>
            </a:r>
            <a:r>
              <a:rPr lang="es-ES" b="1" dirty="0" smtClean="0"/>
              <a:t> </a:t>
            </a:r>
            <a:r>
              <a:rPr lang="es-ES" b="1" dirty="0" err="1" smtClean="0"/>
              <a:t>vectors</a:t>
            </a:r>
            <a:endParaRPr lang="es-E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09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62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0171"/>
            <a:ext cx="5105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28" y="3740646"/>
            <a:ext cx="2676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0732"/>
            <a:ext cx="6381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0291"/>
            <a:ext cx="452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3140968"/>
            <a:ext cx="22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Gauge </a:t>
            </a:r>
            <a:r>
              <a:rPr lang="es-ES" b="1" dirty="0" err="1" smtClean="0"/>
              <a:t>transformation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5661248"/>
            <a:ext cx="573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err="1" smtClean="0"/>
              <a:t>Most</a:t>
            </a:r>
            <a:r>
              <a:rPr lang="es-ES" dirty="0" smtClean="0"/>
              <a:t> fundamental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theories</a:t>
            </a:r>
            <a:r>
              <a:rPr lang="es-ES" dirty="0" smtClean="0"/>
              <a:t> are gauge </a:t>
            </a:r>
            <a:r>
              <a:rPr lang="es-ES" dirty="0" err="1" smtClean="0"/>
              <a:t>invariant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79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20688"/>
            <a:ext cx="9036496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88640"/>
            <a:ext cx="571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Line integral of vector </a:t>
            </a:r>
            <a:r>
              <a:rPr lang="es-ES" b="1" dirty="0" err="1" smtClean="0"/>
              <a:t>fields</a:t>
            </a:r>
            <a:r>
              <a:rPr lang="es-ES" b="1" dirty="0" smtClean="0"/>
              <a:t>: Simple </a:t>
            </a:r>
            <a:r>
              <a:rPr lang="es-ES" b="1" dirty="0" err="1" smtClean="0"/>
              <a:t>integration</a:t>
            </a:r>
            <a:r>
              <a:rPr lang="es-ES" b="1" dirty="0" smtClean="0"/>
              <a:t> of a vector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8244408" y="1682725"/>
            <a:ext cx="720080" cy="106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79512" y="2924944"/>
            <a:ext cx="137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Geometrically</a:t>
            </a:r>
            <a:endParaRPr lang="es-E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2280"/>
            <a:ext cx="6981825" cy="32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Line integral of a vector </a:t>
            </a:r>
            <a:r>
              <a:rPr lang="es-ES" b="1" dirty="0" err="1" smtClean="0"/>
              <a:t>field</a:t>
            </a:r>
            <a:endParaRPr lang="es-E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4" y="1418481"/>
            <a:ext cx="6153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onector"/>
          <p:cNvSpPr/>
          <p:nvPr/>
        </p:nvSpPr>
        <p:spPr>
          <a:xfrm>
            <a:off x="179512" y="1562497"/>
            <a:ext cx="72007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onector"/>
          <p:cNvSpPr/>
          <p:nvPr/>
        </p:nvSpPr>
        <p:spPr>
          <a:xfrm>
            <a:off x="179512" y="2066553"/>
            <a:ext cx="72007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8" y="1929755"/>
            <a:ext cx="866249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76829"/>
            <a:ext cx="107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1" y="3124572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2737"/>
            <a:ext cx="5143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52120" y="3866753"/>
            <a:ext cx="2606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Line integral of a vector </a:t>
            </a:r>
            <a:r>
              <a:rPr lang="es-ES" sz="1600" b="1" dirty="0" err="1" smtClean="0"/>
              <a:t>field</a:t>
            </a:r>
            <a:endParaRPr lang="es-ES" sz="1600" b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3722737"/>
            <a:ext cx="8007404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506428" cy="496855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Line integral of a vector </a:t>
            </a:r>
            <a:r>
              <a:rPr lang="es-ES" b="1" dirty="0" err="1" smtClean="0"/>
              <a:t>field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374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836712"/>
            <a:ext cx="6229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552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22" y="1218084"/>
            <a:ext cx="1543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24460"/>
            <a:ext cx="387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80" y="1874539"/>
            <a:ext cx="1628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48136"/>
            <a:ext cx="308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114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3725"/>
            <a:ext cx="6276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7153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8070"/>
            <a:ext cx="50673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2555776" y="215552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708720" y="2322215"/>
            <a:ext cx="0" cy="22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23528" y="1700808"/>
            <a:ext cx="7488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Conector"/>
          <p:cNvSpPr/>
          <p:nvPr/>
        </p:nvSpPr>
        <p:spPr>
          <a:xfrm>
            <a:off x="107504" y="209779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onector"/>
          <p:cNvSpPr/>
          <p:nvPr/>
        </p:nvSpPr>
        <p:spPr>
          <a:xfrm>
            <a:off x="107504" y="321297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onector"/>
          <p:cNvSpPr/>
          <p:nvPr/>
        </p:nvSpPr>
        <p:spPr>
          <a:xfrm>
            <a:off x="107504" y="378904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836712"/>
            <a:ext cx="6229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323528" y="1700808"/>
            <a:ext cx="7488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400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84" y="1287232"/>
            <a:ext cx="16002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onector"/>
          <p:cNvSpPr/>
          <p:nvPr/>
        </p:nvSpPr>
        <p:spPr>
          <a:xfrm>
            <a:off x="323528" y="213285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9222"/>
            <a:ext cx="1752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61" y="2038169"/>
            <a:ext cx="5362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395536" y="2492896"/>
            <a:ext cx="31318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486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9" y="3140968"/>
            <a:ext cx="875589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onector"/>
          <p:cNvSpPr/>
          <p:nvPr/>
        </p:nvSpPr>
        <p:spPr>
          <a:xfrm>
            <a:off x="323528" y="326651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2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1044</Words>
  <Application>Microsoft Office PowerPoint</Application>
  <PresentationFormat>On-screen Show (4:3)</PresentationFormat>
  <Paragraphs>162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LENOVO</cp:lastModifiedBy>
  <cp:revision>48</cp:revision>
  <dcterms:created xsi:type="dcterms:W3CDTF">2013-08-05T16:28:41Z</dcterms:created>
  <dcterms:modified xsi:type="dcterms:W3CDTF">2014-06-14T02:28:46Z</dcterms:modified>
</cp:coreProperties>
</file>