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8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4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1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9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3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1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1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B823E-666C-4A7C-A12B-6879A8016E5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CF94C-FB19-42C1-9508-354A1859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4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al_number" TargetMode="External"/><Relationship Id="rId2" Type="http://schemas.openxmlformats.org/officeDocument/2006/relationships/hyperlink" Target="http://en.wikipedia.org/wiki/Numb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maginary_un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lex_plane" TargetMode="External"/><Relationship Id="rId2" Type="http://schemas.openxmlformats.org/officeDocument/2006/relationships/hyperlink" Target="http://en.wikipedia.org/wiki/Number_li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al_number" TargetMode="External"/><Relationship Id="rId2" Type="http://schemas.openxmlformats.org/officeDocument/2006/relationships/hyperlink" Target="http://en.wikipedia.org/wiki/Imaginary_numb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eld_extens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emistry" TargetMode="External"/><Relationship Id="rId7" Type="http://schemas.openxmlformats.org/officeDocument/2006/relationships/hyperlink" Target="http://en.wikipedia.org/wiki/Statistics" TargetMode="External"/><Relationship Id="rId2" Type="http://schemas.openxmlformats.org/officeDocument/2006/relationships/hyperlink" Target="http://en.wikipedia.org/wiki/Phys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lectrical_engineering" TargetMode="External"/><Relationship Id="rId5" Type="http://schemas.openxmlformats.org/officeDocument/2006/relationships/hyperlink" Target="http://en.wikipedia.org/wiki/Economics" TargetMode="External"/><Relationship Id="rId4" Type="http://schemas.openxmlformats.org/officeDocument/2006/relationships/hyperlink" Target="http://en.wikipedia.org/wiki/Biolog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erolamo_Cardan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ubic_equa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700" b="1" dirty="0" smtClean="0"/>
              <a:t>Complex number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96959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A </a:t>
            </a:r>
            <a:r>
              <a:rPr lang="en-US" sz="3300" b="1" dirty="0" smtClean="0"/>
              <a:t>complex number</a:t>
            </a:r>
            <a:r>
              <a:rPr lang="en-US" sz="3300" dirty="0" smtClean="0"/>
              <a:t> is a </a:t>
            </a:r>
            <a:r>
              <a:rPr lang="en-US" sz="3300" dirty="0" smtClean="0">
                <a:hlinkClick r:id="rId2" tooltip="Number"/>
              </a:rPr>
              <a:t>number</a:t>
            </a:r>
            <a:r>
              <a:rPr lang="en-US" sz="3300" dirty="0" smtClean="0"/>
              <a:t> that can be expressed in the form </a:t>
            </a:r>
            <a:r>
              <a:rPr lang="en-US" sz="3300" i="1" dirty="0" smtClean="0"/>
              <a:t>a</a:t>
            </a:r>
            <a:r>
              <a:rPr lang="en-US" sz="3300" dirty="0" smtClean="0"/>
              <a:t> + </a:t>
            </a:r>
            <a:r>
              <a:rPr lang="en-US" sz="3300" i="1" dirty="0" smtClean="0"/>
              <a:t>bi</a:t>
            </a:r>
            <a:r>
              <a:rPr lang="en-US" sz="3300" dirty="0" smtClean="0"/>
              <a:t>, where </a:t>
            </a:r>
            <a:r>
              <a:rPr lang="en-US" sz="3300" i="1" dirty="0" smtClean="0"/>
              <a:t>a</a:t>
            </a:r>
            <a:r>
              <a:rPr lang="en-US" sz="3300" dirty="0" smtClean="0"/>
              <a:t> and </a:t>
            </a:r>
            <a:r>
              <a:rPr lang="en-US" sz="3300" i="1" dirty="0" smtClean="0"/>
              <a:t>b</a:t>
            </a:r>
            <a:r>
              <a:rPr lang="en-US" sz="3300" dirty="0" smtClean="0"/>
              <a:t> are </a:t>
            </a:r>
            <a:r>
              <a:rPr lang="en-US" sz="3300" dirty="0" smtClean="0">
                <a:hlinkClick r:id="rId3" tooltip="Real number"/>
              </a:rPr>
              <a:t>real numbers</a:t>
            </a:r>
            <a:r>
              <a:rPr lang="en-US" sz="3300" dirty="0" smtClean="0"/>
              <a:t> and </a:t>
            </a:r>
            <a:r>
              <a:rPr lang="en-US" sz="3300" i="1" dirty="0" smtClean="0"/>
              <a:t>i</a:t>
            </a:r>
            <a:r>
              <a:rPr lang="en-US" sz="3300" dirty="0" smtClean="0"/>
              <a:t> is the </a:t>
            </a:r>
            <a:r>
              <a:rPr lang="en-US" sz="3300" dirty="0" smtClean="0">
                <a:hlinkClick r:id="rId4" tooltip="Imaginary unit"/>
              </a:rPr>
              <a:t>imaginary unit</a:t>
            </a:r>
            <a:r>
              <a:rPr lang="en-US" sz="3300" dirty="0" smtClean="0"/>
              <a:t>, that satisfies the equation </a:t>
            </a:r>
            <a:r>
              <a:rPr lang="en-US" sz="3300" i="1" dirty="0" smtClean="0"/>
              <a:t>x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 = −1, that is, </a:t>
            </a:r>
            <a:r>
              <a:rPr lang="en-US" sz="3300" i="1" dirty="0" smtClean="0"/>
              <a:t>i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 = −1. In this expression, </a:t>
            </a:r>
            <a:r>
              <a:rPr lang="en-US" sz="3300" i="1" dirty="0" smtClean="0"/>
              <a:t>a</a:t>
            </a:r>
            <a:r>
              <a:rPr lang="en-US" sz="3300" dirty="0" smtClean="0"/>
              <a:t> is the </a:t>
            </a:r>
            <a:r>
              <a:rPr lang="en-US" sz="3300" i="1" dirty="0" smtClean="0"/>
              <a:t>real part</a:t>
            </a:r>
            <a:r>
              <a:rPr lang="en-US" sz="3300" dirty="0" smtClean="0"/>
              <a:t> and </a:t>
            </a:r>
            <a:r>
              <a:rPr lang="en-US" sz="3300" i="1" dirty="0" smtClean="0"/>
              <a:t>b</a:t>
            </a:r>
            <a:r>
              <a:rPr lang="en-US" sz="3300" dirty="0" smtClean="0"/>
              <a:t> is the </a:t>
            </a:r>
            <a:r>
              <a:rPr lang="en-US" sz="3300" i="1" dirty="0" smtClean="0"/>
              <a:t>imaginary part</a:t>
            </a:r>
            <a:r>
              <a:rPr lang="en-US" sz="3300" dirty="0" smtClean="0"/>
              <a:t> of the complex number.</a:t>
            </a:r>
          </a:p>
        </p:txBody>
      </p:sp>
    </p:spTree>
    <p:extLst>
      <p:ext uri="{BB962C8B-B14F-4D97-AF65-F5344CB8AC3E}">
        <p14:creationId xmlns:p14="http://schemas.microsoft.com/office/powerpoint/2010/main" val="384149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Complex numbers extend the concept of the one-dimensional </a:t>
            </a:r>
            <a:r>
              <a:rPr lang="en-US" sz="4400" dirty="0" smtClean="0">
                <a:hlinkClick r:id="rId2" tooltip="Number line"/>
              </a:rPr>
              <a:t>number line</a:t>
            </a:r>
            <a:r>
              <a:rPr lang="en-US" sz="4400" dirty="0" smtClean="0"/>
              <a:t> to the two-dimensional </a:t>
            </a:r>
            <a:r>
              <a:rPr lang="en-US" sz="4400" dirty="0" smtClean="0">
                <a:hlinkClick r:id="rId3" tooltip="Complex plane"/>
              </a:rPr>
              <a:t>complex plane</a:t>
            </a:r>
            <a:r>
              <a:rPr lang="en-US" sz="4400" dirty="0" smtClean="0"/>
              <a:t> (also called </a:t>
            </a:r>
            <a:r>
              <a:rPr lang="en-US" sz="4400" dirty="0" err="1" smtClean="0"/>
              <a:t>Argand</a:t>
            </a:r>
            <a:r>
              <a:rPr lang="en-US" sz="4400" dirty="0" smtClean="0"/>
              <a:t> plane) by using the horizontal axis for the real part and the vertical axis for the imaginary part. </a:t>
            </a:r>
          </a:p>
        </p:txBody>
      </p:sp>
    </p:spTree>
    <p:extLst>
      <p:ext uri="{BB962C8B-B14F-4D97-AF65-F5344CB8AC3E}">
        <p14:creationId xmlns:p14="http://schemas.microsoft.com/office/powerpoint/2010/main" val="388563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The complex number </a:t>
            </a:r>
            <a:r>
              <a:rPr lang="en-US" sz="5500" i="1" dirty="0" smtClean="0"/>
              <a:t>a</a:t>
            </a:r>
            <a:r>
              <a:rPr lang="en-US" sz="5500" dirty="0" smtClean="0"/>
              <a:t> + </a:t>
            </a:r>
            <a:r>
              <a:rPr lang="en-US" sz="5500" i="1" dirty="0" smtClean="0"/>
              <a:t>bi</a:t>
            </a:r>
            <a:r>
              <a:rPr lang="en-US" sz="5500" dirty="0" smtClean="0"/>
              <a:t> can be identified with the point (</a:t>
            </a:r>
            <a:r>
              <a:rPr lang="en-US" sz="5500" i="1" dirty="0" smtClean="0"/>
              <a:t>a</a:t>
            </a:r>
            <a:r>
              <a:rPr lang="en-US" sz="5500" dirty="0" smtClean="0"/>
              <a:t>, </a:t>
            </a:r>
            <a:r>
              <a:rPr lang="en-US" sz="5500" i="1" dirty="0" smtClean="0"/>
              <a:t>b</a:t>
            </a:r>
            <a:r>
              <a:rPr lang="en-US" sz="5500" dirty="0" smtClean="0"/>
              <a:t>) in the complex plane. 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9508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A complex number whose real part is zero is said to be purely </a:t>
            </a:r>
            <a:r>
              <a:rPr lang="en-US" sz="5500" dirty="0" smtClean="0">
                <a:hlinkClick r:id="rId2" tooltip="Imaginary number"/>
              </a:rPr>
              <a:t>imaginary</a:t>
            </a:r>
            <a:r>
              <a:rPr lang="en-US" sz="5500" dirty="0" smtClean="0"/>
              <a:t>, whereas a complex number whose imaginary part is zero is a </a:t>
            </a:r>
            <a:r>
              <a:rPr lang="en-US" sz="5500" dirty="0" smtClean="0">
                <a:hlinkClick r:id="rId3" tooltip="Real number"/>
              </a:rPr>
              <a:t>real number</a:t>
            </a:r>
            <a:r>
              <a:rPr lang="en-US" sz="5500" dirty="0" smtClean="0"/>
              <a:t>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49640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In this way, the complex numbers </a:t>
            </a:r>
            <a:r>
              <a:rPr lang="en-US" sz="4400" dirty="0" smtClean="0">
                <a:hlinkClick r:id="rId2" tooltip="Field extension"/>
              </a:rPr>
              <a:t>contain</a:t>
            </a:r>
            <a:r>
              <a:rPr lang="en-US" sz="4400" dirty="0" smtClean="0"/>
              <a:t> the ordinary real numbers while extending them in order to solve problems that cannot be solved with real numbers alone.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070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well as their use within mathematics, complex numbers have practical applications in many fields, including </a:t>
            </a:r>
            <a:r>
              <a:rPr lang="en-US" dirty="0" smtClean="0">
                <a:hlinkClick r:id="rId2" tooltip="Physics"/>
              </a:rPr>
              <a:t>physics</a:t>
            </a:r>
            <a:r>
              <a:rPr lang="en-US" dirty="0" smtClean="0"/>
              <a:t>, </a:t>
            </a:r>
            <a:r>
              <a:rPr lang="en-US" dirty="0" smtClean="0">
                <a:hlinkClick r:id="rId3" tooltip="Chemistry"/>
              </a:rPr>
              <a:t>chemistry</a:t>
            </a:r>
            <a:r>
              <a:rPr lang="en-US" dirty="0" smtClean="0"/>
              <a:t>, </a:t>
            </a:r>
            <a:r>
              <a:rPr lang="en-US" dirty="0" smtClean="0">
                <a:hlinkClick r:id="rId4" tooltip="Biology"/>
              </a:rPr>
              <a:t>biology</a:t>
            </a:r>
            <a:r>
              <a:rPr lang="en-US" dirty="0" smtClean="0"/>
              <a:t>, </a:t>
            </a:r>
            <a:r>
              <a:rPr lang="en-US" dirty="0" smtClean="0">
                <a:hlinkClick r:id="rId5" tooltip="Economics"/>
              </a:rPr>
              <a:t>economics</a:t>
            </a:r>
            <a:r>
              <a:rPr lang="en-US" dirty="0" smtClean="0"/>
              <a:t>, </a:t>
            </a:r>
            <a:r>
              <a:rPr lang="en-US" dirty="0" smtClean="0">
                <a:hlinkClick r:id="rId6" tooltip="Electrical engineering"/>
              </a:rPr>
              <a:t>electrical engineering</a:t>
            </a:r>
            <a:r>
              <a:rPr lang="en-US" dirty="0" smtClean="0"/>
              <a:t>, and </a:t>
            </a:r>
            <a:r>
              <a:rPr lang="en-US" dirty="0" smtClean="0">
                <a:hlinkClick r:id="rId7" tooltip="Statistics"/>
              </a:rPr>
              <a:t>statistics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99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The Italian mathematician </a:t>
            </a:r>
            <a:r>
              <a:rPr lang="en-US" sz="5500" dirty="0" err="1" smtClean="0">
                <a:hlinkClick r:id="rId2" tooltip="Gerolamo Cardano"/>
              </a:rPr>
              <a:t>Gerolamo</a:t>
            </a:r>
            <a:r>
              <a:rPr lang="en-US" sz="5500" dirty="0" smtClean="0">
                <a:hlinkClick r:id="rId2" tooltip="Gerolamo Cardano"/>
              </a:rPr>
              <a:t> </a:t>
            </a:r>
            <a:r>
              <a:rPr lang="en-US" sz="5500" dirty="0" err="1" smtClean="0">
                <a:hlinkClick r:id="rId2" tooltip="Gerolamo Cardano"/>
              </a:rPr>
              <a:t>Cardano</a:t>
            </a:r>
            <a:r>
              <a:rPr lang="en-US" sz="5500" dirty="0" smtClean="0"/>
              <a:t> is the first known to have introduced complex numbers.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85306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He called them "fictitious" during his attempts to find solutions to </a:t>
            </a:r>
            <a:r>
              <a:rPr lang="en-US" sz="5500" dirty="0" smtClean="0">
                <a:hlinkClick r:id="rId2" tooltip="Cubic equations"/>
              </a:rPr>
              <a:t>cubic equations</a:t>
            </a:r>
            <a:r>
              <a:rPr lang="en-US" sz="5500" dirty="0" smtClean="0"/>
              <a:t> in the 16th century.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91257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249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Complex number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number</dc:title>
  <dc:creator>LENOVO</dc:creator>
  <cp:lastModifiedBy>LENOVO</cp:lastModifiedBy>
  <cp:revision>1</cp:revision>
  <dcterms:created xsi:type="dcterms:W3CDTF">2015-04-02T01:18:06Z</dcterms:created>
  <dcterms:modified xsi:type="dcterms:W3CDTF">2015-04-02T01:23:27Z</dcterms:modified>
</cp:coreProperties>
</file>