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63" r:id="rId4"/>
    <p:sldId id="257" r:id="rId5"/>
    <p:sldId id="258" r:id="rId6"/>
    <p:sldId id="259" r:id="rId7"/>
    <p:sldId id="260" r:id="rId8"/>
    <p:sldId id="261" r:id="rId9"/>
    <p:sldId id="262" r:id="rId10"/>
    <p:sldId id="264" r:id="rId11"/>
    <p:sldId id="265" r:id="rId12"/>
    <p:sldId id="266" r:id="rId13"/>
    <p:sldId id="267" r:id="rId14"/>
    <p:sldId id="268" r:id="rId15"/>
    <p:sldId id="270" r:id="rId16"/>
    <p:sldId id="271" r:id="rId17"/>
    <p:sldId id="272" r:id="rId18"/>
    <p:sldId id="273" r:id="rId19"/>
    <p:sldId id="276" r:id="rId20"/>
    <p:sldId id="277" r:id="rId21"/>
    <p:sldId id="274" r:id="rId22"/>
    <p:sldId id="275" r:id="rId23"/>
    <p:sldId id="278" r:id="rId24"/>
    <p:sldId id="279" r:id="rId25"/>
    <p:sldId id="280" r:id="rId26"/>
    <p:sldId id="281" r:id="rId27"/>
    <p:sldId id="282" r:id="rId28"/>
    <p:sldId id="283" r:id="rId29"/>
    <p:sldId id="284" r:id="rId30"/>
    <p:sldId id="295" r:id="rId31"/>
    <p:sldId id="285" r:id="rId32"/>
    <p:sldId id="286" r:id="rId33"/>
    <p:sldId id="287" r:id="rId34"/>
    <p:sldId id="288" r:id="rId35"/>
    <p:sldId id="289" r:id="rId36"/>
    <p:sldId id="290" r:id="rId37"/>
    <p:sldId id="291" r:id="rId38"/>
    <p:sldId id="292" r:id="rId39"/>
    <p:sldId id="293" r:id="rId40"/>
    <p:sldId id="29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CA9CB7-A0A9-446E-9522-43A3A7D2F758}"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D0E0A-1649-4BC1-8636-4D545113F674}" type="slidenum">
              <a:rPr lang="en-US" smtClean="0"/>
              <a:t>‹#›</a:t>
            </a:fld>
            <a:endParaRPr lang="en-US"/>
          </a:p>
        </p:txBody>
      </p:sp>
    </p:spTree>
    <p:extLst>
      <p:ext uri="{BB962C8B-B14F-4D97-AF65-F5344CB8AC3E}">
        <p14:creationId xmlns:p14="http://schemas.microsoft.com/office/powerpoint/2010/main" val="1005524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CA9CB7-A0A9-446E-9522-43A3A7D2F758}"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D0E0A-1649-4BC1-8636-4D545113F674}" type="slidenum">
              <a:rPr lang="en-US" smtClean="0"/>
              <a:t>‹#›</a:t>
            </a:fld>
            <a:endParaRPr lang="en-US"/>
          </a:p>
        </p:txBody>
      </p:sp>
    </p:spTree>
    <p:extLst>
      <p:ext uri="{BB962C8B-B14F-4D97-AF65-F5344CB8AC3E}">
        <p14:creationId xmlns:p14="http://schemas.microsoft.com/office/powerpoint/2010/main" val="2008530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CA9CB7-A0A9-446E-9522-43A3A7D2F758}"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D0E0A-1649-4BC1-8636-4D545113F674}" type="slidenum">
              <a:rPr lang="en-US" smtClean="0"/>
              <a:t>‹#›</a:t>
            </a:fld>
            <a:endParaRPr lang="en-US"/>
          </a:p>
        </p:txBody>
      </p:sp>
    </p:spTree>
    <p:extLst>
      <p:ext uri="{BB962C8B-B14F-4D97-AF65-F5344CB8AC3E}">
        <p14:creationId xmlns:p14="http://schemas.microsoft.com/office/powerpoint/2010/main" val="95932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CA9CB7-A0A9-446E-9522-43A3A7D2F758}"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D0E0A-1649-4BC1-8636-4D545113F674}" type="slidenum">
              <a:rPr lang="en-US" smtClean="0"/>
              <a:t>‹#›</a:t>
            </a:fld>
            <a:endParaRPr lang="en-US"/>
          </a:p>
        </p:txBody>
      </p:sp>
    </p:spTree>
    <p:extLst>
      <p:ext uri="{BB962C8B-B14F-4D97-AF65-F5344CB8AC3E}">
        <p14:creationId xmlns:p14="http://schemas.microsoft.com/office/powerpoint/2010/main" val="88841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CA9CB7-A0A9-446E-9522-43A3A7D2F758}"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0D0E0A-1649-4BC1-8636-4D545113F674}" type="slidenum">
              <a:rPr lang="en-US" smtClean="0"/>
              <a:t>‹#›</a:t>
            </a:fld>
            <a:endParaRPr lang="en-US"/>
          </a:p>
        </p:txBody>
      </p:sp>
    </p:spTree>
    <p:extLst>
      <p:ext uri="{BB962C8B-B14F-4D97-AF65-F5344CB8AC3E}">
        <p14:creationId xmlns:p14="http://schemas.microsoft.com/office/powerpoint/2010/main" val="106237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CA9CB7-A0A9-446E-9522-43A3A7D2F758}" type="datetimeFigureOut">
              <a:rPr lang="en-US" smtClean="0"/>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D0E0A-1649-4BC1-8636-4D545113F674}" type="slidenum">
              <a:rPr lang="en-US" smtClean="0"/>
              <a:t>‹#›</a:t>
            </a:fld>
            <a:endParaRPr lang="en-US"/>
          </a:p>
        </p:txBody>
      </p:sp>
    </p:spTree>
    <p:extLst>
      <p:ext uri="{BB962C8B-B14F-4D97-AF65-F5344CB8AC3E}">
        <p14:creationId xmlns:p14="http://schemas.microsoft.com/office/powerpoint/2010/main" val="16179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CA9CB7-A0A9-446E-9522-43A3A7D2F758}" type="datetimeFigureOut">
              <a:rPr lang="en-US" smtClean="0"/>
              <a:t>11/24/2014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0D0E0A-1649-4BC1-8636-4D545113F674}" type="slidenum">
              <a:rPr lang="en-US" smtClean="0"/>
              <a:t>‹#›</a:t>
            </a:fld>
            <a:endParaRPr lang="en-US"/>
          </a:p>
        </p:txBody>
      </p:sp>
    </p:spTree>
    <p:extLst>
      <p:ext uri="{BB962C8B-B14F-4D97-AF65-F5344CB8AC3E}">
        <p14:creationId xmlns:p14="http://schemas.microsoft.com/office/powerpoint/2010/main" val="3646207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CA9CB7-A0A9-446E-9522-43A3A7D2F758}" type="datetimeFigureOut">
              <a:rPr lang="en-US" smtClean="0"/>
              <a:t>11/24/2014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0D0E0A-1649-4BC1-8636-4D545113F674}" type="slidenum">
              <a:rPr lang="en-US" smtClean="0"/>
              <a:t>‹#›</a:t>
            </a:fld>
            <a:endParaRPr lang="en-US"/>
          </a:p>
        </p:txBody>
      </p:sp>
    </p:spTree>
    <p:extLst>
      <p:ext uri="{BB962C8B-B14F-4D97-AF65-F5344CB8AC3E}">
        <p14:creationId xmlns:p14="http://schemas.microsoft.com/office/powerpoint/2010/main" val="35944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A9CB7-A0A9-446E-9522-43A3A7D2F758}" type="datetimeFigureOut">
              <a:rPr lang="en-US" smtClean="0"/>
              <a:t>11/24/2014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0D0E0A-1649-4BC1-8636-4D545113F674}" type="slidenum">
              <a:rPr lang="en-US" smtClean="0"/>
              <a:t>‹#›</a:t>
            </a:fld>
            <a:endParaRPr lang="en-US"/>
          </a:p>
        </p:txBody>
      </p:sp>
    </p:spTree>
    <p:extLst>
      <p:ext uri="{BB962C8B-B14F-4D97-AF65-F5344CB8AC3E}">
        <p14:creationId xmlns:p14="http://schemas.microsoft.com/office/powerpoint/2010/main" val="407977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CA9CB7-A0A9-446E-9522-43A3A7D2F758}" type="datetimeFigureOut">
              <a:rPr lang="en-US" smtClean="0"/>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D0E0A-1649-4BC1-8636-4D545113F674}" type="slidenum">
              <a:rPr lang="en-US" smtClean="0"/>
              <a:t>‹#›</a:t>
            </a:fld>
            <a:endParaRPr lang="en-US"/>
          </a:p>
        </p:txBody>
      </p:sp>
    </p:spTree>
    <p:extLst>
      <p:ext uri="{BB962C8B-B14F-4D97-AF65-F5344CB8AC3E}">
        <p14:creationId xmlns:p14="http://schemas.microsoft.com/office/powerpoint/2010/main" val="2562658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CA9CB7-A0A9-446E-9522-43A3A7D2F758}" type="datetimeFigureOut">
              <a:rPr lang="en-US" smtClean="0"/>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0D0E0A-1649-4BC1-8636-4D545113F674}" type="slidenum">
              <a:rPr lang="en-US" smtClean="0"/>
              <a:t>‹#›</a:t>
            </a:fld>
            <a:endParaRPr lang="en-US"/>
          </a:p>
        </p:txBody>
      </p:sp>
    </p:spTree>
    <p:extLst>
      <p:ext uri="{BB962C8B-B14F-4D97-AF65-F5344CB8AC3E}">
        <p14:creationId xmlns:p14="http://schemas.microsoft.com/office/powerpoint/2010/main" val="107226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A9CB7-A0A9-446E-9522-43A3A7D2F758}" type="datetimeFigureOut">
              <a:rPr lang="en-US" smtClean="0"/>
              <a:t>11/24/2014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D0E0A-1649-4BC1-8636-4D545113F674}" type="slidenum">
              <a:rPr lang="en-US" smtClean="0"/>
              <a:t>‹#›</a:t>
            </a:fld>
            <a:endParaRPr lang="en-US"/>
          </a:p>
        </p:txBody>
      </p:sp>
    </p:spTree>
    <p:extLst>
      <p:ext uri="{BB962C8B-B14F-4D97-AF65-F5344CB8AC3E}">
        <p14:creationId xmlns:p14="http://schemas.microsoft.com/office/powerpoint/2010/main" val="87539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Line_integral"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4" Type="http://schemas.openxmlformats.org/officeDocument/2006/relationships/hyperlink" Target="http://en.wikipedia.org/wiki/Double_integral"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Differential_form" TargetMode="External"/><Relationship Id="rId2" Type="http://schemas.openxmlformats.org/officeDocument/2006/relationships/hyperlink" Target="http://en.wikipedia.org/wiki/Integral" TargetMode="External"/><Relationship Id="rId1" Type="http://schemas.openxmlformats.org/officeDocument/2006/relationships/slideLayout" Target="../slideLayouts/slideLayout2.xml"/><Relationship Id="rId6" Type="http://schemas.openxmlformats.org/officeDocument/2006/relationships/hyperlink" Target="http://en.wikipedia.org/wiki/Vector_calculus" TargetMode="External"/><Relationship Id="rId5" Type="http://schemas.openxmlformats.org/officeDocument/2006/relationships/hyperlink" Target="http://en.wikipedia.org/wiki/Theorem" TargetMode="External"/><Relationship Id="rId4" Type="http://schemas.openxmlformats.org/officeDocument/2006/relationships/hyperlink" Target="http://en.wikipedia.org/wiki/Manifolds"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Faraday's_law_of_induction" TargetMode="External"/><Relationship Id="rId3" Type="http://schemas.openxmlformats.org/officeDocument/2006/relationships/hyperlink" Target="http://en.wikipedia.org/wiki/Electric_field" TargetMode="External"/><Relationship Id="rId7" Type="http://schemas.openxmlformats.org/officeDocument/2006/relationships/hyperlink" Target="http://en.wikipedia.org/wiki/Gauss's_law_for_magnetism" TargetMode="External"/><Relationship Id="rId2" Type="http://schemas.openxmlformats.org/officeDocument/2006/relationships/hyperlink" Target="http://en.wikipedia.org/wiki/Electric_charge" TargetMode="External"/><Relationship Id="rId1" Type="http://schemas.openxmlformats.org/officeDocument/2006/relationships/slideLayout" Target="../slideLayouts/slideLayout2.xml"/><Relationship Id="rId6" Type="http://schemas.openxmlformats.org/officeDocument/2006/relationships/hyperlink" Target="http://en.wikipedia.org/wiki/Classical_electrodynamics" TargetMode="External"/><Relationship Id="rId5" Type="http://schemas.openxmlformats.org/officeDocument/2006/relationships/hyperlink" Target="http://en.wikipedia.org/wiki/Maxwell's_equations" TargetMode="External"/><Relationship Id="rId10" Type="http://schemas.openxmlformats.org/officeDocument/2006/relationships/hyperlink" Target="http://en.wikipedia.org/wiki/Coulomb's_law" TargetMode="External"/><Relationship Id="rId4" Type="http://schemas.openxmlformats.org/officeDocument/2006/relationships/hyperlink" Target="http://en.wikipedia.org/wiki/Carl_Friedrich_Gauss" TargetMode="External"/><Relationship Id="rId9" Type="http://schemas.openxmlformats.org/officeDocument/2006/relationships/hyperlink" Target="http://en.wikipedia.org/wiki/Amp%C3%A8re's_circuital_law"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en.wikipedia.org/wiki/Engineering" TargetMode="External"/><Relationship Id="rId13" Type="http://schemas.openxmlformats.org/officeDocument/2006/relationships/hyperlink" Target="http://en.wikipedia.org/wiki/Stokes'_theorem" TargetMode="External"/><Relationship Id="rId3" Type="http://schemas.openxmlformats.org/officeDocument/2006/relationships/hyperlink" Target="http://en.wikipedia.org/wiki/Flux" TargetMode="External"/><Relationship Id="rId7" Type="http://schemas.openxmlformats.org/officeDocument/2006/relationships/hyperlink" Target="http://en.wikipedia.org/wiki/Divergence" TargetMode="External"/><Relationship Id="rId12" Type="http://schemas.openxmlformats.org/officeDocument/2006/relationships/hyperlink" Target="http://en.wikipedia.org/wiki/Green's_theorem" TargetMode="External"/><Relationship Id="rId2" Type="http://schemas.openxmlformats.org/officeDocument/2006/relationships/hyperlink" Target="http://en.wikipedia.org/wiki/Vector_calculus" TargetMode="External"/><Relationship Id="rId1" Type="http://schemas.openxmlformats.org/officeDocument/2006/relationships/slideLayout" Target="../slideLayouts/slideLayout2.xml"/><Relationship Id="rId6" Type="http://schemas.openxmlformats.org/officeDocument/2006/relationships/hyperlink" Target="http://en.wikipedia.org/wiki/Volume_integral" TargetMode="External"/><Relationship Id="rId11" Type="http://schemas.openxmlformats.org/officeDocument/2006/relationships/hyperlink" Target="http://en.wikipedia.org/wiki/Fundamental_theorem_of_calculus" TargetMode="External"/><Relationship Id="rId5" Type="http://schemas.openxmlformats.org/officeDocument/2006/relationships/hyperlink" Target="http://en.wikipedia.org/wiki/Surface" TargetMode="External"/><Relationship Id="rId10" Type="http://schemas.openxmlformats.org/officeDocument/2006/relationships/hyperlink" Target="http://en.wikipedia.org/wiki/Fluid_dynamics" TargetMode="External"/><Relationship Id="rId4" Type="http://schemas.openxmlformats.org/officeDocument/2006/relationships/hyperlink" Target="http://en.wikipedia.org/wiki/Vector_field" TargetMode="External"/><Relationship Id="rId9" Type="http://schemas.openxmlformats.org/officeDocument/2006/relationships/hyperlink" Target="http://en.wikipedia.org/wiki/Electrostatics"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en.wikipedia.org/wiki/File:On_Physical_Lines_of_Force.pdf" TargetMode="External"/><Relationship Id="rId3" Type="http://schemas.openxmlformats.org/officeDocument/2006/relationships/hyperlink" Target="http://en.wikipedia.org/wiki/Line_integral" TargetMode="External"/><Relationship Id="rId7" Type="http://schemas.openxmlformats.org/officeDocument/2006/relationships/hyperlink" Target="http://en.wikipedia.org/wiki/Fluid_dynamics" TargetMode="External"/><Relationship Id="rId2" Type="http://schemas.openxmlformats.org/officeDocument/2006/relationships/hyperlink" Target="http://en.wikipedia.org/wiki/Andr%C3%A9-Marie_Amp%C3%A8re" TargetMode="External"/><Relationship Id="rId1" Type="http://schemas.openxmlformats.org/officeDocument/2006/relationships/slideLayout" Target="../slideLayouts/slideLayout2.xml"/><Relationship Id="rId6" Type="http://schemas.openxmlformats.org/officeDocument/2006/relationships/hyperlink" Target="http://en.wikipedia.org/wiki/James_Clerk_Maxwell" TargetMode="External"/><Relationship Id="rId11" Type="http://schemas.openxmlformats.org/officeDocument/2006/relationships/hyperlink" Target="http://en.wikipedia.org/wiki/Electromagnetism" TargetMode="External"/><Relationship Id="rId5" Type="http://schemas.openxmlformats.org/officeDocument/2006/relationships/hyperlink" Target="http://en.wikipedia.org/wiki/Electric_current" TargetMode="External"/><Relationship Id="rId10" Type="http://schemas.openxmlformats.org/officeDocument/2006/relationships/hyperlink" Target="http://en.wikipedia.org/wiki/Classical_physics" TargetMode="External"/><Relationship Id="rId4" Type="http://schemas.openxmlformats.org/officeDocument/2006/relationships/hyperlink" Target="http://en.wikipedia.org/wiki/Magnetic_field" TargetMode="External"/><Relationship Id="rId9" Type="http://schemas.openxmlformats.org/officeDocument/2006/relationships/hyperlink" Target="http://en.wikipedia.org/wiki/Maxwell_equat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en.wikipedia.org/wiki/Inductor" TargetMode="External"/><Relationship Id="rId13" Type="http://schemas.openxmlformats.org/officeDocument/2006/relationships/hyperlink" Target="http://en.wikipedia.org/wiki/Maxwell's_equations" TargetMode="External"/><Relationship Id="rId3" Type="http://schemas.openxmlformats.org/officeDocument/2006/relationships/hyperlink" Target="http://en.wikipedia.org/wiki/Magnetic_field" TargetMode="External"/><Relationship Id="rId7" Type="http://schemas.openxmlformats.org/officeDocument/2006/relationships/hyperlink" Target="http://en.wikipedia.org/wiki/Transformer" TargetMode="External"/><Relationship Id="rId12" Type="http://schemas.openxmlformats.org/officeDocument/2006/relationships/hyperlink" Target="http://en.wikipedia.org/wiki/Solenoid" TargetMode="External"/><Relationship Id="rId2" Type="http://schemas.openxmlformats.org/officeDocument/2006/relationships/hyperlink" Target="http://en.wikipedia.org/wiki/Electromagnetism" TargetMode="External"/><Relationship Id="rId1" Type="http://schemas.openxmlformats.org/officeDocument/2006/relationships/slideLayout" Target="../slideLayouts/slideLayout2.xml"/><Relationship Id="rId6" Type="http://schemas.openxmlformats.org/officeDocument/2006/relationships/hyperlink" Target="http://en.wikipedia.org/wiki/Electromagnetic_induction" TargetMode="External"/><Relationship Id="rId11" Type="http://schemas.openxmlformats.org/officeDocument/2006/relationships/hyperlink" Target="http://en.wikipedia.org/wiki/Electrical_generator" TargetMode="External"/><Relationship Id="rId5" Type="http://schemas.openxmlformats.org/officeDocument/2006/relationships/hyperlink" Target="http://en.wikipedia.org/wiki/Electromotive_force" TargetMode="External"/><Relationship Id="rId10" Type="http://schemas.openxmlformats.org/officeDocument/2006/relationships/hyperlink" Target="http://en.wikipedia.org/wiki/Electric_motor" TargetMode="External"/><Relationship Id="rId4" Type="http://schemas.openxmlformats.org/officeDocument/2006/relationships/hyperlink" Target="http://en.wikipedia.org/wiki/Electric_circuit" TargetMode="External"/><Relationship Id="rId9" Type="http://schemas.openxmlformats.org/officeDocument/2006/relationships/hyperlink" Target="http://en.wikipedia.org/wiki/Electricity"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en.wikipedia.org/wiki/Magnetic_field" TargetMode="External"/><Relationship Id="rId3" Type="http://schemas.openxmlformats.org/officeDocument/2006/relationships/hyperlink" Target="http://en.wikipedia.org/wiki/Lorentz_force" TargetMode="External"/><Relationship Id="rId7" Type="http://schemas.openxmlformats.org/officeDocument/2006/relationships/hyperlink" Target="http://en.wikipedia.org/wiki/Electric_field" TargetMode="External"/><Relationship Id="rId2" Type="http://schemas.openxmlformats.org/officeDocument/2006/relationships/hyperlink" Target="http://en.wikipedia.org/wiki/Partial_differential_equation" TargetMode="External"/><Relationship Id="rId1" Type="http://schemas.openxmlformats.org/officeDocument/2006/relationships/slideLayout" Target="../slideLayouts/slideLayout2.xml"/><Relationship Id="rId6" Type="http://schemas.openxmlformats.org/officeDocument/2006/relationships/hyperlink" Target="http://en.wikipedia.org/wiki/Electric_circuit" TargetMode="External"/><Relationship Id="rId11" Type="http://schemas.openxmlformats.org/officeDocument/2006/relationships/hyperlink" Target="http://en.wikipedia.org/wiki/James_Clerk_Maxwell" TargetMode="External"/><Relationship Id="rId5" Type="http://schemas.openxmlformats.org/officeDocument/2006/relationships/hyperlink" Target="http://en.wikipedia.org/wiki/Optics" TargetMode="External"/><Relationship Id="rId10" Type="http://schemas.openxmlformats.org/officeDocument/2006/relationships/hyperlink" Target="http://en.wikipedia.org/wiki/Electric_current" TargetMode="External"/><Relationship Id="rId4" Type="http://schemas.openxmlformats.org/officeDocument/2006/relationships/hyperlink" Target="http://en.wikipedia.org/wiki/Classical_electrodynamics" TargetMode="External"/><Relationship Id="rId9" Type="http://schemas.openxmlformats.org/officeDocument/2006/relationships/hyperlink" Target="http://en.wikipedia.org/wiki/Electric_charge"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en.wikipedia.org/wiki/At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en.wikipedia.org/wiki/Quantum_mechanics" TargetMode="External"/><Relationship Id="rId3" Type="http://schemas.openxmlformats.org/officeDocument/2006/relationships/hyperlink" Target="http://en.wikipedia.org/wiki/Covariant_formulation_of_classical_electromagnetism" TargetMode="External"/><Relationship Id="rId7" Type="http://schemas.openxmlformats.org/officeDocument/2006/relationships/hyperlink" Target="http://en.wikipedia.org/wiki/General_relativity" TargetMode="External"/><Relationship Id="rId2" Type="http://schemas.openxmlformats.org/officeDocument/2006/relationships/hyperlink" Target="http://en.wikipedia.org/wiki/Maxwell's_equations#Alternative_formulations" TargetMode="External"/><Relationship Id="rId1" Type="http://schemas.openxmlformats.org/officeDocument/2006/relationships/slideLayout" Target="../slideLayouts/slideLayout2.xml"/><Relationship Id="rId6" Type="http://schemas.openxmlformats.org/officeDocument/2006/relationships/hyperlink" Target="http://en.wikipedia.org/wiki/Special_relativity" TargetMode="External"/><Relationship Id="rId11" Type="http://schemas.openxmlformats.org/officeDocument/2006/relationships/hyperlink" Target="http://en.wikipedia.org/wiki/Magnetic_potential" TargetMode="External"/><Relationship Id="rId5" Type="http://schemas.openxmlformats.org/officeDocument/2006/relationships/hyperlink" Target="http://en.wikipedia.org/wiki/Manifest_covariance" TargetMode="External"/><Relationship Id="rId10" Type="http://schemas.openxmlformats.org/officeDocument/2006/relationships/hyperlink" Target="http://en.wikipedia.org/wiki/Electric_potential" TargetMode="External"/><Relationship Id="rId4" Type="http://schemas.openxmlformats.org/officeDocument/2006/relationships/hyperlink" Target="http://en.wikipedia.org/wiki/Spacetime" TargetMode="External"/><Relationship Id="rId9" Type="http://schemas.openxmlformats.org/officeDocument/2006/relationships/hyperlink" Target="http://en.wikipedia.org/wiki/Lorenz_force#Lorentz_force_and_analytical_mechanic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Photon" TargetMode="External"/><Relationship Id="rId2" Type="http://schemas.openxmlformats.org/officeDocument/2006/relationships/hyperlink" Target="http://en.wikipedia.org/wiki/Quantum_electrodynamic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Integral" TargetMode="External"/><Relationship Id="rId2" Type="http://schemas.openxmlformats.org/officeDocument/2006/relationships/hyperlink" Target="http://en.wikipedia.org/wiki/Calculus" TargetMode="External"/><Relationship Id="rId1" Type="http://schemas.openxmlformats.org/officeDocument/2006/relationships/slideLayout" Target="../slideLayouts/slideLayout2.xml"/><Relationship Id="rId6" Type="http://schemas.openxmlformats.org/officeDocument/2006/relationships/hyperlink" Target="http://en.wikipedia.org/wiki/Derivative" TargetMode="External"/><Relationship Id="rId5" Type="http://schemas.openxmlformats.org/officeDocument/2006/relationships/hyperlink" Target="http://en.wikipedia.org/wiki/Chain_rule" TargetMode="External"/><Relationship Id="rId4" Type="http://schemas.openxmlformats.org/officeDocument/2006/relationships/hyperlink" Target="http://en.wikipedia.org/wiki/Fundamental_theorem_of_calculus"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Definite_integral" TargetMode="External"/><Relationship Id="rId2" Type="http://schemas.openxmlformats.org/officeDocument/2006/relationships/hyperlink" Target="http://en.wikipedia.org/wiki/Numerical_integratio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en.wikipedia.org/wiki/Straight_angle" TargetMode="External"/><Relationship Id="rId3" Type="http://schemas.openxmlformats.org/officeDocument/2006/relationships/hyperlink" Target="http://en.wikipedia.org/wiki/Line_(geometry)" TargetMode="External"/><Relationship Id="rId7" Type="http://schemas.openxmlformats.org/officeDocument/2006/relationships/hyperlink" Target="http://en.wikipedia.org/wiki/Intersection" TargetMode="External"/><Relationship Id="rId2" Type="http://schemas.openxmlformats.org/officeDocument/2006/relationships/hyperlink" Target="http://en.wikipedia.org/wiki/Geometry" TargetMode="External"/><Relationship Id="rId1" Type="http://schemas.openxmlformats.org/officeDocument/2006/relationships/slideLayout" Target="../slideLayouts/slideLayout2.xml"/><Relationship Id="rId6" Type="http://schemas.openxmlformats.org/officeDocument/2006/relationships/hyperlink" Target="http://en.wikipedia.org/wiki/Mathematical_object" TargetMode="External"/><Relationship Id="rId11" Type="http://schemas.openxmlformats.org/officeDocument/2006/relationships/hyperlink" Target="http://en.wikipedia.org/wiki/Symmetric" TargetMode="External"/><Relationship Id="rId5" Type="http://schemas.openxmlformats.org/officeDocument/2006/relationships/hyperlink" Target="http://en.wikipedia.org/wiki/Degree_(angle)" TargetMode="External"/><Relationship Id="rId10" Type="http://schemas.openxmlformats.org/officeDocument/2006/relationships/hyperlink" Target="http://en.wikipedia.org/wiki/Angle" TargetMode="External"/><Relationship Id="rId4" Type="http://schemas.openxmlformats.org/officeDocument/2006/relationships/hyperlink" Target="http://en.wikipedia.org/wiki/Right_angle" TargetMode="External"/><Relationship Id="rId9" Type="http://schemas.openxmlformats.org/officeDocument/2006/relationships/hyperlink" Target="http://en.wikipedia.org/wiki/Congruence_(geometry)"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Function_(mathematics)" TargetMode="External"/><Relationship Id="rId13" Type="http://schemas.openxmlformats.org/officeDocument/2006/relationships/hyperlink" Target="http://en.wikipedia.org/wiki/Classical_theory" TargetMode="External"/><Relationship Id="rId3" Type="http://schemas.openxmlformats.org/officeDocument/2006/relationships/hyperlink" Target="http://en.wikipedia.org/wiki/Multiple_integral" TargetMode="External"/><Relationship Id="rId7" Type="http://schemas.openxmlformats.org/officeDocument/2006/relationships/hyperlink" Target="http://en.wikipedia.org/wiki/Scalar_field" TargetMode="External"/><Relationship Id="rId12" Type="http://schemas.openxmlformats.org/officeDocument/2006/relationships/hyperlink" Target="http://en.wikipedia.org/wiki/Physics"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Line_integral" TargetMode="External"/><Relationship Id="rId11" Type="http://schemas.openxmlformats.org/officeDocument/2006/relationships/hyperlink" Target="http://en.wikipedia.org/wiki/Vector_(geometric)" TargetMode="External"/><Relationship Id="rId5" Type="http://schemas.openxmlformats.org/officeDocument/2006/relationships/hyperlink" Target="http://en.wikipedia.org/wiki/Double_integral" TargetMode="External"/><Relationship Id="rId10" Type="http://schemas.openxmlformats.org/officeDocument/2006/relationships/hyperlink" Target="http://en.wikipedia.org/wiki/Vector_field" TargetMode="External"/><Relationship Id="rId4" Type="http://schemas.openxmlformats.org/officeDocument/2006/relationships/hyperlink" Target="http://en.wikipedia.org/wiki/Surface" TargetMode="External"/><Relationship Id="rId9" Type="http://schemas.openxmlformats.org/officeDocument/2006/relationships/hyperlink" Target="http://en.wikipedia.org/wiki/Scalar_(mathematics)" TargetMode="External"/><Relationship Id="rId14" Type="http://schemas.openxmlformats.org/officeDocument/2006/relationships/hyperlink" Target="http://en.wikipedia.org/wiki/Electromagnetism"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Applied_mathematics" TargetMode="External"/><Relationship Id="rId2" Type="http://schemas.openxmlformats.org/officeDocument/2006/relationships/hyperlink" Target="http://en.wikipedia.org/wiki/Physics" TargetMode="External"/><Relationship Id="rId1" Type="http://schemas.openxmlformats.org/officeDocument/2006/relationships/slideLayout" Target="../slideLayouts/slideLayout2.xml"/><Relationship Id="rId6" Type="http://schemas.openxmlformats.org/officeDocument/2006/relationships/hyperlink" Target="http://en.wikipedia.org/wiki/Surface_integral" TargetMode="External"/><Relationship Id="rId5" Type="http://schemas.openxmlformats.org/officeDocument/2006/relationships/hyperlink" Target="http://en.wikipedia.org/wiki/Transport_phenomena" TargetMode="External"/><Relationship Id="rId4" Type="http://schemas.openxmlformats.org/officeDocument/2006/relationships/hyperlink" Target="http://en.wikipedia.org/wiki/Field_(phys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sz="6600" b="1" dirty="0"/>
              <a:t>10 Lecture in calculus</a:t>
            </a:r>
            <a:endParaRPr lang="en-US" sz="6600" dirty="0"/>
          </a:p>
        </p:txBody>
      </p:sp>
      <p:sp>
        <p:nvSpPr>
          <p:cNvPr id="3" name="Subtitle 2"/>
          <p:cNvSpPr>
            <a:spLocks noGrp="1"/>
          </p:cNvSpPr>
          <p:nvPr>
            <p:ph type="subTitle" idx="1"/>
          </p:nvPr>
        </p:nvSpPr>
        <p:spPr>
          <a:xfrm>
            <a:off x="1371600" y="2438400"/>
            <a:ext cx="6400800" cy="3200400"/>
          </a:xfrm>
        </p:spPr>
        <p:txBody>
          <a:bodyPr/>
          <a:lstStyle/>
          <a:p>
            <a:r>
              <a:rPr lang="en-US" b="1" dirty="0" smtClean="0">
                <a:solidFill>
                  <a:srgbClr val="FF0000"/>
                </a:solidFill>
              </a:rPr>
              <a:t>Projects</a:t>
            </a:r>
          </a:p>
          <a:p>
            <a:r>
              <a:rPr lang="en-US" b="1" dirty="0" smtClean="0">
                <a:solidFill>
                  <a:srgbClr val="FF0000"/>
                </a:solidFill>
              </a:rPr>
              <a:t>Surfaces</a:t>
            </a:r>
            <a:endParaRPr lang="en-US" b="1" dirty="0" smtClean="0">
              <a:solidFill>
                <a:srgbClr val="FF0000"/>
              </a:solidFill>
              <a:effectLst/>
            </a:endParaRPr>
          </a:p>
          <a:p>
            <a:r>
              <a:rPr lang="en-US" b="1" dirty="0">
                <a:solidFill>
                  <a:srgbClr val="FF0000"/>
                </a:solidFill>
              </a:rPr>
              <a:t>Flux</a:t>
            </a:r>
            <a:endParaRPr lang="en-US" b="1" dirty="0" smtClean="0">
              <a:solidFill>
                <a:srgbClr val="FF0000"/>
              </a:solidFill>
              <a:effectLst/>
            </a:endParaRPr>
          </a:p>
          <a:p>
            <a:r>
              <a:rPr lang="en-US" b="1" dirty="0">
                <a:solidFill>
                  <a:srgbClr val="FF0000"/>
                </a:solidFill>
              </a:rPr>
              <a:t>Substitution </a:t>
            </a:r>
            <a:endParaRPr lang="en-US" b="1" dirty="0" smtClean="0">
              <a:solidFill>
                <a:srgbClr val="FF0000"/>
              </a:solidFill>
            </a:endParaRPr>
          </a:p>
          <a:p>
            <a:r>
              <a:rPr lang="en-US" b="1" dirty="0" smtClean="0">
                <a:solidFill>
                  <a:srgbClr val="FF0000"/>
                </a:solidFill>
              </a:rPr>
              <a:t>P</a:t>
            </a:r>
            <a:r>
              <a:rPr lang="ru-RU" b="1" dirty="0" smtClean="0">
                <a:solidFill>
                  <a:srgbClr val="FF0000"/>
                </a:solidFill>
              </a:rPr>
              <a:t>erpendicular</a:t>
            </a:r>
            <a:r>
              <a:rPr lang="en-US" b="1" dirty="0" err="1" smtClean="0">
                <a:solidFill>
                  <a:srgbClr val="FF0000"/>
                </a:solidFill>
              </a:rPr>
              <a:t>ity</a:t>
            </a:r>
            <a:r>
              <a:rPr lang="en-US" b="1" dirty="0" smtClean="0">
                <a:solidFill>
                  <a:srgbClr val="FF0000"/>
                </a:solidFill>
              </a:rPr>
              <a:t> </a:t>
            </a:r>
            <a:endParaRPr lang="en-US" b="1" dirty="0">
              <a:solidFill>
                <a:srgbClr val="FF0000"/>
              </a:solidFill>
            </a:endParaRPr>
          </a:p>
        </p:txBody>
      </p:sp>
    </p:spTree>
    <p:extLst>
      <p:ext uri="{BB962C8B-B14F-4D97-AF65-F5344CB8AC3E}">
        <p14:creationId xmlns:p14="http://schemas.microsoft.com/office/powerpoint/2010/main" val="2722369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Flux </a:t>
            </a:r>
            <a:r>
              <a:rPr lang="en-US" dirty="0"/>
              <a:t>(continued)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1130" y="1600200"/>
            <a:ext cx="5141740" cy="4525963"/>
          </a:xfrm>
        </p:spPr>
      </p:pic>
    </p:spTree>
    <p:extLst>
      <p:ext uri="{BB962C8B-B14F-4D97-AF65-F5344CB8AC3E}">
        <p14:creationId xmlns:p14="http://schemas.microsoft.com/office/powerpoint/2010/main" val="67271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Green's theorem</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Mathematics"/>
              </a:rPr>
              <a:t>mathematics</a:t>
            </a:r>
            <a:r>
              <a:rPr lang="en-US" dirty="0" smtClean="0"/>
              <a:t>, </a:t>
            </a:r>
            <a:r>
              <a:rPr lang="en-US" b="1" dirty="0" smtClean="0"/>
              <a:t>Green's theorem</a:t>
            </a:r>
            <a:r>
              <a:rPr lang="en-US" dirty="0" smtClean="0"/>
              <a:t> gives the relationship between a </a:t>
            </a:r>
            <a:r>
              <a:rPr lang="en-US" dirty="0" smtClean="0">
                <a:hlinkClick r:id="rId3" tooltip="Line integral"/>
              </a:rPr>
              <a:t>line integral</a:t>
            </a:r>
            <a:r>
              <a:rPr lang="en-US" dirty="0" smtClean="0"/>
              <a:t> around a simple closed curve </a:t>
            </a:r>
            <a:r>
              <a:rPr lang="en-US" i="1" dirty="0" smtClean="0"/>
              <a:t>C</a:t>
            </a:r>
            <a:r>
              <a:rPr lang="en-US" dirty="0" smtClean="0"/>
              <a:t> and a </a:t>
            </a:r>
            <a:r>
              <a:rPr lang="en-US" dirty="0" smtClean="0">
                <a:hlinkClick r:id="rId4" tooltip="Double integral"/>
              </a:rPr>
              <a:t>double integral</a:t>
            </a:r>
            <a:r>
              <a:rPr lang="en-US" dirty="0" smtClean="0"/>
              <a:t> over the plane region </a:t>
            </a:r>
            <a:r>
              <a:rPr lang="en-US" i="1" dirty="0" smtClean="0"/>
              <a:t>D</a:t>
            </a:r>
            <a:r>
              <a:rPr lang="en-US" dirty="0" smtClean="0"/>
              <a:t> bounded by </a:t>
            </a:r>
            <a:r>
              <a:rPr lang="en-US" i="1" dirty="0" smtClean="0"/>
              <a:t>C</a:t>
            </a:r>
            <a:r>
              <a:rPr lang="en-US" dirty="0" smtClean="0"/>
              <a:t>.</a:t>
            </a:r>
            <a:endParaRPr lang="en-US" dirty="0"/>
          </a:p>
        </p:txBody>
      </p:sp>
    </p:spTree>
    <p:extLst>
      <p:ext uri="{BB962C8B-B14F-4D97-AF65-F5344CB8AC3E}">
        <p14:creationId xmlns:p14="http://schemas.microsoft.com/office/powerpoint/2010/main" val="2746907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Green's theorem </a:t>
            </a:r>
            <a:r>
              <a:rPr lang="en-US" dirty="0" smtClean="0"/>
              <a:t>(continued)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0960" y="2286000"/>
            <a:ext cx="8215839" cy="3047999"/>
          </a:xfrm>
        </p:spPr>
      </p:pic>
    </p:spTree>
    <p:extLst>
      <p:ext uri="{BB962C8B-B14F-4D97-AF65-F5344CB8AC3E}">
        <p14:creationId xmlns:p14="http://schemas.microsoft.com/office/powerpoint/2010/main" val="2251088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Stokes' theorem</a:t>
            </a:r>
            <a:endParaRPr lang="en-US" dirty="0"/>
          </a:p>
        </p:txBody>
      </p:sp>
      <p:sp>
        <p:nvSpPr>
          <p:cNvPr id="3" name="Content Placeholder 2"/>
          <p:cNvSpPr>
            <a:spLocks noGrp="1"/>
          </p:cNvSpPr>
          <p:nvPr>
            <p:ph idx="1"/>
          </p:nvPr>
        </p:nvSpPr>
        <p:spPr/>
        <p:txBody>
          <a:bodyPr/>
          <a:lstStyle/>
          <a:p>
            <a:pPr marL="0" indent="0">
              <a:buNone/>
            </a:pPr>
            <a:r>
              <a:rPr lang="en-US" b="1" dirty="0" smtClean="0"/>
              <a:t>Stokes' theorem</a:t>
            </a:r>
            <a:r>
              <a:rPr lang="en-US" dirty="0" smtClean="0"/>
              <a:t> (also called </a:t>
            </a:r>
            <a:r>
              <a:rPr lang="en-US" b="1" dirty="0" smtClean="0"/>
              <a:t>the generalized Stokes' theorem</a:t>
            </a:r>
            <a:r>
              <a:rPr lang="en-US" dirty="0" smtClean="0"/>
              <a:t>) is a statement about the </a:t>
            </a:r>
            <a:r>
              <a:rPr lang="en-US" dirty="0" smtClean="0">
                <a:hlinkClick r:id="rId2" tooltip="Integral"/>
              </a:rPr>
              <a:t>integration</a:t>
            </a:r>
            <a:r>
              <a:rPr lang="en-US" dirty="0" smtClean="0"/>
              <a:t> of </a:t>
            </a:r>
            <a:r>
              <a:rPr lang="en-US" dirty="0" smtClean="0">
                <a:hlinkClick r:id="rId3" tooltip="Differential form"/>
              </a:rPr>
              <a:t>differential forms</a:t>
            </a:r>
            <a:r>
              <a:rPr lang="en-US" dirty="0" smtClean="0"/>
              <a:t> on </a:t>
            </a:r>
            <a:r>
              <a:rPr lang="en-US" dirty="0" smtClean="0">
                <a:hlinkClick r:id="rId4" tooltip="Manifolds"/>
              </a:rPr>
              <a:t>manifolds</a:t>
            </a:r>
            <a:r>
              <a:rPr lang="en-US" dirty="0" smtClean="0"/>
              <a:t>, which both simplifies and generalizes several </a:t>
            </a:r>
            <a:r>
              <a:rPr lang="en-US" dirty="0" smtClean="0">
                <a:hlinkClick r:id="rId5" tooltip="Theorem"/>
              </a:rPr>
              <a:t>theorems</a:t>
            </a:r>
            <a:r>
              <a:rPr lang="en-US" dirty="0" smtClean="0"/>
              <a:t> from </a:t>
            </a:r>
            <a:r>
              <a:rPr lang="en-US" dirty="0" smtClean="0">
                <a:hlinkClick r:id="rId6" tooltip="Vector calculus"/>
              </a:rPr>
              <a:t>vector calculus</a:t>
            </a:r>
            <a:r>
              <a:rPr lang="en-US" dirty="0" smtClean="0"/>
              <a:t>.</a:t>
            </a:r>
            <a:endParaRPr lang="en-US" dirty="0"/>
          </a:p>
        </p:txBody>
      </p:sp>
    </p:spTree>
    <p:extLst>
      <p:ext uri="{BB962C8B-B14F-4D97-AF65-F5344CB8AC3E}">
        <p14:creationId xmlns:p14="http://schemas.microsoft.com/office/powerpoint/2010/main" val="911404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Stokes' theorem </a:t>
            </a:r>
            <a:r>
              <a:rPr lang="en-US" dirty="0" smtClean="0"/>
              <a:t>(continued)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3875" y="1905000"/>
            <a:ext cx="8096250" cy="3962400"/>
          </a:xfrm>
        </p:spPr>
      </p:pic>
    </p:spTree>
    <p:extLst>
      <p:ext uri="{BB962C8B-B14F-4D97-AF65-F5344CB8AC3E}">
        <p14:creationId xmlns:p14="http://schemas.microsoft.com/office/powerpoint/2010/main" val="2824977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Gauss's law</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Gauss's law</a:t>
            </a:r>
            <a:r>
              <a:rPr lang="en-US" dirty="0" smtClean="0"/>
              <a:t>, also known as </a:t>
            </a:r>
            <a:r>
              <a:rPr lang="en-US" b="1" dirty="0" smtClean="0"/>
              <a:t>Gauss's flux theorem</a:t>
            </a:r>
            <a:r>
              <a:rPr lang="en-US" dirty="0" smtClean="0"/>
              <a:t>, is a law relating the distribution of </a:t>
            </a:r>
            <a:r>
              <a:rPr lang="en-US" dirty="0" smtClean="0">
                <a:hlinkClick r:id="rId2" tooltip="Electric charge"/>
              </a:rPr>
              <a:t>electric charge</a:t>
            </a:r>
            <a:r>
              <a:rPr lang="en-US" dirty="0" smtClean="0"/>
              <a:t> to the resulting </a:t>
            </a:r>
            <a:r>
              <a:rPr lang="en-US" dirty="0" smtClean="0">
                <a:hlinkClick r:id="rId3" tooltip="Electric field"/>
              </a:rPr>
              <a:t>electric field</a:t>
            </a:r>
            <a:r>
              <a:rPr lang="en-US" dirty="0" smtClean="0"/>
              <a:t>.</a:t>
            </a:r>
          </a:p>
          <a:p>
            <a:pPr marL="0" indent="0">
              <a:buNone/>
            </a:pPr>
            <a:r>
              <a:rPr lang="en-US" dirty="0" smtClean="0"/>
              <a:t>The law was formulated by </a:t>
            </a:r>
            <a:r>
              <a:rPr lang="en-US" dirty="0" smtClean="0">
                <a:hlinkClick r:id="rId4" tooltip="Carl Friedrich Gauss"/>
              </a:rPr>
              <a:t>Carl Friedrich Gauss</a:t>
            </a:r>
            <a:r>
              <a:rPr lang="en-US" dirty="0" smtClean="0"/>
              <a:t> in 1835, but was not published until 1867. It is one of the four </a:t>
            </a:r>
            <a:r>
              <a:rPr lang="en-US" dirty="0" smtClean="0">
                <a:hlinkClick r:id="rId5" tooltip="Maxwell's equations"/>
              </a:rPr>
              <a:t>Maxwell's equations</a:t>
            </a:r>
            <a:r>
              <a:rPr lang="en-US" dirty="0" smtClean="0"/>
              <a:t> which form the basis of </a:t>
            </a:r>
            <a:r>
              <a:rPr lang="en-US" dirty="0" smtClean="0">
                <a:hlinkClick r:id="rId6" tooltip="Classical electrodynamics"/>
              </a:rPr>
              <a:t>classical electrodynamics</a:t>
            </a:r>
            <a:r>
              <a:rPr lang="en-US" dirty="0" smtClean="0"/>
              <a:t>, the other three being </a:t>
            </a:r>
            <a:r>
              <a:rPr lang="en-US" dirty="0" smtClean="0">
                <a:hlinkClick r:id="rId7" tooltip="Gauss's law for magnetism"/>
              </a:rPr>
              <a:t>Gauss's law for magnetism</a:t>
            </a:r>
            <a:r>
              <a:rPr lang="en-US" dirty="0" smtClean="0"/>
              <a:t>, </a:t>
            </a:r>
            <a:r>
              <a:rPr lang="en-US" dirty="0" smtClean="0">
                <a:hlinkClick r:id="rId8" tooltip="Faraday's law of induction"/>
              </a:rPr>
              <a:t>Faraday's law of induction</a:t>
            </a:r>
            <a:r>
              <a:rPr lang="en-US" dirty="0" smtClean="0"/>
              <a:t>, and </a:t>
            </a:r>
            <a:r>
              <a:rPr lang="en-US" dirty="0" smtClean="0">
                <a:hlinkClick r:id="rId9" tooltip="Ampère's circuital law"/>
              </a:rPr>
              <a:t>Ampère's law with Maxwell's correction</a:t>
            </a:r>
            <a:r>
              <a:rPr lang="en-US" dirty="0" smtClean="0"/>
              <a:t>. Gauss's law can be used to derive </a:t>
            </a:r>
            <a:r>
              <a:rPr lang="en-US" dirty="0" smtClean="0">
                <a:hlinkClick r:id="rId10" tooltip="Coulomb's law"/>
              </a:rPr>
              <a:t>Coulomb's law</a:t>
            </a:r>
            <a:r>
              <a:rPr lang="en-US" dirty="0" smtClean="0"/>
              <a:t>, and vice versa.</a:t>
            </a:r>
          </a:p>
          <a:p>
            <a:pPr marL="0" indent="0">
              <a:buNone/>
            </a:pPr>
            <a:endParaRPr lang="en-US" dirty="0"/>
          </a:p>
        </p:txBody>
      </p:sp>
    </p:spTree>
    <p:extLst>
      <p:ext uri="{BB962C8B-B14F-4D97-AF65-F5344CB8AC3E}">
        <p14:creationId xmlns:p14="http://schemas.microsoft.com/office/powerpoint/2010/main" val="359721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Gauss's law </a:t>
            </a:r>
            <a:r>
              <a:rPr lang="en-US" dirty="0" smtClean="0"/>
              <a:t>(continued)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2389981"/>
            <a:ext cx="3657600" cy="2946400"/>
          </a:xfrm>
        </p:spPr>
      </p:pic>
    </p:spTree>
    <p:extLst>
      <p:ext uri="{BB962C8B-B14F-4D97-AF65-F5344CB8AC3E}">
        <p14:creationId xmlns:p14="http://schemas.microsoft.com/office/powerpoint/2010/main" val="4151434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Divergence theorem</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In </a:t>
            </a:r>
            <a:r>
              <a:rPr lang="en-US" dirty="0" smtClean="0">
                <a:hlinkClick r:id="rId2" tooltip="Vector calculus"/>
              </a:rPr>
              <a:t>vector calculus</a:t>
            </a:r>
            <a:r>
              <a:rPr lang="en-US" dirty="0" smtClean="0"/>
              <a:t>, the </a:t>
            </a:r>
            <a:r>
              <a:rPr lang="en-US" b="1" dirty="0" smtClean="0"/>
              <a:t>divergence theorem</a:t>
            </a:r>
            <a:r>
              <a:rPr lang="en-US" dirty="0" smtClean="0"/>
              <a:t>, also known as </a:t>
            </a:r>
            <a:r>
              <a:rPr lang="en-US" b="1" dirty="0" smtClean="0"/>
              <a:t>Gauss's theorem</a:t>
            </a:r>
            <a:r>
              <a:rPr lang="en-US" dirty="0" smtClean="0"/>
              <a:t> or </a:t>
            </a:r>
            <a:r>
              <a:rPr lang="en-US" b="1" dirty="0" err="1" smtClean="0"/>
              <a:t>Ostrogradsky's</a:t>
            </a:r>
            <a:r>
              <a:rPr lang="en-US" b="1" dirty="0" smtClean="0"/>
              <a:t> theorem</a:t>
            </a:r>
            <a:r>
              <a:rPr lang="en-US" dirty="0" smtClean="0"/>
              <a:t>, is a result that relates the flow (that is, </a:t>
            </a:r>
            <a:r>
              <a:rPr lang="en-US" dirty="0" smtClean="0">
                <a:hlinkClick r:id="rId3" tooltip="Flux"/>
              </a:rPr>
              <a:t>flux</a:t>
            </a:r>
            <a:r>
              <a:rPr lang="en-US" dirty="0" smtClean="0"/>
              <a:t>) of a </a:t>
            </a:r>
            <a:r>
              <a:rPr lang="en-US" dirty="0" smtClean="0">
                <a:hlinkClick r:id="rId4" tooltip="Vector field"/>
              </a:rPr>
              <a:t>vector field</a:t>
            </a:r>
            <a:r>
              <a:rPr lang="en-US" dirty="0" smtClean="0"/>
              <a:t> through a </a:t>
            </a:r>
            <a:r>
              <a:rPr lang="en-US" dirty="0" smtClean="0">
                <a:hlinkClick r:id="rId5" tooltip="Surface"/>
              </a:rPr>
              <a:t>surface</a:t>
            </a:r>
            <a:r>
              <a:rPr lang="en-US" dirty="0" smtClean="0"/>
              <a:t> to the behavior of the vector field inside the surface.</a:t>
            </a:r>
          </a:p>
          <a:p>
            <a:pPr marL="0" indent="0">
              <a:buNone/>
            </a:pPr>
            <a:r>
              <a:rPr lang="en-US" dirty="0" smtClean="0"/>
              <a:t>More precisely, the divergence theorem states that the outward </a:t>
            </a:r>
            <a:r>
              <a:rPr lang="en-US" dirty="0" smtClean="0">
                <a:hlinkClick r:id="rId3" tooltip="Flux"/>
              </a:rPr>
              <a:t>flux</a:t>
            </a:r>
            <a:r>
              <a:rPr lang="en-US" dirty="0" smtClean="0"/>
              <a:t> of a vector field through a closed surface is equal to the </a:t>
            </a:r>
            <a:r>
              <a:rPr lang="en-US" dirty="0" smtClean="0">
                <a:hlinkClick r:id="rId6" tooltip="Volume integral"/>
              </a:rPr>
              <a:t>volume integral</a:t>
            </a:r>
            <a:r>
              <a:rPr lang="en-US" dirty="0" smtClean="0"/>
              <a:t> of the </a:t>
            </a:r>
            <a:r>
              <a:rPr lang="en-US" dirty="0" smtClean="0">
                <a:hlinkClick r:id="rId7" tooltip="Divergence"/>
              </a:rPr>
              <a:t>divergence</a:t>
            </a:r>
            <a:r>
              <a:rPr lang="en-US" dirty="0" smtClean="0"/>
              <a:t> over the region inside the surface. Intuitively, it states that </a:t>
            </a:r>
            <a:r>
              <a:rPr lang="en-US" i="1" dirty="0" smtClean="0"/>
              <a:t>the sum of all sources minus the sum of all sinks gives the net flow out of a region</a:t>
            </a:r>
            <a:r>
              <a:rPr lang="en-US" dirty="0" smtClean="0"/>
              <a:t>.</a:t>
            </a:r>
          </a:p>
          <a:p>
            <a:pPr marL="0" indent="0">
              <a:buNone/>
            </a:pPr>
            <a:r>
              <a:rPr lang="en-US" dirty="0" smtClean="0"/>
              <a:t>The divergence theorem is an important result for the mathematics of </a:t>
            </a:r>
            <a:r>
              <a:rPr lang="en-US" dirty="0" smtClean="0">
                <a:hlinkClick r:id="rId8" tooltip="Engineering"/>
              </a:rPr>
              <a:t>engineering</a:t>
            </a:r>
            <a:r>
              <a:rPr lang="en-US" dirty="0" smtClean="0"/>
              <a:t>, in particular in </a:t>
            </a:r>
            <a:r>
              <a:rPr lang="en-US" dirty="0" smtClean="0">
                <a:hlinkClick r:id="rId9" tooltip="Electrostatics"/>
              </a:rPr>
              <a:t>electrostatics</a:t>
            </a:r>
            <a:r>
              <a:rPr lang="en-US" dirty="0" smtClean="0"/>
              <a:t> and </a:t>
            </a:r>
            <a:r>
              <a:rPr lang="en-US" dirty="0" smtClean="0">
                <a:hlinkClick r:id="rId10" tooltip="Fluid dynamics"/>
              </a:rPr>
              <a:t>fluid dynamics</a:t>
            </a:r>
            <a:r>
              <a:rPr lang="en-US" dirty="0" smtClean="0"/>
              <a:t>.</a:t>
            </a:r>
          </a:p>
          <a:p>
            <a:pPr marL="0" indent="0">
              <a:buNone/>
            </a:pPr>
            <a:r>
              <a:rPr lang="en-US" dirty="0" smtClean="0"/>
              <a:t>In physics and engineering, the divergence theorem is usually applied in three dimensions. However, it generalizes to any number of dimensions. In one dimension, it is equivalent to the </a:t>
            </a:r>
            <a:r>
              <a:rPr lang="en-US" dirty="0" smtClean="0">
                <a:hlinkClick r:id="rId11" tooltip="Fundamental theorem of calculus"/>
              </a:rPr>
              <a:t>fundamental theorem of calculus</a:t>
            </a:r>
            <a:r>
              <a:rPr lang="en-US" dirty="0" smtClean="0"/>
              <a:t>. In two dimensions, it is equivalent to </a:t>
            </a:r>
            <a:r>
              <a:rPr lang="en-US" dirty="0" smtClean="0">
                <a:hlinkClick r:id="rId12" tooltip="Green's theorem"/>
              </a:rPr>
              <a:t>Green's theorem</a:t>
            </a:r>
            <a:r>
              <a:rPr lang="en-US" dirty="0" smtClean="0"/>
              <a:t>.</a:t>
            </a:r>
          </a:p>
          <a:p>
            <a:pPr marL="0" indent="0">
              <a:buNone/>
            </a:pPr>
            <a:r>
              <a:rPr lang="en-US" dirty="0" smtClean="0"/>
              <a:t>The theorem is a special case of the more general </a:t>
            </a:r>
            <a:r>
              <a:rPr lang="en-US" dirty="0" smtClean="0">
                <a:hlinkClick r:id="rId13" tooltip="Stokes' theorem"/>
              </a:rPr>
              <a:t>Stokes' theorem</a:t>
            </a:r>
            <a:r>
              <a:rPr lang="en-US" dirty="0" smtClean="0"/>
              <a:t>.</a:t>
            </a:r>
          </a:p>
          <a:p>
            <a:pPr marL="0" indent="0">
              <a:buNone/>
            </a:pPr>
            <a:endParaRPr lang="en-US" dirty="0"/>
          </a:p>
        </p:txBody>
      </p:sp>
    </p:spTree>
    <p:extLst>
      <p:ext uri="{BB962C8B-B14F-4D97-AF65-F5344CB8AC3E}">
        <p14:creationId xmlns:p14="http://schemas.microsoft.com/office/powerpoint/2010/main" val="2223226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Divergence theorem </a:t>
            </a:r>
            <a:r>
              <a:rPr lang="en-US" dirty="0" smtClean="0"/>
              <a:t>(continued)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0926" y="2209800"/>
            <a:ext cx="8255874" cy="3124199"/>
          </a:xfrm>
        </p:spPr>
      </p:pic>
    </p:spTree>
    <p:extLst>
      <p:ext uri="{BB962C8B-B14F-4D97-AF65-F5344CB8AC3E}">
        <p14:creationId xmlns:p14="http://schemas.microsoft.com/office/powerpoint/2010/main" val="463056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Ampère's law</a:t>
            </a:r>
            <a:endParaRPr lang="en-US" dirty="0"/>
          </a:p>
        </p:txBody>
      </p:sp>
      <p:sp>
        <p:nvSpPr>
          <p:cNvPr id="3" name="Content Placeholder 2"/>
          <p:cNvSpPr>
            <a:spLocks noGrp="1"/>
          </p:cNvSpPr>
          <p:nvPr>
            <p:ph idx="1"/>
          </p:nvPr>
        </p:nvSpPr>
        <p:spPr/>
        <p:txBody>
          <a:bodyPr/>
          <a:lstStyle/>
          <a:p>
            <a:pPr marL="0" indent="0">
              <a:buNone/>
            </a:pPr>
            <a:r>
              <a:rPr lang="en-US" b="1" dirty="0" smtClean="0"/>
              <a:t>Ampère's circuital law</a:t>
            </a:r>
            <a:r>
              <a:rPr lang="en-US" dirty="0" smtClean="0"/>
              <a:t>, discovered by </a:t>
            </a:r>
            <a:r>
              <a:rPr lang="en-US" dirty="0" smtClean="0">
                <a:hlinkClick r:id="rId2" tooltip="André-Marie Ampère"/>
              </a:rPr>
              <a:t>André-Marie Ampère</a:t>
            </a:r>
            <a:r>
              <a:rPr lang="en-US" dirty="0" smtClean="0"/>
              <a:t> in 1826, relates the </a:t>
            </a:r>
            <a:r>
              <a:rPr lang="en-US" dirty="0" smtClean="0">
                <a:hlinkClick r:id="rId3" tooltip="Line integral"/>
              </a:rPr>
              <a:t>integrated</a:t>
            </a:r>
            <a:r>
              <a:rPr lang="en-US" dirty="0" smtClean="0"/>
              <a:t> </a:t>
            </a:r>
            <a:r>
              <a:rPr lang="en-US" dirty="0" smtClean="0">
                <a:hlinkClick r:id="rId4" tooltip="Magnetic field"/>
              </a:rPr>
              <a:t>magnetic field</a:t>
            </a:r>
            <a:r>
              <a:rPr lang="en-US" dirty="0" smtClean="0"/>
              <a:t> around a closed loop to the </a:t>
            </a:r>
            <a:r>
              <a:rPr lang="en-US" dirty="0" smtClean="0">
                <a:hlinkClick r:id="rId5" tooltip="Electric current"/>
              </a:rPr>
              <a:t>electric current</a:t>
            </a:r>
            <a:r>
              <a:rPr lang="en-US" dirty="0" smtClean="0"/>
              <a:t> passing through the loop. </a:t>
            </a:r>
            <a:r>
              <a:rPr lang="en-US" dirty="0" smtClean="0">
                <a:hlinkClick r:id="rId6" tooltip="James Clerk Maxwell"/>
              </a:rPr>
              <a:t>James Clerk Maxwell</a:t>
            </a:r>
            <a:r>
              <a:rPr lang="en-US" dirty="0" smtClean="0"/>
              <a:t> derived it again using </a:t>
            </a:r>
            <a:r>
              <a:rPr lang="en-US" dirty="0" smtClean="0">
                <a:hlinkClick r:id="rId7" tooltip="Fluid dynamics"/>
              </a:rPr>
              <a:t>hydrodynamics</a:t>
            </a:r>
            <a:r>
              <a:rPr lang="en-US" dirty="0" smtClean="0"/>
              <a:t> in his 1861 paper </a:t>
            </a:r>
            <a:r>
              <a:rPr lang="en-US" i="1" dirty="0" smtClean="0">
                <a:hlinkClick r:id="rId8" tooltip="File:On Physical Lines of Force.pdf"/>
              </a:rPr>
              <a:t>On Physical Lines of Force</a:t>
            </a:r>
            <a:r>
              <a:rPr lang="en-US" dirty="0" smtClean="0"/>
              <a:t> and it is now one of the </a:t>
            </a:r>
            <a:r>
              <a:rPr lang="en-US" dirty="0" smtClean="0">
                <a:hlinkClick r:id="rId9" tooltip="Maxwell equations"/>
              </a:rPr>
              <a:t>Maxwell equations</a:t>
            </a:r>
            <a:r>
              <a:rPr lang="en-US" dirty="0" smtClean="0"/>
              <a:t>, which form the basis of </a:t>
            </a:r>
            <a:r>
              <a:rPr lang="en-US" dirty="0" smtClean="0">
                <a:hlinkClick r:id="rId10" tooltip="Classical physics"/>
              </a:rPr>
              <a:t>classical</a:t>
            </a:r>
            <a:r>
              <a:rPr lang="en-US" dirty="0" smtClean="0"/>
              <a:t> </a:t>
            </a:r>
            <a:r>
              <a:rPr lang="en-US" dirty="0" smtClean="0">
                <a:hlinkClick r:id="rId11" tooltip="Electromagnetism"/>
              </a:rPr>
              <a:t>electromagnetism</a:t>
            </a:r>
            <a:r>
              <a:rPr lang="en-US" dirty="0" smtClean="0"/>
              <a:t>.</a:t>
            </a:r>
            <a:endParaRPr lang="en-US" dirty="0"/>
          </a:p>
        </p:txBody>
      </p:sp>
    </p:spTree>
    <p:extLst>
      <p:ext uri="{BB962C8B-B14F-4D97-AF65-F5344CB8AC3E}">
        <p14:creationId xmlns:p14="http://schemas.microsoft.com/office/powerpoint/2010/main" val="2161177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My mistake</a:t>
            </a:r>
            <a:endParaRPr lang="en-US" dirty="0"/>
          </a:p>
        </p:txBody>
      </p:sp>
    </p:spTree>
    <p:extLst>
      <p:ext uri="{BB962C8B-B14F-4D97-AF65-F5344CB8AC3E}">
        <p14:creationId xmlns:p14="http://schemas.microsoft.com/office/powerpoint/2010/main" val="1767584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Ampère's law </a:t>
            </a:r>
            <a:r>
              <a:rPr lang="en-US" dirty="0" smtClean="0"/>
              <a:t>(continued)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8325" y="1524000"/>
            <a:ext cx="5400675" cy="4760595"/>
          </a:xfrm>
        </p:spPr>
      </p:pic>
    </p:spTree>
    <p:extLst>
      <p:ext uri="{BB962C8B-B14F-4D97-AF65-F5344CB8AC3E}">
        <p14:creationId xmlns:p14="http://schemas.microsoft.com/office/powerpoint/2010/main" val="1708255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Faraday's law</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Faraday's law of induction</a:t>
            </a:r>
            <a:r>
              <a:rPr lang="en-US" dirty="0" smtClean="0"/>
              <a:t> is a basic law of </a:t>
            </a:r>
            <a:r>
              <a:rPr lang="en-US" dirty="0" smtClean="0">
                <a:hlinkClick r:id="rId2" tooltip="Electromagnetism"/>
              </a:rPr>
              <a:t>electromagnetism</a:t>
            </a:r>
            <a:r>
              <a:rPr lang="en-US" dirty="0" smtClean="0"/>
              <a:t> predicting how a </a:t>
            </a:r>
            <a:r>
              <a:rPr lang="en-US" dirty="0" smtClean="0">
                <a:hlinkClick r:id="rId3" tooltip="Magnetic field"/>
              </a:rPr>
              <a:t>magnetic field</a:t>
            </a:r>
            <a:r>
              <a:rPr lang="en-US" dirty="0" smtClean="0"/>
              <a:t> will interact with an </a:t>
            </a:r>
            <a:r>
              <a:rPr lang="en-US" dirty="0" smtClean="0">
                <a:hlinkClick r:id="rId4" tooltip="Electric circuit"/>
              </a:rPr>
              <a:t>electric circuit</a:t>
            </a:r>
            <a:r>
              <a:rPr lang="en-US" dirty="0" smtClean="0"/>
              <a:t> to produce an </a:t>
            </a:r>
            <a:r>
              <a:rPr lang="en-US" dirty="0" smtClean="0">
                <a:hlinkClick r:id="rId5" tooltip="Electromotive force"/>
              </a:rPr>
              <a:t>electromotive force (EMF)</a:t>
            </a:r>
            <a:r>
              <a:rPr lang="en-US" dirty="0" smtClean="0"/>
              <a:t>—a phenomenon called </a:t>
            </a:r>
            <a:r>
              <a:rPr lang="en-US" dirty="0" smtClean="0">
                <a:hlinkClick r:id="rId6" tooltip="Electromagnetic induction"/>
              </a:rPr>
              <a:t>electromagnetic induction</a:t>
            </a:r>
            <a:r>
              <a:rPr lang="en-US" dirty="0" smtClean="0"/>
              <a:t>. It is the fundamental operating principle of </a:t>
            </a:r>
            <a:r>
              <a:rPr lang="en-US" dirty="0" smtClean="0">
                <a:hlinkClick r:id="rId7" tooltip="Transformer"/>
              </a:rPr>
              <a:t>transformers</a:t>
            </a:r>
            <a:r>
              <a:rPr lang="en-US" dirty="0" smtClean="0"/>
              <a:t>, </a:t>
            </a:r>
            <a:r>
              <a:rPr lang="en-US" dirty="0" smtClean="0">
                <a:hlinkClick r:id="rId8" tooltip="Inductor"/>
              </a:rPr>
              <a:t>inductors</a:t>
            </a:r>
            <a:r>
              <a:rPr lang="en-US" dirty="0" smtClean="0"/>
              <a:t>, and many types of </a:t>
            </a:r>
            <a:r>
              <a:rPr lang="en-US" dirty="0" smtClean="0">
                <a:hlinkClick r:id="rId9" tooltip="Electricity"/>
              </a:rPr>
              <a:t>electrical</a:t>
            </a:r>
            <a:r>
              <a:rPr lang="en-US" dirty="0" smtClean="0"/>
              <a:t> </a:t>
            </a:r>
            <a:r>
              <a:rPr lang="en-US" dirty="0" smtClean="0">
                <a:hlinkClick r:id="rId10" tooltip="Electric motor"/>
              </a:rPr>
              <a:t>motors</a:t>
            </a:r>
            <a:r>
              <a:rPr lang="en-US" dirty="0" smtClean="0"/>
              <a:t>, </a:t>
            </a:r>
            <a:r>
              <a:rPr lang="en-US" dirty="0" smtClean="0">
                <a:hlinkClick r:id="rId11" tooltip="Electrical generator"/>
              </a:rPr>
              <a:t>generators</a:t>
            </a:r>
            <a:r>
              <a:rPr lang="en-US" dirty="0" smtClean="0"/>
              <a:t> and </a:t>
            </a:r>
            <a:r>
              <a:rPr lang="en-US" dirty="0" smtClean="0">
                <a:hlinkClick r:id="rId12" tooltip="Solenoid"/>
              </a:rPr>
              <a:t>solenoids</a:t>
            </a:r>
            <a:r>
              <a:rPr lang="en-US" dirty="0" smtClean="0"/>
              <a:t>.</a:t>
            </a:r>
          </a:p>
          <a:p>
            <a:pPr marL="0" indent="0">
              <a:buNone/>
            </a:pPr>
            <a:r>
              <a:rPr lang="en-US" dirty="0" smtClean="0"/>
              <a:t>The </a:t>
            </a:r>
            <a:r>
              <a:rPr lang="en-US" b="1" dirty="0" smtClean="0"/>
              <a:t>Maxwell–Faraday equation</a:t>
            </a:r>
            <a:r>
              <a:rPr lang="en-US" dirty="0" smtClean="0"/>
              <a:t> is a generalization of Faraday's law, and forms one of </a:t>
            </a:r>
            <a:r>
              <a:rPr lang="en-US" dirty="0" smtClean="0">
                <a:hlinkClick r:id="rId13" tooltip="Maxwell's equations"/>
              </a:rPr>
              <a:t>Maxwell's equations</a:t>
            </a:r>
            <a:r>
              <a:rPr lang="en-US" dirty="0" smtClean="0"/>
              <a:t>.</a:t>
            </a:r>
          </a:p>
        </p:txBody>
      </p:sp>
    </p:spTree>
    <p:extLst>
      <p:ext uri="{BB962C8B-B14F-4D97-AF65-F5344CB8AC3E}">
        <p14:creationId xmlns:p14="http://schemas.microsoft.com/office/powerpoint/2010/main" val="992007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Faraday's law </a:t>
            </a:r>
            <a:r>
              <a:rPr lang="en-US" dirty="0" smtClean="0"/>
              <a:t>(continued)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3842" y="1981200"/>
            <a:ext cx="6895758" cy="3685381"/>
          </a:xfrm>
        </p:spPr>
      </p:pic>
    </p:spTree>
    <p:extLst>
      <p:ext uri="{BB962C8B-B14F-4D97-AF65-F5344CB8AC3E}">
        <p14:creationId xmlns:p14="http://schemas.microsoft.com/office/powerpoint/2010/main" val="966641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Maxwell's equations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Maxwell's equations</a:t>
            </a:r>
            <a:r>
              <a:rPr lang="en-US" dirty="0" smtClean="0"/>
              <a:t> are a set of </a:t>
            </a:r>
            <a:r>
              <a:rPr lang="en-US" dirty="0" smtClean="0">
                <a:hlinkClick r:id="rId2" tooltip="Partial differential equation"/>
              </a:rPr>
              <a:t>partial differential equations</a:t>
            </a:r>
            <a:r>
              <a:rPr lang="en-US" dirty="0" smtClean="0"/>
              <a:t> that, together with the </a:t>
            </a:r>
            <a:r>
              <a:rPr lang="en-US" dirty="0" smtClean="0">
                <a:hlinkClick r:id="rId3" tooltip="Lorentz force"/>
              </a:rPr>
              <a:t>Lorentz force</a:t>
            </a:r>
            <a:r>
              <a:rPr lang="en-US" dirty="0" smtClean="0"/>
              <a:t> law, form the foundation of </a:t>
            </a:r>
            <a:r>
              <a:rPr lang="en-US" dirty="0" smtClean="0">
                <a:hlinkClick r:id="rId4" tooltip="Classical electrodynamics"/>
              </a:rPr>
              <a:t>classical electrodynamics</a:t>
            </a:r>
            <a:r>
              <a:rPr lang="en-US" dirty="0" smtClean="0"/>
              <a:t>, classical </a:t>
            </a:r>
            <a:r>
              <a:rPr lang="en-US" dirty="0" smtClean="0">
                <a:hlinkClick r:id="rId5" tooltip="Optics"/>
              </a:rPr>
              <a:t>optics</a:t>
            </a:r>
            <a:r>
              <a:rPr lang="en-US" dirty="0" smtClean="0"/>
              <a:t>, and </a:t>
            </a:r>
            <a:r>
              <a:rPr lang="en-US" dirty="0" smtClean="0">
                <a:hlinkClick r:id="rId6" tooltip="Electric circuit"/>
              </a:rPr>
              <a:t>electric circuits</a:t>
            </a:r>
            <a:r>
              <a:rPr lang="en-US" dirty="0" smtClean="0"/>
              <a:t>. These fields in turn underlie modern electrical and communications technologies. Maxwell's equations describe how </a:t>
            </a:r>
            <a:r>
              <a:rPr lang="en-US" dirty="0" smtClean="0">
                <a:hlinkClick r:id="rId7" tooltip="Electric field"/>
              </a:rPr>
              <a:t>electric</a:t>
            </a:r>
            <a:r>
              <a:rPr lang="en-US" dirty="0" smtClean="0"/>
              <a:t> and </a:t>
            </a:r>
            <a:r>
              <a:rPr lang="en-US" dirty="0" smtClean="0">
                <a:hlinkClick r:id="rId8" tooltip="Magnetic field"/>
              </a:rPr>
              <a:t>magnetic fields</a:t>
            </a:r>
            <a:r>
              <a:rPr lang="en-US" dirty="0" smtClean="0"/>
              <a:t> are generated and altered by each other and by </a:t>
            </a:r>
            <a:r>
              <a:rPr lang="en-US" dirty="0" smtClean="0">
                <a:hlinkClick r:id="rId9" tooltip="Electric charge"/>
              </a:rPr>
              <a:t>charges</a:t>
            </a:r>
            <a:r>
              <a:rPr lang="en-US" dirty="0" smtClean="0"/>
              <a:t> and </a:t>
            </a:r>
            <a:r>
              <a:rPr lang="en-US" dirty="0" smtClean="0">
                <a:hlinkClick r:id="rId10" tooltip="Electric current"/>
              </a:rPr>
              <a:t>currents</a:t>
            </a:r>
            <a:r>
              <a:rPr lang="en-US" dirty="0" smtClean="0"/>
              <a:t>. They are named after the Scottish physicist and mathematician </a:t>
            </a:r>
            <a:r>
              <a:rPr lang="en-US" dirty="0" smtClean="0">
                <a:hlinkClick r:id="rId11" tooltip="James Clerk Maxwell"/>
              </a:rPr>
              <a:t>James Clerk Maxwell</a:t>
            </a:r>
            <a:r>
              <a:rPr lang="en-US" dirty="0" smtClean="0"/>
              <a:t>, who published an early form of those equations between 1861 and 1862.</a:t>
            </a:r>
          </a:p>
        </p:txBody>
      </p:sp>
    </p:spTree>
    <p:extLst>
      <p:ext uri="{BB962C8B-B14F-4D97-AF65-F5344CB8AC3E}">
        <p14:creationId xmlns:p14="http://schemas.microsoft.com/office/powerpoint/2010/main" val="70160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Maxwell's equations </a:t>
            </a:r>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equations have two major variants. The "microscopic" set of Maxwell's equations uses total charge and total current, including the complicated charges and currents in materials at the </a:t>
            </a:r>
            <a:r>
              <a:rPr lang="en-US" dirty="0" smtClean="0">
                <a:hlinkClick r:id="rId2" tooltip="Atom"/>
              </a:rPr>
              <a:t>atomic</a:t>
            </a:r>
            <a:r>
              <a:rPr lang="en-US" dirty="0" smtClean="0"/>
              <a:t> scale; it has universal applicability but may be unfeasible to calculate. The "macroscopic" set of Maxwell's equations defines two new auxiliary fields that describe large-scale behavior without having to consider these atomic scale details, but it requires the use of parameters characterizing the electromagnetic properties of the relevant materials.</a:t>
            </a:r>
          </a:p>
        </p:txBody>
      </p:sp>
    </p:spTree>
    <p:extLst>
      <p:ext uri="{BB962C8B-B14F-4D97-AF65-F5344CB8AC3E}">
        <p14:creationId xmlns:p14="http://schemas.microsoft.com/office/powerpoint/2010/main" val="1663860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r>
              <a:rPr lang="en-US" b="1" dirty="0" smtClean="0"/>
              <a:t>Maxwell's equations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term "Maxwell's equations" is often used for </a:t>
            </a:r>
            <a:r>
              <a:rPr lang="en-US" dirty="0" smtClean="0">
                <a:hlinkClick r:id="rId2"/>
              </a:rPr>
              <a:t>other forms</a:t>
            </a:r>
            <a:r>
              <a:rPr lang="en-US" dirty="0" smtClean="0"/>
              <a:t> of Maxwell's equations. For example, </a:t>
            </a:r>
            <a:r>
              <a:rPr lang="en-US" dirty="0" smtClean="0">
                <a:hlinkClick r:id="rId3" tooltip="Covariant formulation of classical electromagnetism"/>
              </a:rPr>
              <a:t>space-time formulations</a:t>
            </a:r>
            <a:r>
              <a:rPr lang="en-US" dirty="0" smtClean="0"/>
              <a:t> are commonly used in high energy and gravitational physics. These formulations, defined on </a:t>
            </a:r>
            <a:r>
              <a:rPr lang="en-US" dirty="0" smtClean="0">
                <a:hlinkClick r:id="rId4" tooltip="Spacetime"/>
              </a:rPr>
              <a:t>space-time</a:t>
            </a:r>
            <a:r>
              <a:rPr lang="en-US" dirty="0" smtClean="0"/>
              <a:t> rather than space and time separately, are </a:t>
            </a:r>
            <a:r>
              <a:rPr lang="en-US" dirty="0" smtClean="0">
                <a:hlinkClick r:id="rId5" tooltip="Manifest covariance"/>
              </a:rPr>
              <a:t>manifestly</a:t>
            </a:r>
            <a:r>
              <a:rPr lang="en-US" baseline="30000" dirty="0"/>
              <a:t> </a:t>
            </a:r>
            <a:r>
              <a:rPr lang="en-US" dirty="0" smtClean="0"/>
              <a:t>compatible with </a:t>
            </a:r>
            <a:r>
              <a:rPr lang="en-US" dirty="0" smtClean="0">
                <a:hlinkClick r:id="rId6" tooltip="Special relativity"/>
              </a:rPr>
              <a:t>special</a:t>
            </a:r>
            <a:r>
              <a:rPr lang="en-US" dirty="0" smtClean="0"/>
              <a:t> and </a:t>
            </a:r>
            <a:r>
              <a:rPr lang="en-US" dirty="0" smtClean="0">
                <a:hlinkClick r:id="rId7" tooltip="General relativity"/>
              </a:rPr>
              <a:t>general relativity</a:t>
            </a:r>
            <a:r>
              <a:rPr lang="en-US" dirty="0" smtClean="0"/>
              <a:t>. In </a:t>
            </a:r>
            <a:r>
              <a:rPr lang="en-US" dirty="0" smtClean="0">
                <a:hlinkClick r:id="rId8" tooltip="Quantum mechanics"/>
              </a:rPr>
              <a:t>quantum mechanics</a:t>
            </a:r>
            <a:r>
              <a:rPr lang="en-US" dirty="0" smtClean="0"/>
              <a:t> and </a:t>
            </a:r>
            <a:r>
              <a:rPr lang="en-US" dirty="0" smtClean="0">
                <a:hlinkClick r:id="rId9" tooltip="Lorenz force"/>
              </a:rPr>
              <a:t>analytical mechanics</a:t>
            </a:r>
            <a:r>
              <a:rPr lang="en-US" dirty="0" smtClean="0"/>
              <a:t>, versions of Maxwell's equations based on the </a:t>
            </a:r>
            <a:r>
              <a:rPr lang="en-US" dirty="0" smtClean="0">
                <a:hlinkClick r:id="rId10" tooltip="Electric potential"/>
              </a:rPr>
              <a:t>electric</a:t>
            </a:r>
            <a:r>
              <a:rPr lang="en-US" dirty="0" smtClean="0"/>
              <a:t> and </a:t>
            </a:r>
            <a:r>
              <a:rPr lang="en-US" dirty="0" smtClean="0">
                <a:hlinkClick r:id="rId11" tooltip="Magnetic potential"/>
              </a:rPr>
              <a:t>magnetic potentials</a:t>
            </a:r>
            <a:r>
              <a:rPr lang="en-US" dirty="0" smtClean="0"/>
              <a:t> are preferred.</a:t>
            </a:r>
            <a:endParaRPr lang="en-US" dirty="0"/>
          </a:p>
        </p:txBody>
      </p:sp>
    </p:spTree>
    <p:extLst>
      <p:ext uri="{BB962C8B-B14F-4D97-AF65-F5344CB8AC3E}">
        <p14:creationId xmlns:p14="http://schemas.microsoft.com/office/powerpoint/2010/main" val="2389500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Maxwell's equations </a:t>
            </a:r>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Since the mid-20th century, it has been understood that Maxwell's equations are not exact laws of the universe, but are a classical approximation to the more accurate and fundamental theory of </a:t>
            </a:r>
            <a:r>
              <a:rPr lang="en-US" dirty="0" smtClean="0">
                <a:hlinkClick r:id="rId2" tooltip="Quantum electrodynamics"/>
              </a:rPr>
              <a:t>quantum electrodynamics</a:t>
            </a:r>
            <a:r>
              <a:rPr lang="en-US" dirty="0" smtClean="0"/>
              <a:t>. In most cases, though, quantum deviations from Maxwell's equations are immeasurably small. Exceptions occur when the </a:t>
            </a:r>
            <a:r>
              <a:rPr lang="en-US" dirty="0" smtClean="0">
                <a:hlinkClick r:id="rId3" tooltip="Photon"/>
              </a:rPr>
              <a:t>particle</a:t>
            </a:r>
            <a:r>
              <a:rPr lang="en-US" dirty="0" smtClean="0"/>
              <a:t> nature of light is important or for very strong electric fields.</a:t>
            </a:r>
            <a:endParaRPr lang="en-US" dirty="0"/>
          </a:p>
        </p:txBody>
      </p:sp>
    </p:spTree>
    <p:extLst>
      <p:ext uri="{BB962C8B-B14F-4D97-AF65-F5344CB8AC3E}">
        <p14:creationId xmlns:p14="http://schemas.microsoft.com/office/powerpoint/2010/main" val="2212281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r>
              <a:rPr lang="en-US" b="1" dirty="0" smtClean="0"/>
              <a:t>Maxwell's equations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3033" y="1981200"/>
            <a:ext cx="7761367" cy="3694906"/>
          </a:xfrm>
        </p:spPr>
      </p:pic>
    </p:spTree>
    <p:extLst>
      <p:ext uri="{BB962C8B-B14F-4D97-AF65-F5344CB8AC3E}">
        <p14:creationId xmlns:p14="http://schemas.microsoft.com/office/powerpoint/2010/main" val="1070663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Integration by substitution</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Calculus"/>
              </a:rPr>
              <a:t>calculus</a:t>
            </a:r>
            <a:r>
              <a:rPr lang="en-US" dirty="0" smtClean="0"/>
              <a:t>, </a:t>
            </a:r>
            <a:r>
              <a:rPr lang="en-US" b="1" dirty="0" smtClean="0"/>
              <a:t>integration by substitution</a:t>
            </a:r>
            <a:r>
              <a:rPr lang="en-US" dirty="0" smtClean="0"/>
              <a:t>, also known as </a:t>
            </a:r>
            <a:r>
              <a:rPr lang="en-US" b="1" dirty="0" smtClean="0"/>
              <a:t>u-substitution</a:t>
            </a:r>
            <a:r>
              <a:rPr lang="en-US" dirty="0" smtClean="0"/>
              <a:t>, is a method for finding </a:t>
            </a:r>
            <a:r>
              <a:rPr lang="en-US" dirty="0" smtClean="0">
                <a:hlinkClick r:id="rId3" tooltip="Integral"/>
              </a:rPr>
              <a:t>integrals</a:t>
            </a:r>
            <a:r>
              <a:rPr lang="en-US" dirty="0" smtClean="0"/>
              <a:t>. Using the </a:t>
            </a:r>
            <a:r>
              <a:rPr lang="en-US" dirty="0" smtClean="0">
                <a:hlinkClick r:id="rId4" tooltip="Fundamental theorem of calculus"/>
              </a:rPr>
              <a:t>fundamental theorem of calculus</a:t>
            </a:r>
            <a:r>
              <a:rPr lang="en-US" dirty="0" smtClean="0"/>
              <a:t> often requires finding an </a:t>
            </a:r>
            <a:r>
              <a:rPr lang="en-US" dirty="0" err="1" smtClean="0"/>
              <a:t>antiderivative</a:t>
            </a:r>
            <a:r>
              <a:rPr lang="en-US" dirty="0" smtClean="0"/>
              <a:t>. For this and other reasons, integration by substitution is an important tool for mathematicians. It is the counterpart to the </a:t>
            </a:r>
            <a:r>
              <a:rPr lang="en-US" dirty="0" smtClean="0">
                <a:hlinkClick r:id="rId5" tooltip="Chain rule"/>
              </a:rPr>
              <a:t>chain rule</a:t>
            </a:r>
            <a:r>
              <a:rPr lang="en-US" dirty="0" smtClean="0"/>
              <a:t> of </a:t>
            </a:r>
            <a:r>
              <a:rPr lang="en-US" dirty="0" smtClean="0">
                <a:hlinkClick r:id="rId6" tooltip="Derivative"/>
              </a:rPr>
              <a:t>differentiation</a:t>
            </a:r>
            <a:r>
              <a:rPr lang="en-US" dirty="0" smtClean="0"/>
              <a:t>.</a:t>
            </a:r>
            <a:endParaRPr lang="en-US" dirty="0"/>
          </a:p>
        </p:txBody>
      </p:sp>
    </p:spTree>
    <p:extLst>
      <p:ext uri="{BB962C8B-B14F-4D97-AF65-F5344CB8AC3E}">
        <p14:creationId xmlns:p14="http://schemas.microsoft.com/office/powerpoint/2010/main" val="2294834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Integration by substitution </a:t>
            </a:r>
            <a:r>
              <a:rPr lang="en-US" sz="3600" dirty="0" smtClean="0"/>
              <a:t>(continued)</a:t>
            </a:r>
            <a:endParaRPr lang="en-US"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6750" y="1752600"/>
            <a:ext cx="7943850" cy="4315178"/>
          </a:xfrm>
        </p:spPr>
      </p:pic>
    </p:spTree>
    <p:extLst>
      <p:ext uri="{BB962C8B-B14F-4D97-AF65-F5344CB8AC3E}">
        <p14:creationId xmlns:p14="http://schemas.microsoft.com/office/powerpoint/2010/main" val="2354580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solidFill>
                  <a:srgbClr val="FF0000"/>
                </a:solidFill>
              </a:rPr>
              <a:t>Projects</a:t>
            </a:r>
            <a:endParaRPr lang="en-US" sz="9600" dirty="0"/>
          </a:p>
        </p:txBody>
      </p:sp>
      <p:sp>
        <p:nvSpPr>
          <p:cNvPr id="3" name="Content Placeholder 2"/>
          <p:cNvSpPr>
            <a:spLocks noGrp="1"/>
          </p:cNvSpPr>
          <p:nvPr>
            <p:ph idx="1"/>
          </p:nvPr>
        </p:nvSpPr>
        <p:spPr/>
        <p:txBody>
          <a:bodyPr>
            <a:normAutofit/>
          </a:bodyPr>
          <a:lstStyle/>
          <a:p>
            <a:pPr marL="0" indent="0">
              <a:buNone/>
            </a:pPr>
            <a:r>
              <a:rPr lang="en-US" sz="9600" dirty="0"/>
              <a:t>Topics, ideas</a:t>
            </a:r>
          </a:p>
        </p:txBody>
      </p:sp>
    </p:spTree>
    <p:extLst>
      <p:ext uri="{BB962C8B-B14F-4D97-AF65-F5344CB8AC3E}">
        <p14:creationId xmlns:p14="http://schemas.microsoft.com/office/powerpoint/2010/main" val="3701831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Simpson's </a:t>
            </a:r>
            <a:r>
              <a:rPr lang="en-US" b="1" dirty="0" smtClean="0"/>
              <a:t>rule</a:t>
            </a:r>
            <a:endParaRPr lang="en-US" dirty="0"/>
          </a:p>
        </p:txBody>
      </p:sp>
      <p:sp>
        <p:nvSpPr>
          <p:cNvPr id="3" name="Content Placeholder 2"/>
          <p:cNvSpPr>
            <a:spLocks noGrp="1"/>
          </p:cNvSpPr>
          <p:nvPr>
            <p:ph idx="1"/>
          </p:nvPr>
        </p:nvSpPr>
        <p:spPr/>
        <p:txBody>
          <a:bodyPr/>
          <a:lstStyle/>
          <a:p>
            <a:pPr marL="0" indent="0">
              <a:buNone/>
            </a:pPr>
            <a:r>
              <a:rPr lang="en-US" b="1" dirty="0"/>
              <a:t>Simpson's rule</a:t>
            </a:r>
            <a:r>
              <a:rPr lang="en-US" dirty="0"/>
              <a:t> is a method for </a:t>
            </a:r>
            <a:r>
              <a:rPr lang="en-US" dirty="0">
                <a:hlinkClick r:id="rId2" tooltip="Numerical integration"/>
              </a:rPr>
              <a:t>numerical integration</a:t>
            </a:r>
            <a:r>
              <a:rPr lang="en-US" dirty="0"/>
              <a:t>, the numerical approximation of </a:t>
            </a:r>
            <a:r>
              <a:rPr lang="en-US" dirty="0">
                <a:hlinkClick r:id="rId3" tooltip="Definite integral"/>
              </a:rPr>
              <a:t>definite integrals</a:t>
            </a:r>
            <a:endParaRPr lang="en-US" dirty="0"/>
          </a:p>
        </p:txBody>
      </p:sp>
    </p:spTree>
    <p:extLst>
      <p:ext uri="{BB962C8B-B14F-4D97-AF65-F5344CB8AC3E}">
        <p14:creationId xmlns:p14="http://schemas.microsoft.com/office/powerpoint/2010/main" val="3460282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Perpendicular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 elementary </a:t>
            </a:r>
            <a:r>
              <a:rPr lang="en-US" dirty="0" smtClean="0">
                <a:hlinkClick r:id="rId2" tooltip="Geometry"/>
              </a:rPr>
              <a:t>geometry</a:t>
            </a:r>
            <a:r>
              <a:rPr lang="en-US" dirty="0" smtClean="0"/>
              <a:t>, the property of being </a:t>
            </a:r>
            <a:r>
              <a:rPr lang="en-US" b="1" dirty="0" smtClean="0"/>
              <a:t>perpendicular</a:t>
            </a:r>
            <a:r>
              <a:rPr lang="en-US" dirty="0" smtClean="0"/>
              <a:t> (</a:t>
            </a:r>
            <a:r>
              <a:rPr lang="en-US" b="1" dirty="0" smtClean="0"/>
              <a:t>perpendicularity</a:t>
            </a:r>
            <a:r>
              <a:rPr lang="en-US" dirty="0" smtClean="0"/>
              <a:t>) is the relationship between two </a:t>
            </a:r>
            <a:r>
              <a:rPr lang="en-US" dirty="0" smtClean="0">
                <a:hlinkClick r:id="rId3" tooltip="Line (geometry)"/>
              </a:rPr>
              <a:t>lines</a:t>
            </a:r>
            <a:r>
              <a:rPr lang="en-US" dirty="0" smtClean="0"/>
              <a:t> which meet at a </a:t>
            </a:r>
            <a:r>
              <a:rPr lang="en-US" dirty="0" smtClean="0">
                <a:hlinkClick r:id="rId4" tooltip="Right angle"/>
              </a:rPr>
              <a:t>right angle</a:t>
            </a:r>
            <a:r>
              <a:rPr lang="en-US" dirty="0" smtClean="0"/>
              <a:t> (90 </a:t>
            </a:r>
            <a:r>
              <a:rPr lang="en-US" dirty="0" smtClean="0">
                <a:hlinkClick r:id="rId5" tooltip="Degree (angle)"/>
              </a:rPr>
              <a:t>degrees</a:t>
            </a:r>
            <a:r>
              <a:rPr lang="en-US" dirty="0" smtClean="0"/>
              <a:t>). The property extends to other related </a:t>
            </a:r>
            <a:r>
              <a:rPr lang="en-US" dirty="0" smtClean="0">
                <a:hlinkClick r:id="rId6" tooltip="Mathematical object"/>
              </a:rPr>
              <a:t>geometric objects</a:t>
            </a:r>
            <a:r>
              <a:rPr lang="en-US" dirty="0" smtClean="0"/>
              <a:t>.</a:t>
            </a:r>
          </a:p>
          <a:p>
            <a:pPr marL="0" indent="0">
              <a:buNone/>
            </a:pPr>
            <a:r>
              <a:rPr lang="en-US" dirty="0" smtClean="0"/>
              <a:t>A line is said to be perpendicular to another line if the two lines </a:t>
            </a:r>
            <a:r>
              <a:rPr lang="en-US" dirty="0" smtClean="0">
                <a:hlinkClick r:id="rId7" tooltip="Intersection"/>
              </a:rPr>
              <a:t>intersect</a:t>
            </a:r>
            <a:r>
              <a:rPr lang="en-US" dirty="0" smtClean="0"/>
              <a:t> at a right angle. Explicitly, a first line is perpendicular to a second line if (1) the two lines meet; and (2) at the point of intersection the </a:t>
            </a:r>
            <a:r>
              <a:rPr lang="en-US" dirty="0" smtClean="0">
                <a:hlinkClick r:id="rId8" tooltip="Straight angle"/>
              </a:rPr>
              <a:t>straight angle</a:t>
            </a:r>
            <a:r>
              <a:rPr lang="en-US" dirty="0" smtClean="0"/>
              <a:t> on one side of the first line is cut by the second line into two </a:t>
            </a:r>
            <a:r>
              <a:rPr lang="en-US" dirty="0" smtClean="0">
                <a:hlinkClick r:id="rId9" tooltip="Congruence (geometry)"/>
              </a:rPr>
              <a:t>congruent</a:t>
            </a:r>
            <a:r>
              <a:rPr lang="en-US" dirty="0" smtClean="0"/>
              <a:t> </a:t>
            </a:r>
            <a:r>
              <a:rPr lang="en-US" dirty="0" smtClean="0">
                <a:hlinkClick r:id="rId10" tooltip="Angle"/>
              </a:rPr>
              <a:t>angles</a:t>
            </a:r>
            <a:r>
              <a:rPr lang="en-US" dirty="0" smtClean="0"/>
              <a:t>. Perpendicularity can be shown to be </a:t>
            </a:r>
            <a:r>
              <a:rPr lang="en-US" dirty="0" smtClean="0">
                <a:hlinkClick r:id="rId11" tooltip="Symmetric"/>
              </a:rPr>
              <a:t>symmetric</a:t>
            </a:r>
            <a:r>
              <a:rPr lang="en-US" dirty="0" smtClean="0"/>
              <a:t>, meaning if a first line is perpendicular to a second line, then the second line is also perpendicular to the first. For this reason, we may speak of two lines as being perpendicular (to each other) without specifying an order.</a:t>
            </a:r>
          </a:p>
        </p:txBody>
      </p:sp>
    </p:spTree>
    <p:extLst>
      <p:ext uri="{BB962C8B-B14F-4D97-AF65-F5344CB8AC3E}">
        <p14:creationId xmlns:p14="http://schemas.microsoft.com/office/powerpoint/2010/main" val="4119335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5400" dirty="0"/>
              <a:t>Translation, rotation, stretch</a:t>
            </a:r>
          </a:p>
        </p:txBody>
      </p:sp>
    </p:spTree>
    <p:extLst>
      <p:ext uri="{BB962C8B-B14F-4D97-AF65-F5344CB8AC3E}">
        <p14:creationId xmlns:p14="http://schemas.microsoft.com/office/powerpoint/2010/main" val="237860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600" dirty="0"/>
              <a:t>Absolute value</a:t>
            </a:r>
          </a:p>
        </p:txBody>
      </p:sp>
    </p:spTree>
    <p:extLst>
      <p:ext uri="{BB962C8B-B14F-4D97-AF65-F5344CB8AC3E}">
        <p14:creationId xmlns:p14="http://schemas.microsoft.com/office/powerpoint/2010/main" val="40209310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9600" dirty="0" smtClean="0"/>
              <a:t>Inequalities</a:t>
            </a:r>
            <a:endParaRPr lang="en-US" sz="9600" dirty="0" smtClean="0">
              <a:effectLst/>
            </a:endParaRPr>
          </a:p>
        </p:txBody>
      </p:sp>
    </p:spTree>
    <p:extLst>
      <p:ext uri="{BB962C8B-B14F-4D97-AF65-F5344CB8AC3E}">
        <p14:creationId xmlns:p14="http://schemas.microsoft.com/office/powerpoint/2010/main" val="1491001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lstStyle/>
          <a:p>
            <a:r>
              <a:rPr lang="en-US" dirty="0"/>
              <a:t>1. Prove that the lines y = </a:t>
            </a:r>
            <a:r>
              <a:rPr lang="en-US" dirty="0" err="1"/>
              <a:t>sx</a:t>
            </a:r>
            <a:r>
              <a:rPr lang="en-US" dirty="0"/>
              <a:t> + i and y = </a:t>
            </a:r>
            <a:r>
              <a:rPr lang="en-US" dirty="0" err="1"/>
              <a:t>gx</a:t>
            </a:r>
            <a:r>
              <a:rPr lang="en-US" dirty="0"/>
              <a:t> + I are perpendicular if </a:t>
            </a:r>
            <a:r>
              <a:rPr lang="en-US" dirty="0" err="1"/>
              <a:t>sg</a:t>
            </a:r>
            <a:r>
              <a:rPr lang="en-US" dirty="0"/>
              <a:t> = -1. </a:t>
            </a:r>
            <a:endParaRPr lang="en-US" dirty="0" smtClean="0">
              <a:effectLst/>
            </a:endParaRPr>
          </a:p>
          <a:p>
            <a:r>
              <a:rPr lang="en-US" dirty="0"/>
              <a:t> </a:t>
            </a:r>
            <a:endParaRPr lang="en-US" dirty="0" smtClean="0">
              <a:effectLst/>
            </a:endParaRPr>
          </a:p>
          <a:p>
            <a:r>
              <a:rPr lang="en-US" dirty="0"/>
              <a:t> </a:t>
            </a:r>
            <a:endParaRPr lang="en-US" dirty="0" smtClean="0">
              <a:effectLst/>
            </a:endParaRPr>
          </a:p>
          <a:p>
            <a:r>
              <a:rPr lang="en-US" dirty="0"/>
              <a:t>2. Calculate the Riemann sums and prove the result for the integral of </a:t>
            </a:r>
            <a:r>
              <a:rPr lang="en-US" dirty="0" err="1"/>
              <a:t>xdx</a:t>
            </a:r>
            <a:r>
              <a:rPr lang="en-US" dirty="0"/>
              <a:t> from 0 to 1. </a:t>
            </a:r>
            <a:endParaRPr lang="en-US" dirty="0" smtClean="0">
              <a:effectLst/>
            </a:endParaRPr>
          </a:p>
          <a:p>
            <a:pPr marL="0" indent="0">
              <a:buNone/>
            </a:pPr>
            <a:endParaRPr lang="en-US" dirty="0"/>
          </a:p>
        </p:txBody>
      </p:sp>
    </p:spTree>
    <p:extLst>
      <p:ext uri="{BB962C8B-B14F-4D97-AF65-F5344CB8AC3E}">
        <p14:creationId xmlns:p14="http://schemas.microsoft.com/office/powerpoint/2010/main" val="2388940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 (continued)</a:t>
            </a:r>
            <a:endParaRPr lang="en-US" dirty="0"/>
          </a:p>
        </p:txBody>
      </p:sp>
      <p:sp>
        <p:nvSpPr>
          <p:cNvPr id="3" name="Content Placeholder 2"/>
          <p:cNvSpPr>
            <a:spLocks noGrp="1"/>
          </p:cNvSpPr>
          <p:nvPr>
            <p:ph idx="1"/>
          </p:nvPr>
        </p:nvSpPr>
        <p:spPr/>
        <p:txBody>
          <a:bodyPr/>
          <a:lstStyle/>
          <a:p>
            <a:r>
              <a:rPr lang="en-US" dirty="0"/>
              <a:t>3. Find curvature (K) of each of these curves. </a:t>
            </a:r>
          </a:p>
          <a:p>
            <a:r>
              <a:rPr lang="en-US" dirty="0"/>
              <a:t>a. x</a:t>
            </a:r>
            <a:r>
              <a:rPr lang="en-US" baseline="30000" dirty="0"/>
              <a:t>2</a:t>
            </a:r>
            <a:r>
              <a:rPr lang="en-US" dirty="0"/>
              <a:t> + y</a:t>
            </a:r>
            <a:r>
              <a:rPr lang="en-US" baseline="30000" dirty="0"/>
              <a:t>2</a:t>
            </a:r>
            <a:r>
              <a:rPr lang="en-US" dirty="0"/>
              <a:t> = 4		b. x</a:t>
            </a:r>
            <a:r>
              <a:rPr lang="en-US" baseline="30000" dirty="0"/>
              <a:t>2</a:t>
            </a:r>
            <a:r>
              <a:rPr lang="en-US" dirty="0"/>
              <a:t> = y		</a:t>
            </a:r>
            <a:r>
              <a:rPr lang="en-US" dirty="0" smtClean="0"/>
              <a:t>c</a:t>
            </a:r>
            <a:r>
              <a:rPr lang="en-US" dirty="0"/>
              <a:t>. </a:t>
            </a:r>
            <a:r>
              <a:rPr lang="en-US" dirty="0" err="1"/>
              <a:t>xy</a:t>
            </a:r>
            <a:r>
              <a:rPr lang="en-US" dirty="0"/>
              <a:t> = 1</a:t>
            </a:r>
          </a:p>
          <a:p>
            <a:r>
              <a:rPr lang="en-US" dirty="0"/>
              <a:t>d. Link the curvature radius (R) with the curvature (K). </a:t>
            </a:r>
          </a:p>
          <a:p>
            <a:pPr marL="0" indent="0">
              <a:buNone/>
            </a:pPr>
            <a:endParaRPr lang="en-US" dirty="0"/>
          </a:p>
        </p:txBody>
      </p:sp>
    </p:spTree>
    <p:extLst>
      <p:ext uri="{BB962C8B-B14F-4D97-AF65-F5344CB8AC3E}">
        <p14:creationId xmlns:p14="http://schemas.microsoft.com/office/powerpoint/2010/main" val="40289591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Tasks</a:t>
            </a:r>
            <a:endParaRPr lang="en-US" dirty="0"/>
          </a:p>
        </p:txBody>
      </p:sp>
      <p:sp>
        <p:nvSpPr>
          <p:cNvPr id="3" name="Content Placeholder 2"/>
          <p:cNvSpPr>
            <a:spLocks noGrp="1"/>
          </p:cNvSpPr>
          <p:nvPr>
            <p:ph idx="1"/>
          </p:nvPr>
        </p:nvSpPr>
        <p:spPr/>
        <p:txBody>
          <a:bodyPr/>
          <a:lstStyle/>
          <a:p>
            <a:r>
              <a:rPr lang="en-US" dirty="0"/>
              <a:t>4. </a:t>
            </a:r>
            <a:r>
              <a:rPr lang="en-US" b="1" dirty="0"/>
              <a:t>R</a:t>
            </a:r>
            <a:r>
              <a:rPr lang="en-US" dirty="0"/>
              <a:t> is the radius-vector on a circumference. Calculate the dot-products and the cross-product. </a:t>
            </a:r>
          </a:p>
          <a:p>
            <a:r>
              <a:rPr lang="en-US" dirty="0"/>
              <a:t>a. </a:t>
            </a:r>
            <a:r>
              <a:rPr lang="en-US" b="1" dirty="0"/>
              <a:t>R</a:t>
            </a:r>
            <a:r>
              <a:rPr lang="en-US" b="1" baseline="30000" dirty="0"/>
              <a:t>.</a:t>
            </a:r>
            <a:r>
              <a:rPr lang="en-US" b="1" dirty="0"/>
              <a:t>R'</a:t>
            </a:r>
            <a:r>
              <a:rPr lang="en-US" dirty="0"/>
              <a:t> = . . . 		b. </a:t>
            </a:r>
            <a:r>
              <a:rPr lang="en-US" b="1" dirty="0"/>
              <a:t>R'</a:t>
            </a:r>
            <a:r>
              <a:rPr lang="en-US" b="1" baseline="30000" dirty="0"/>
              <a:t>.</a:t>
            </a:r>
            <a:r>
              <a:rPr lang="en-US" b="1" dirty="0"/>
              <a:t>R''</a:t>
            </a:r>
            <a:r>
              <a:rPr lang="en-US" dirty="0"/>
              <a:t> = . . . 	</a:t>
            </a:r>
            <a:r>
              <a:rPr lang="en-US" dirty="0" smtClean="0"/>
              <a:t>c</a:t>
            </a:r>
            <a:r>
              <a:rPr lang="en-US" dirty="0"/>
              <a:t>. </a:t>
            </a:r>
            <a:r>
              <a:rPr lang="en-US" b="1" dirty="0"/>
              <a:t>R×R''</a:t>
            </a:r>
            <a:r>
              <a:rPr lang="en-US" dirty="0"/>
              <a:t> = . . . </a:t>
            </a:r>
          </a:p>
          <a:p>
            <a:pPr marL="0" indent="0">
              <a:buNone/>
            </a:pPr>
            <a:endParaRPr lang="en-US" dirty="0"/>
          </a:p>
        </p:txBody>
      </p:sp>
    </p:spTree>
    <p:extLst>
      <p:ext uri="{BB962C8B-B14F-4D97-AF65-F5344CB8AC3E}">
        <p14:creationId xmlns:p14="http://schemas.microsoft.com/office/powerpoint/2010/main" val="33700496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 (continued)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5. Perform the linear least squares fitting of these points (0, 0), (1, 0) and (0, 1). Use vertical offsets and the fitting line in the form y(x) = </a:t>
                </a:r>
                <a:r>
                  <a:rPr lang="en-US" dirty="0" err="1"/>
                  <a:t>gx</a:t>
                </a:r>
                <a:r>
                  <a:rPr lang="en-US" dirty="0"/>
                  <a:t> + i. Find the Hessian. Prove the minimum. </a:t>
                </a:r>
              </a:p>
              <a:p>
                <a:r>
                  <a:rPr lang="en-US" dirty="0"/>
                  <a:t>Check if for any 3 points (x</a:t>
                </a:r>
                <a:r>
                  <a:rPr lang="en-US" baseline="-25000" dirty="0"/>
                  <a:t>1</a:t>
                </a:r>
                <a:r>
                  <a:rPr lang="en-US" dirty="0"/>
                  <a:t>,y</a:t>
                </a:r>
                <a:r>
                  <a:rPr lang="en-US" baseline="-25000" dirty="0"/>
                  <a:t>1</a:t>
                </a:r>
                <a:r>
                  <a:rPr lang="en-US" dirty="0"/>
                  <a:t>), (x</a:t>
                </a:r>
                <a:r>
                  <a:rPr lang="en-US" baseline="-25000" dirty="0"/>
                  <a:t>2</a:t>
                </a:r>
                <a:r>
                  <a:rPr lang="en-US" dirty="0"/>
                  <a:t>,y</a:t>
                </a:r>
                <a:r>
                  <a:rPr lang="en-US" baseline="-25000" dirty="0"/>
                  <a:t>2</a:t>
                </a:r>
                <a:r>
                  <a:rPr lang="en-US" dirty="0"/>
                  <a:t>), (x</a:t>
                </a:r>
                <a:r>
                  <a:rPr lang="en-US" baseline="-25000" dirty="0"/>
                  <a:t>3</a:t>
                </a:r>
                <a:r>
                  <a:rPr lang="en-US" dirty="0"/>
                  <a:t>,y</a:t>
                </a:r>
                <a:r>
                  <a:rPr lang="en-US" baseline="-25000" dirty="0"/>
                  <a:t>3</a:t>
                </a:r>
                <a:r>
                  <a:rPr lang="en-US" dirty="0"/>
                  <a:t>), which are not on the same straight line, </a:t>
                </a:r>
                <a14:m>
                  <m:oMath xmlns:m="http://schemas.openxmlformats.org/officeDocument/2006/math">
                    <m:r>
                      <a:rPr lang="en-US" i="1">
                        <a:latin typeface="Cambria Math"/>
                      </a:rPr>
                      <m:t>𝑔</m:t>
                    </m:r>
                    <m:r>
                      <a:rPr lang="en-US" i="1">
                        <a:latin typeface="Cambria Math"/>
                      </a:rPr>
                      <m:t>=</m:t>
                    </m:r>
                    <m:f>
                      <m:fPr>
                        <m:ctrlPr>
                          <a:rPr lang="en-US" i="1">
                            <a:latin typeface="Cambria Math"/>
                          </a:rPr>
                        </m:ctrlPr>
                      </m:fPr>
                      <m:num>
                        <m:r>
                          <a:rPr lang="en-US" i="1">
                            <a:latin typeface="Cambria Math"/>
                          </a:rPr>
                          <m:t>3</m:t>
                        </m:r>
                        <m:d>
                          <m:dPr>
                            <m:ctrlPr>
                              <a:rPr lang="en-US" i="1">
                                <a:latin typeface="Cambria Math"/>
                              </a:rPr>
                            </m:ctrlPr>
                          </m:dPr>
                          <m:e>
                            <m:sSub>
                              <m:sSubPr>
                                <m:ctrlPr>
                                  <a:rPr lang="en-US" i="1">
                                    <a:latin typeface="Cambria Math"/>
                                  </a:rPr>
                                </m:ctrlPr>
                              </m:sSubPr>
                              <m:e>
                                <m:r>
                                  <a:rPr lang="en-US" i="1">
                                    <a:latin typeface="Cambria Math"/>
                                  </a:rPr>
                                  <m:t>𝑥</m:t>
                                </m:r>
                              </m:e>
                              <m:sub>
                                <m:r>
                                  <a:rPr lang="en-US" i="1">
                                    <a:latin typeface="Cambria Math"/>
                                  </a:rPr>
                                  <m:t>1</m:t>
                                </m:r>
                              </m:sub>
                            </m:sSub>
                            <m:sSub>
                              <m:sSubPr>
                                <m:ctrlPr>
                                  <a:rPr lang="en-US" i="1">
                                    <a:latin typeface="Cambria Math"/>
                                  </a:rPr>
                                </m:ctrlPr>
                              </m:sSubPr>
                              <m:e>
                                <m:r>
                                  <a:rPr lang="en-US" i="1">
                                    <a:latin typeface="Cambria Math"/>
                                  </a:rPr>
                                  <m:t>𝑦</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2</m:t>
                                </m:r>
                              </m:sub>
                            </m:sSub>
                            <m:sSub>
                              <m:sSubPr>
                                <m:ctrlPr>
                                  <a:rPr lang="en-US" i="1">
                                    <a:latin typeface="Cambria Math"/>
                                  </a:rPr>
                                </m:ctrlPr>
                              </m:sSubPr>
                              <m:e>
                                <m:r>
                                  <a:rPr lang="en-US" i="1">
                                    <a:latin typeface="Cambria Math"/>
                                  </a:rPr>
                                  <m:t>𝑦</m:t>
                                </m:r>
                              </m:e>
                              <m:sub>
                                <m:r>
                                  <a:rPr lang="en-US" i="1">
                                    <a:latin typeface="Cambria Math"/>
                                  </a:rPr>
                                  <m:t>2</m:t>
                                </m:r>
                              </m:sub>
                            </m:sSub>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3</m:t>
                                </m:r>
                              </m:sub>
                            </m:sSub>
                            <m:sSub>
                              <m:sSubPr>
                                <m:ctrlPr>
                                  <a:rPr lang="en-US" i="1">
                                    <a:latin typeface="Cambria Math"/>
                                  </a:rPr>
                                </m:ctrlPr>
                              </m:sSubPr>
                              <m:e>
                                <m:r>
                                  <a:rPr lang="en-US" i="1">
                                    <a:latin typeface="Cambria Math"/>
                                  </a:rPr>
                                  <m:t>𝑦</m:t>
                                </m:r>
                              </m:e>
                              <m:sub>
                                <m:r>
                                  <a:rPr lang="en-US" i="1">
                                    <a:latin typeface="Cambria Math"/>
                                  </a:rPr>
                                  <m:t>3</m:t>
                                </m:r>
                              </m:sub>
                            </m:sSub>
                          </m:e>
                        </m:d>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2</m:t>
                            </m:r>
                          </m:sub>
                        </m:sSub>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3</m:t>
                            </m:r>
                          </m:sub>
                        </m:sSub>
                        <m:r>
                          <a:rPr lang="en-US" i="1">
                            <a:latin typeface="Cambria Math"/>
                          </a:rPr>
                          <m:t>)(</m:t>
                        </m:r>
                        <m:sSub>
                          <m:sSubPr>
                            <m:ctrlPr>
                              <a:rPr lang="en-US" i="1">
                                <a:latin typeface="Cambria Math"/>
                              </a:rPr>
                            </m:ctrlPr>
                          </m:sSubPr>
                          <m:e>
                            <m:r>
                              <a:rPr lang="en-US" i="1">
                                <a:latin typeface="Cambria Math"/>
                              </a:rPr>
                              <m:t>𝑦</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𝑦</m:t>
                            </m:r>
                          </m:e>
                          <m:sub>
                            <m:r>
                              <a:rPr lang="en-US" i="1">
                                <a:latin typeface="Cambria Math"/>
                              </a:rPr>
                              <m:t>2</m:t>
                            </m:r>
                          </m:sub>
                        </m:sSub>
                        <m:r>
                          <a:rPr lang="en-US" i="1">
                            <a:latin typeface="Cambria Math"/>
                          </a:rPr>
                          <m:t>+</m:t>
                        </m:r>
                        <m:sSub>
                          <m:sSubPr>
                            <m:ctrlPr>
                              <a:rPr lang="en-US" i="1">
                                <a:latin typeface="Cambria Math"/>
                              </a:rPr>
                            </m:ctrlPr>
                          </m:sSubPr>
                          <m:e>
                            <m:r>
                              <a:rPr lang="en-US" i="1">
                                <a:latin typeface="Cambria Math"/>
                              </a:rPr>
                              <m:t>𝑦</m:t>
                            </m:r>
                          </m:e>
                          <m:sub>
                            <m:r>
                              <a:rPr lang="en-US" i="1">
                                <a:latin typeface="Cambria Math"/>
                              </a:rPr>
                              <m:t>3</m:t>
                            </m:r>
                          </m:sub>
                        </m:sSub>
                        <m:r>
                          <a:rPr lang="en-US" i="1">
                            <a:latin typeface="Cambria Math"/>
                          </a:rPr>
                          <m:t>)</m:t>
                        </m:r>
                      </m:num>
                      <m:den>
                        <m:r>
                          <a:rPr lang="en-US" i="1">
                            <a:latin typeface="Cambria Math"/>
                          </a:rPr>
                          <m:t>3</m:t>
                        </m:r>
                        <m:d>
                          <m:dPr>
                            <m:ctrlPr>
                              <a:rPr lang="en-US" i="1">
                                <a:latin typeface="Cambria Math"/>
                              </a:rPr>
                            </m:ctrlPr>
                          </m:dPr>
                          <m:e>
                            <m:sSubSup>
                              <m:sSubSupPr>
                                <m:ctrlPr>
                                  <a:rPr lang="en-US" i="1">
                                    <a:latin typeface="Cambria Math"/>
                                  </a:rPr>
                                </m:ctrlPr>
                              </m:sSubSupPr>
                              <m:e>
                                <m:r>
                                  <a:rPr lang="en-US" i="1">
                                    <a:latin typeface="Cambria Math"/>
                                  </a:rPr>
                                  <m:t>𝑥</m:t>
                                </m:r>
                              </m:e>
                              <m:sub>
                                <m:r>
                                  <a:rPr lang="en-US" i="1">
                                    <a:latin typeface="Cambria Math"/>
                                  </a:rPr>
                                  <m:t>1</m:t>
                                </m:r>
                              </m:sub>
                              <m:sup>
                                <m:r>
                                  <a:rPr lang="en-US" i="1">
                                    <a:latin typeface="Cambria Math"/>
                                  </a:rPr>
                                  <m:t>2</m:t>
                                </m:r>
                              </m:sup>
                            </m:sSubSup>
                            <m:r>
                              <a:rPr lang="en-US" i="1">
                                <a:latin typeface="Cambria Math"/>
                              </a:rPr>
                              <m:t>+</m:t>
                            </m:r>
                            <m:sSubSup>
                              <m:sSubSupPr>
                                <m:ctrlPr>
                                  <a:rPr lang="en-US" i="1">
                                    <a:latin typeface="Cambria Math"/>
                                  </a:rPr>
                                </m:ctrlPr>
                              </m:sSubSupPr>
                              <m:e>
                                <m:r>
                                  <a:rPr lang="en-US" i="1">
                                    <a:latin typeface="Cambria Math"/>
                                  </a:rPr>
                                  <m:t>𝑥</m:t>
                                </m:r>
                              </m:e>
                              <m:sub>
                                <m:r>
                                  <a:rPr lang="en-US" i="1">
                                    <a:latin typeface="Cambria Math"/>
                                  </a:rPr>
                                  <m:t>2</m:t>
                                </m:r>
                              </m:sub>
                              <m:sup>
                                <m:r>
                                  <a:rPr lang="en-US" i="1">
                                    <a:latin typeface="Cambria Math"/>
                                  </a:rPr>
                                  <m:t>2</m:t>
                                </m:r>
                              </m:sup>
                            </m:sSubSup>
                            <m:r>
                              <a:rPr lang="en-US" i="1">
                                <a:latin typeface="Cambria Math"/>
                              </a:rPr>
                              <m:t>+</m:t>
                            </m:r>
                            <m:sSubSup>
                              <m:sSubSupPr>
                                <m:ctrlPr>
                                  <a:rPr lang="en-US" i="1">
                                    <a:latin typeface="Cambria Math"/>
                                  </a:rPr>
                                </m:ctrlPr>
                              </m:sSubSupPr>
                              <m:e>
                                <m:r>
                                  <a:rPr lang="en-US" i="1">
                                    <a:latin typeface="Cambria Math"/>
                                  </a:rPr>
                                  <m:t>𝑥</m:t>
                                </m:r>
                              </m:e>
                              <m:sub>
                                <m:r>
                                  <a:rPr lang="en-US" i="1">
                                    <a:latin typeface="Cambria Math"/>
                                  </a:rPr>
                                  <m:t>3</m:t>
                                </m:r>
                              </m:sub>
                              <m:sup>
                                <m:r>
                                  <a:rPr lang="en-US" i="1">
                                    <a:latin typeface="Cambria Math"/>
                                  </a:rPr>
                                  <m:t>2</m:t>
                                </m:r>
                              </m:sup>
                            </m:sSubSup>
                          </m:e>
                        </m:d>
                        <m:r>
                          <a:rPr lang="en-US" i="1">
                            <a:latin typeface="Cambria Math"/>
                          </a:rPr>
                          <m:t>−</m:t>
                        </m:r>
                        <m:sSup>
                          <m:sSupPr>
                            <m:ctrlPr>
                              <a:rPr lang="en-US" i="1">
                                <a:latin typeface="Cambria Math"/>
                              </a:rPr>
                            </m:ctrlPr>
                          </m:sSupPr>
                          <m:e>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2</m:t>
                                </m:r>
                              </m:sub>
                            </m:sSub>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3</m:t>
                                </m:r>
                              </m:sub>
                            </m:sSub>
                            <m:r>
                              <a:rPr lang="en-US" i="1">
                                <a:latin typeface="Cambria Math"/>
                              </a:rPr>
                              <m:t>)</m:t>
                            </m:r>
                          </m:e>
                          <m:sup>
                            <m:r>
                              <a:rPr lang="en-US" i="1">
                                <a:latin typeface="Cambria Math"/>
                              </a:rPr>
                              <m:t>2</m:t>
                            </m:r>
                          </m:sup>
                        </m:sSup>
                      </m:den>
                    </m:f>
                  </m:oMath>
                </a14:m>
                <a:endParaRPr lang="en-US" dirty="0"/>
              </a:p>
              <a:p>
                <a14:m>
                  <m:oMath xmlns:m="http://schemas.openxmlformats.org/officeDocument/2006/math">
                    <m:r>
                      <a:rPr lang="en-US" i="1">
                        <a:latin typeface="Cambria Math"/>
                      </a:rPr>
                      <m:t>𝑖</m:t>
                    </m:r>
                    <m:r>
                      <a:rPr lang="en-US" i="1">
                        <a:latin typeface="Cambria Math"/>
                      </a:rPr>
                      <m:t>=</m:t>
                    </m:r>
                    <m:f>
                      <m:fPr>
                        <m:ctrlPr>
                          <a:rPr lang="en-US" i="1">
                            <a:latin typeface="Cambria Math"/>
                          </a:rPr>
                        </m:ctrlPr>
                      </m:fPr>
                      <m:num>
                        <m:sSub>
                          <m:sSubPr>
                            <m:ctrlPr>
                              <a:rPr lang="en-US" i="1">
                                <a:latin typeface="Cambria Math"/>
                              </a:rPr>
                            </m:ctrlPr>
                          </m:sSubPr>
                          <m:e>
                            <m:r>
                              <a:rPr lang="en-US" i="1">
                                <a:latin typeface="Cambria Math"/>
                              </a:rPr>
                              <m:t>𝑦</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𝑦</m:t>
                            </m:r>
                          </m:e>
                          <m:sub>
                            <m:r>
                              <a:rPr lang="en-US" i="1">
                                <a:latin typeface="Cambria Math"/>
                              </a:rPr>
                              <m:t>2</m:t>
                            </m:r>
                          </m:sub>
                        </m:sSub>
                        <m:r>
                          <a:rPr lang="en-US" i="1">
                            <a:latin typeface="Cambria Math"/>
                          </a:rPr>
                          <m:t>+</m:t>
                        </m:r>
                        <m:sSub>
                          <m:sSubPr>
                            <m:ctrlPr>
                              <a:rPr lang="en-US" i="1">
                                <a:latin typeface="Cambria Math"/>
                              </a:rPr>
                            </m:ctrlPr>
                          </m:sSubPr>
                          <m:e>
                            <m:r>
                              <a:rPr lang="en-US" i="1">
                                <a:latin typeface="Cambria Math"/>
                              </a:rPr>
                              <m:t>𝑦</m:t>
                            </m:r>
                          </m:e>
                          <m:sub>
                            <m:r>
                              <a:rPr lang="en-US" i="1">
                                <a:latin typeface="Cambria Math"/>
                              </a:rPr>
                              <m:t>3</m:t>
                            </m:r>
                          </m:sub>
                        </m:sSub>
                        <m:r>
                          <a:rPr lang="en-US" i="1">
                            <a:latin typeface="Cambria Math"/>
                          </a:rPr>
                          <m:t>−</m:t>
                        </m:r>
                        <m:r>
                          <a:rPr lang="en-US" i="1">
                            <a:latin typeface="Cambria Math"/>
                          </a:rPr>
                          <m:t>𝑔</m:t>
                        </m:r>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2</m:t>
                            </m:r>
                          </m:sub>
                        </m:sSub>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3</m:t>
                            </m:r>
                          </m:sub>
                        </m:sSub>
                        <m:r>
                          <a:rPr lang="en-US" i="1">
                            <a:latin typeface="Cambria Math"/>
                          </a:rPr>
                          <m:t>)</m:t>
                        </m:r>
                      </m:num>
                      <m:den>
                        <m:r>
                          <a:rPr lang="en-US" i="1">
                            <a:latin typeface="Cambria Math"/>
                          </a:rPr>
                          <m:t>3</m:t>
                        </m:r>
                      </m:den>
                    </m:f>
                  </m:oMath>
                </a14:m>
                <a:r>
                  <a:rPr lang="en-US" dirty="0"/>
                  <a:t>.</a:t>
                </a:r>
              </a:p>
              <a:p>
                <a:r>
                  <a:rPr lang="en-US" dirty="0"/>
                  <a:t>Write the expressions for any number of points (n).  </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t="-2022"/>
                </a:stretch>
              </a:blipFill>
            </p:spPr>
            <p:txBody>
              <a:bodyPr/>
              <a:lstStyle/>
              <a:p>
                <a:r>
                  <a:rPr lang="en-US">
                    <a:noFill/>
                  </a:rPr>
                  <a:t> </a:t>
                </a:r>
              </a:p>
            </p:txBody>
          </p:sp>
        </mc:Fallback>
      </mc:AlternateContent>
    </p:spTree>
    <p:extLst>
      <p:ext uri="{BB962C8B-B14F-4D97-AF65-F5344CB8AC3E}">
        <p14:creationId xmlns:p14="http://schemas.microsoft.com/office/powerpoint/2010/main" val="4123351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Tasks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6. Work out. </a:t>
                </a:r>
              </a:p>
              <a:p>
                <a:pPr marL="0" indent="0">
                  <a:buNone/>
                </a:pPr>
                <a:r>
                  <a:rPr lang="en-US" dirty="0"/>
                  <a:t>a. div curl = . . . 	</a:t>
                </a:r>
                <a:r>
                  <a:rPr lang="en-US" dirty="0" smtClean="0"/>
                  <a:t>b</a:t>
                </a:r>
                <a:r>
                  <a:rPr lang="en-US" dirty="0"/>
                  <a:t>. curl grad = . . . </a:t>
                </a:r>
                <a:r>
                  <a:rPr lang="en-US" dirty="0" smtClean="0"/>
                  <a:t>c</a:t>
                </a:r>
                <a:r>
                  <a:rPr lang="en-US" dirty="0"/>
                  <a:t>. div grad = . </a:t>
                </a:r>
                <a:r>
                  <a:rPr lang="en-US" dirty="0" smtClean="0"/>
                  <a:t>.</a:t>
                </a:r>
                <a:r>
                  <a:rPr lang="en-US" dirty="0"/>
                  <a:t>	</a:t>
                </a:r>
              </a:p>
              <a:p>
                <a:pPr marL="0" indent="0">
                  <a:buNone/>
                </a:pPr>
                <a14:m>
                  <m:oMath xmlns:m="http://schemas.openxmlformats.org/officeDocument/2006/math">
                    <m:r>
                      <a:rPr lang="en-US" b="1" i="1">
                        <a:latin typeface="Cambria Math"/>
                      </a:rPr>
                      <m:t>𝛁</m:t>
                    </m:r>
                    <m:r>
                      <a:rPr lang="en-US" i="1">
                        <a:latin typeface="Cambria Math"/>
                      </a:rPr>
                      <m:t>=</m:t>
                    </m:r>
                    <m:r>
                      <a:rPr lang="en-US" b="1" i="1">
                        <a:latin typeface="Cambria Math"/>
                      </a:rPr>
                      <m:t>𝒊</m:t>
                    </m:r>
                    <m:f>
                      <m:fPr>
                        <m:ctrlPr>
                          <a:rPr lang="en-US" i="1">
                            <a:latin typeface="Cambria Math"/>
                          </a:rPr>
                        </m:ctrlPr>
                      </m:fPr>
                      <m:num>
                        <m:r>
                          <a:rPr lang="en-US" i="1">
                            <a:latin typeface="Cambria Math"/>
                          </a:rPr>
                          <m:t>𝜕</m:t>
                        </m:r>
                      </m:num>
                      <m:den>
                        <m:r>
                          <a:rPr lang="en-US" i="1">
                            <a:latin typeface="Cambria Math"/>
                          </a:rPr>
                          <m:t>𝜕</m:t>
                        </m:r>
                        <m:r>
                          <a:rPr lang="en-US" i="1">
                            <a:latin typeface="Cambria Math"/>
                          </a:rPr>
                          <m:t>𝑥</m:t>
                        </m:r>
                      </m:den>
                    </m:f>
                    <m:r>
                      <a:rPr lang="en-US" i="1">
                        <a:latin typeface="Cambria Math"/>
                      </a:rPr>
                      <m:t>+</m:t>
                    </m:r>
                    <m:r>
                      <a:rPr lang="en-US" b="1" i="1">
                        <a:latin typeface="Cambria Math"/>
                      </a:rPr>
                      <m:t> </m:t>
                    </m:r>
                    <m:r>
                      <a:rPr lang="en-US" b="1" i="1">
                        <a:latin typeface="Cambria Math"/>
                      </a:rPr>
                      <m:t>𝒋</m:t>
                    </m:r>
                    <m:f>
                      <m:fPr>
                        <m:ctrlPr>
                          <a:rPr lang="en-US" i="1">
                            <a:latin typeface="Cambria Math"/>
                          </a:rPr>
                        </m:ctrlPr>
                      </m:fPr>
                      <m:num>
                        <m:r>
                          <a:rPr lang="en-US" i="1">
                            <a:latin typeface="Cambria Math"/>
                          </a:rPr>
                          <m:t>𝜕</m:t>
                        </m:r>
                      </m:num>
                      <m:den>
                        <m:r>
                          <a:rPr lang="en-US" i="1">
                            <a:latin typeface="Cambria Math"/>
                          </a:rPr>
                          <m:t>𝜕</m:t>
                        </m:r>
                        <m:r>
                          <a:rPr lang="en-US" i="1">
                            <a:latin typeface="Cambria Math"/>
                          </a:rPr>
                          <m:t>𝑦</m:t>
                        </m:r>
                      </m:den>
                    </m:f>
                    <m:r>
                      <a:rPr lang="en-US" i="1">
                        <a:latin typeface="Cambria Math"/>
                      </a:rPr>
                      <m:t>+</m:t>
                    </m:r>
                    <m:r>
                      <a:rPr lang="en-US" b="1" i="1">
                        <a:latin typeface="Cambria Math"/>
                      </a:rPr>
                      <m:t>𝒌</m:t>
                    </m:r>
                    <m:f>
                      <m:fPr>
                        <m:ctrlPr>
                          <a:rPr lang="en-US" i="1">
                            <a:latin typeface="Cambria Math"/>
                          </a:rPr>
                        </m:ctrlPr>
                      </m:fPr>
                      <m:num>
                        <m:r>
                          <a:rPr lang="en-US" i="1">
                            <a:latin typeface="Cambria Math"/>
                          </a:rPr>
                          <m:t>𝜕</m:t>
                        </m:r>
                      </m:num>
                      <m:den>
                        <m:r>
                          <a:rPr lang="en-US" i="1">
                            <a:latin typeface="Cambria Math"/>
                          </a:rPr>
                          <m:t>𝜕</m:t>
                        </m:r>
                        <m:r>
                          <a:rPr lang="en-US" i="1">
                            <a:latin typeface="Cambria Math"/>
                          </a:rPr>
                          <m:t>𝑧</m:t>
                        </m:r>
                      </m:den>
                    </m:f>
                  </m:oMath>
                </a14:m>
                <a:r>
                  <a:rPr lang="en-US" dirty="0"/>
                  <a:t>, curl </a:t>
                </a:r>
                <a:r>
                  <a:rPr lang="en-US" b="1" dirty="0"/>
                  <a:t>V</a:t>
                </a:r>
                <a:r>
                  <a:rPr lang="en-US" dirty="0"/>
                  <a:t> = </a:t>
                </a:r>
                <a14:m>
                  <m:oMath xmlns:m="http://schemas.openxmlformats.org/officeDocument/2006/math">
                    <m:r>
                      <a:rPr lang="en-US" b="1" i="1">
                        <a:latin typeface="Cambria Math"/>
                      </a:rPr>
                      <m:t>𝛁</m:t>
                    </m:r>
                    <m:r>
                      <a:rPr lang="en-US" i="1">
                        <a:latin typeface="Cambria Math"/>
                      </a:rPr>
                      <m:t>×</m:t>
                    </m:r>
                    <m:r>
                      <a:rPr lang="en-US" b="1" i="1">
                        <a:latin typeface="Cambria Math"/>
                      </a:rPr>
                      <m:t>𝑽</m:t>
                    </m:r>
                  </m:oMath>
                </a14:m>
                <a:r>
                  <a:rPr lang="en-US" dirty="0"/>
                  <a:t>, div </a:t>
                </a:r>
                <a:r>
                  <a:rPr lang="en-US" b="1" dirty="0"/>
                  <a:t>V</a:t>
                </a:r>
                <a:r>
                  <a:rPr lang="en-US" dirty="0"/>
                  <a:t> =</a:t>
                </a:r>
                <a14:m>
                  <m:oMath xmlns:m="http://schemas.openxmlformats.org/officeDocument/2006/math">
                    <m:r>
                      <a:rPr lang="en-US" b="1" i="1">
                        <a:latin typeface="Cambria Math"/>
                      </a:rPr>
                      <m:t>𝛁</m:t>
                    </m:r>
                    <m:r>
                      <a:rPr lang="en-US">
                        <a:latin typeface="Cambria Math"/>
                      </a:rPr>
                      <m:t> </m:t>
                    </m:r>
                  </m:oMath>
                </a14:m>
                <a:r>
                  <a:rPr lang="en-US" b="1" baseline="30000" dirty="0"/>
                  <a:t>. </a:t>
                </a:r>
                <a14:m>
                  <m:oMath xmlns:m="http://schemas.openxmlformats.org/officeDocument/2006/math">
                    <m:r>
                      <a:rPr lang="en-US" b="1" i="1">
                        <a:latin typeface="Cambria Math"/>
                      </a:rPr>
                      <m:t>𝐕</m:t>
                    </m:r>
                  </m:oMath>
                </a14:m>
                <a:r>
                  <a:rPr lang="en-US" dirty="0"/>
                  <a:t>, </a:t>
                </a:r>
                <a:r>
                  <a:rPr lang="en-US" b="1" dirty="0"/>
                  <a:t>grad</a:t>
                </a:r>
                <a:r>
                  <a:rPr lang="en-US" dirty="0"/>
                  <a:t> S = </a:t>
                </a:r>
                <a14:m>
                  <m:oMath xmlns:m="http://schemas.openxmlformats.org/officeDocument/2006/math">
                    <m:r>
                      <a:rPr lang="en-US" b="1" i="1">
                        <a:latin typeface="Cambria Math"/>
                      </a:rPr>
                      <m:t>𝛁</m:t>
                    </m:r>
                    <m:r>
                      <a:rPr lang="en-US">
                        <a:latin typeface="Cambria Math"/>
                      </a:rPr>
                      <m:t> </m:t>
                    </m:r>
                    <m:r>
                      <m:rPr>
                        <m:sty m:val="p"/>
                      </m:rPr>
                      <a:rPr lang="en-US">
                        <a:latin typeface="Cambria Math"/>
                      </a:rPr>
                      <m:t>S</m:t>
                    </m:r>
                  </m:oMath>
                </a14:m>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752" r="-593"/>
                </a:stretch>
              </a:blipFill>
            </p:spPr>
            <p:txBody>
              <a:bodyPr/>
              <a:lstStyle/>
              <a:p>
                <a:r>
                  <a:rPr lang="en-US">
                    <a:noFill/>
                  </a:rPr>
                  <a:t> </a:t>
                </a:r>
              </a:p>
            </p:txBody>
          </p:sp>
        </mc:Fallback>
      </mc:AlternateContent>
    </p:spTree>
    <p:extLst>
      <p:ext uri="{BB962C8B-B14F-4D97-AF65-F5344CB8AC3E}">
        <p14:creationId xmlns:p14="http://schemas.microsoft.com/office/powerpoint/2010/main" val="27895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Surfaces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9874" y="1219200"/>
            <a:ext cx="6943526" cy="5257800"/>
          </a:xfrm>
        </p:spPr>
      </p:pic>
    </p:spTree>
    <p:extLst>
      <p:ext uri="{BB962C8B-B14F-4D97-AF65-F5344CB8AC3E}">
        <p14:creationId xmlns:p14="http://schemas.microsoft.com/office/powerpoint/2010/main" val="38388449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Tasks (continued)</a:t>
            </a:r>
            <a:endParaRPr lang="en-US" dirty="0"/>
          </a:p>
        </p:txBody>
      </p:sp>
      <p:sp>
        <p:nvSpPr>
          <p:cNvPr id="3" name="Content Placeholder 2"/>
          <p:cNvSpPr>
            <a:spLocks noGrp="1"/>
          </p:cNvSpPr>
          <p:nvPr>
            <p:ph idx="1"/>
          </p:nvPr>
        </p:nvSpPr>
        <p:spPr/>
        <p:txBody>
          <a:bodyPr/>
          <a:lstStyle/>
          <a:p>
            <a:pPr marL="0" indent="0">
              <a:buNone/>
            </a:pPr>
            <a:r>
              <a:rPr lang="en-US" dirty="0" smtClean="0"/>
              <a:t>7. </a:t>
            </a:r>
            <a:r>
              <a:rPr lang="en-US" dirty="0"/>
              <a:t>Write the general equations of linear surface and quadratic surface.</a:t>
            </a:r>
          </a:p>
        </p:txBody>
      </p:sp>
    </p:spTree>
    <p:extLst>
      <p:ext uri="{BB962C8B-B14F-4D97-AF65-F5344CB8AC3E}">
        <p14:creationId xmlns:p14="http://schemas.microsoft.com/office/powerpoint/2010/main" val="3917845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Surfaces </a:t>
            </a:r>
            <a:r>
              <a:rPr lang="en-US" dirty="0"/>
              <a:t>(continued)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1" y="1524000"/>
            <a:ext cx="8458200" cy="4495801"/>
          </a:xfrm>
        </p:spPr>
      </p:pic>
    </p:spTree>
    <p:extLst>
      <p:ext uri="{BB962C8B-B14F-4D97-AF65-F5344CB8AC3E}">
        <p14:creationId xmlns:p14="http://schemas.microsoft.com/office/powerpoint/2010/main" val="170791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 </a:t>
            </a:r>
            <a:r>
              <a:rPr lang="en-US" b="1" dirty="0" smtClean="0">
                <a:solidFill>
                  <a:srgbClr val="FF0000"/>
                </a:solidFill>
              </a:rPr>
              <a:t>Surfaces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7354" y="1524000"/>
            <a:ext cx="7104646" cy="4495800"/>
          </a:xfrm>
        </p:spPr>
      </p:pic>
    </p:spTree>
    <p:extLst>
      <p:ext uri="{BB962C8B-B14F-4D97-AF65-F5344CB8AC3E}">
        <p14:creationId xmlns:p14="http://schemas.microsoft.com/office/powerpoint/2010/main" val="3631818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Surface integral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t>
            </a:r>
            <a:r>
              <a:rPr lang="en-US" dirty="0" smtClean="0">
                <a:hlinkClick r:id="rId2" tooltip="Mathematics"/>
              </a:rPr>
              <a:t>mathematics</a:t>
            </a:r>
            <a:r>
              <a:rPr lang="en-US" dirty="0" smtClean="0"/>
              <a:t>, a </a:t>
            </a:r>
            <a:r>
              <a:rPr lang="en-US" b="1" dirty="0" smtClean="0"/>
              <a:t>surface integral</a:t>
            </a:r>
            <a:r>
              <a:rPr lang="en-US" dirty="0" smtClean="0"/>
              <a:t> is a generalization of </a:t>
            </a:r>
            <a:r>
              <a:rPr lang="en-US" dirty="0" smtClean="0">
                <a:hlinkClick r:id="rId3" tooltip="Multiple integral"/>
              </a:rPr>
              <a:t>multiple integrals</a:t>
            </a:r>
            <a:r>
              <a:rPr lang="en-US" dirty="0" smtClean="0"/>
              <a:t> to integration over </a:t>
            </a:r>
            <a:r>
              <a:rPr lang="en-US" dirty="0" smtClean="0">
                <a:hlinkClick r:id="rId4" tooltip="Surface"/>
              </a:rPr>
              <a:t>surfaces</a:t>
            </a:r>
            <a:r>
              <a:rPr lang="en-US" dirty="0" smtClean="0"/>
              <a:t>. It can be thought of as the </a:t>
            </a:r>
            <a:r>
              <a:rPr lang="en-US" dirty="0" smtClean="0">
                <a:hlinkClick r:id="rId5" tooltip="Double integral"/>
              </a:rPr>
              <a:t>double integral</a:t>
            </a:r>
            <a:r>
              <a:rPr lang="en-US" dirty="0" smtClean="0"/>
              <a:t> analog of the </a:t>
            </a:r>
            <a:r>
              <a:rPr lang="en-US" dirty="0" smtClean="0">
                <a:hlinkClick r:id="rId6" tooltip="Line integral"/>
              </a:rPr>
              <a:t>line integral</a:t>
            </a:r>
            <a:r>
              <a:rPr lang="en-US" dirty="0" smtClean="0"/>
              <a:t>. Given a surface, one may integrate over its </a:t>
            </a:r>
            <a:r>
              <a:rPr lang="en-US" dirty="0" smtClean="0">
                <a:hlinkClick r:id="rId7" tooltip="Scalar field"/>
              </a:rPr>
              <a:t>scalar fields</a:t>
            </a:r>
            <a:r>
              <a:rPr lang="en-US" dirty="0" smtClean="0"/>
              <a:t> (that is, </a:t>
            </a:r>
            <a:r>
              <a:rPr lang="en-US" dirty="0" smtClean="0">
                <a:hlinkClick r:id="rId8" tooltip="Function (mathematics)"/>
              </a:rPr>
              <a:t>functions</a:t>
            </a:r>
            <a:r>
              <a:rPr lang="en-US" dirty="0" smtClean="0"/>
              <a:t> which return </a:t>
            </a:r>
            <a:r>
              <a:rPr lang="en-US" dirty="0" smtClean="0">
                <a:hlinkClick r:id="rId9" tooltip="Scalar (mathematics)"/>
              </a:rPr>
              <a:t>scalars</a:t>
            </a:r>
            <a:r>
              <a:rPr lang="en-US" dirty="0" smtClean="0"/>
              <a:t> as values), and </a:t>
            </a:r>
            <a:r>
              <a:rPr lang="en-US" dirty="0" smtClean="0">
                <a:hlinkClick r:id="rId10" tooltip="Vector field"/>
              </a:rPr>
              <a:t>vector fields</a:t>
            </a:r>
            <a:r>
              <a:rPr lang="en-US" dirty="0" smtClean="0"/>
              <a:t> (that is, functions which return </a:t>
            </a:r>
            <a:r>
              <a:rPr lang="en-US" dirty="0" smtClean="0">
                <a:hlinkClick r:id="rId11" tooltip="Vector (geometric)"/>
              </a:rPr>
              <a:t>vectors</a:t>
            </a:r>
            <a:r>
              <a:rPr lang="en-US" dirty="0" smtClean="0"/>
              <a:t> as values).</a:t>
            </a:r>
          </a:p>
          <a:p>
            <a:pPr marL="0" indent="0">
              <a:buNone/>
            </a:pPr>
            <a:r>
              <a:rPr lang="en-US" dirty="0" smtClean="0"/>
              <a:t>Surface integrals have applications in </a:t>
            </a:r>
            <a:r>
              <a:rPr lang="en-US" dirty="0" smtClean="0">
                <a:hlinkClick r:id="rId12" tooltip="Physics"/>
              </a:rPr>
              <a:t>physics</a:t>
            </a:r>
            <a:r>
              <a:rPr lang="en-US" dirty="0" smtClean="0"/>
              <a:t>, particularly with the </a:t>
            </a:r>
            <a:r>
              <a:rPr lang="en-US" dirty="0" smtClean="0">
                <a:hlinkClick r:id="rId13" tooltip="Classical theory"/>
              </a:rPr>
              <a:t>classical theory</a:t>
            </a:r>
            <a:r>
              <a:rPr lang="en-US" dirty="0" smtClean="0"/>
              <a:t> of </a:t>
            </a:r>
            <a:r>
              <a:rPr lang="en-US" dirty="0" smtClean="0">
                <a:hlinkClick r:id="rId14" tooltip="Electromagnetism"/>
              </a:rPr>
              <a:t>electromagnetism</a:t>
            </a:r>
            <a:r>
              <a:rPr lang="en-US" dirty="0" smtClean="0"/>
              <a:t>.</a:t>
            </a:r>
          </a:p>
        </p:txBody>
      </p:sp>
    </p:spTree>
    <p:extLst>
      <p:ext uri="{BB962C8B-B14F-4D97-AF65-F5344CB8AC3E}">
        <p14:creationId xmlns:p14="http://schemas.microsoft.com/office/powerpoint/2010/main" val="4225552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Surface integral </a:t>
            </a:r>
            <a:r>
              <a:rPr lang="en-US" dirty="0"/>
              <a:t>(continued)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835021"/>
            <a:ext cx="6964232" cy="4413379"/>
          </a:xfrm>
        </p:spPr>
      </p:pic>
    </p:spTree>
    <p:extLst>
      <p:ext uri="{BB962C8B-B14F-4D97-AF65-F5344CB8AC3E}">
        <p14:creationId xmlns:p14="http://schemas.microsoft.com/office/powerpoint/2010/main" val="1503732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Flux</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 the various subfields of </a:t>
            </a:r>
            <a:r>
              <a:rPr lang="en-US" dirty="0" smtClean="0">
                <a:hlinkClick r:id="rId2" tooltip="Physics"/>
              </a:rPr>
              <a:t>physics</a:t>
            </a:r>
            <a:r>
              <a:rPr lang="en-US" dirty="0" smtClean="0"/>
              <a:t>, there exist two common usages of the term </a:t>
            </a:r>
            <a:r>
              <a:rPr lang="en-US" b="1" dirty="0" smtClean="0"/>
              <a:t>flux</a:t>
            </a:r>
            <a:r>
              <a:rPr lang="en-US" dirty="0" smtClean="0"/>
              <a:t>, each with rigorous mathematical frameworks. A simple and ubiquitous concept throughout </a:t>
            </a:r>
            <a:r>
              <a:rPr lang="en-US" dirty="0" smtClean="0">
                <a:hlinkClick r:id="rId2" tooltip="Physics"/>
              </a:rPr>
              <a:t>physics</a:t>
            </a:r>
            <a:r>
              <a:rPr lang="en-US" dirty="0" smtClean="0"/>
              <a:t> and </a:t>
            </a:r>
            <a:r>
              <a:rPr lang="en-US" dirty="0" smtClean="0">
                <a:hlinkClick r:id="rId3" tooltip="Applied mathematics"/>
              </a:rPr>
              <a:t>applied mathematics</a:t>
            </a:r>
            <a:r>
              <a:rPr lang="en-US" dirty="0" smtClean="0"/>
              <a:t> is the flow of a physical property in space, frequently also with time variation. It is the basis of the field concept in </a:t>
            </a:r>
            <a:r>
              <a:rPr lang="en-US" dirty="0" smtClean="0">
                <a:hlinkClick r:id="rId4" tooltip="Field (physics)"/>
              </a:rPr>
              <a:t>physics</a:t>
            </a:r>
            <a:r>
              <a:rPr lang="en-US" dirty="0" smtClean="0"/>
              <a:t> and mathematics, with two principal applications: in </a:t>
            </a:r>
            <a:r>
              <a:rPr lang="en-US" dirty="0" smtClean="0">
                <a:hlinkClick r:id="rId5" tooltip="Transport phenomena"/>
              </a:rPr>
              <a:t>transport phenomena</a:t>
            </a:r>
            <a:r>
              <a:rPr lang="en-US" dirty="0" smtClean="0"/>
              <a:t> and </a:t>
            </a:r>
            <a:r>
              <a:rPr lang="en-US" dirty="0" smtClean="0">
                <a:hlinkClick r:id="rId6" tooltip="Surface integral"/>
              </a:rPr>
              <a:t>surface integrals</a:t>
            </a:r>
            <a:r>
              <a:rPr lang="en-US" dirty="0" smtClean="0"/>
              <a:t>. The terms </a:t>
            </a:r>
            <a:r>
              <a:rPr lang="en-US" b="1" dirty="0" smtClean="0"/>
              <a:t>"flux"</a:t>
            </a:r>
            <a:r>
              <a:rPr lang="en-US" dirty="0" smtClean="0"/>
              <a:t>, </a:t>
            </a:r>
            <a:r>
              <a:rPr lang="en-US" b="1" dirty="0" smtClean="0"/>
              <a:t>"current"</a:t>
            </a:r>
            <a:r>
              <a:rPr lang="en-US" dirty="0" smtClean="0"/>
              <a:t>, </a:t>
            </a:r>
            <a:r>
              <a:rPr lang="en-US" b="1" dirty="0" smtClean="0"/>
              <a:t>"flux density"</a:t>
            </a:r>
            <a:r>
              <a:rPr lang="en-US" dirty="0" smtClean="0"/>
              <a:t>, </a:t>
            </a:r>
            <a:r>
              <a:rPr lang="en-US" b="1" dirty="0" smtClean="0"/>
              <a:t>"current density"</a:t>
            </a:r>
            <a:r>
              <a:rPr lang="en-US" dirty="0" smtClean="0"/>
              <a:t>, can sometimes be used interchangeably and ambiguously, though the terms used below match those of the contexts in the literature.</a:t>
            </a:r>
          </a:p>
        </p:txBody>
      </p:sp>
    </p:spTree>
    <p:extLst>
      <p:ext uri="{BB962C8B-B14F-4D97-AF65-F5344CB8AC3E}">
        <p14:creationId xmlns:p14="http://schemas.microsoft.com/office/powerpoint/2010/main" val="4285433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1689</Words>
  <Application>Microsoft Office PowerPoint</Application>
  <PresentationFormat>On-screen Show (4:3)</PresentationFormat>
  <Paragraphs>86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10 Lecture in calculus</vt:lpstr>
      <vt:lpstr>PowerPoint Presentation</vt:lpstr>
      <vt:lpstr>Projects</vt:lpstr>
      <vt:lpstr>Surfaces</vt:lpstr>
      <vt:lpstr>Surfaces (continued)</vt:lpstr>
      <vt:lpstr>(continued) Surfaces</vt:lpstr>
      <vt:lpstr>Surface integral</vt:lpstr>
      <vt:lpstr>Surface integral (continued)</vt:lpstr>
      <vt:lpstr>Flux</vt:lpstr>
      <vt:lpstr>Flux (continued)</vt:lpstr>
      <vt:lpstr>Green's theorem</vt:lpstr>
      <vt:lpstr>Green's theorem (continued)</vt:lpstr>
      <vt:lpstr>Stokes' theorem</vt:lpstr>
      <vt:lpstr>Stokes' theorem (continued)</vt:lpstr>
      <vt:lpstr>Gauss's law</vt:lpstr>
      <vt:lpstr>Gauss's law (continued)</vt:lpstr>
      <vt:lpstr>Divergence theorem</vt:lpstr>
      <vt:lpstr>Divergence theorem (continued)</vt:lpstr>
      <vt:lpstr>Ampère's law</vt:lpstr>
      <vt:lpstr>Ampère's law (continued)</vt:lpstr>
      <vt:lpstr>Faraday's law</vt:lpstr>
      <vt:lpstr>Faraday's law (continued)</vt:lpstr>
      <vt:lpstr>Maxwell's equations</vt:lpstr>
      <vt:lpstr>Maxwell's equations (continued)</vt:lpstr>
      <vt:lpstr>(continued) Maxwell's equations</vt:lpstr>
      <vt:lpstr>Maxwell's equations (continued)</vt:lpstr>
      <vt:lpstr>(continued) Maxwell's equations</vt:lpstr>
      <vt:lpstr>Integration by substitution</vt:lpstr>
      <vt:lpstr>Integration by substitution (continued)</vt:lpstr>
      <vt:lpstr>Simpson's rule</vt:lpstr>
      <vt:lpstr>Perpendicular</vt:lpstr>
      <vt:lpstr>PowerPoint Presentation</vt:lpstr>
      <vt:lpstr>PowerPoint Presentation</vt:lpstr>
      <vt:lpstr>PowerPoint Presentation</vt:lpstr>
      <vt:lpstr>Tasks</vt:lpstr>
      <vt:lpstr>Tasks (continued)</vt:lpstr>
      <vt:lpstr>(continued) Tasks</vt:lpstr>
      <vt:lpstr>Tasks (continued)</vt:lpstr>
      <vt:lpstr>(continued) Tasks</vt:lpstr>
      <vt:lpstr>Tasks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Lecture in calculus</dc:title>
  <dc:creator>LENOVO</dc:creator>
  <cp:lastModifiedBy>LENOVO</cp:lastModifiedBy>
  <cp:revision>51</cp:revision>
  <dcterms:created xsi:type="dcterms:W3CDTF">2014-11-24T00:06:11Z</dcterms:created>
  <dcterms:modified xsi:type="dcterms:W3CDTF">2014-11-24T03:29:44Z</dcterms:modified>
</cp:coreProperties>
</file>