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3" r:id="rId3"/>
    <p:sldId id="257" r:id="rId4"/>
    <p:sldId id="278" r:id="rId5"/>
    <p:sldId id="258" r:id="rId6"/>
    <p:sldId id="277" r:id="rId7"/>
    <p:sldId id="259" r:id="rId8"/>
    <p:sldId id="260" r:id="rId9"/>
    <p:sldId id="261" r:id="rId10"/>
    <p:sldId id="262" r:id="rId11"/>
    <p:sldId id="267" r:id="rId12"/>
    <p:sldId id="268" r:id="rId13"/>
    <p:sldId id="269" r:id="rId14"/>
    <p:sldId id="263" r:id="rId15"/>
    <p:sldId id="264" r:id="rId16"/>
    <p:sldId id="265" r:id="rId17"/>
    <p:sldId id="291" r:id="rId18"/>
    <p:sldId id="270" r:id="rId19"/>
    <p:sldId id="271" r:id="rId20"/>
    <p:sldId id="272" r:id="rId21"/>
    <p:sldId id="292" r:id="rId22"/>
    <p:sldId id="280" r:id="rId23"/>
    <p:sldId id="273" r:id="rId24"/>
    <p:sldId id="274" r:id="rId25"/>
    <p:sldId id="275" r:id="rId26"/>
    <p:sldId id="276" r:id="rId27"/>
    <p:sldId id="279" r:id="rId28"/>
    <p:sldId id="281" r:id="rId29"/>
    <p:sldId id="282" r:id="rId30"/>
    <p:sldId id="283" r:id="rId31"/>
    <p:sldId id="284" r:id="rId32"/>
    <p:sldId id="285" r:id="rId33"/>
    <p:sldId id="286" r:id="rId34"/>
    <p:sldId id="287" r:id="rId35"/>
    <p:sldId id="288" r:id="rId36"/>
    <p:sldId id="289" r:id="rId37"/>
    <p:sldId id="290"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AACCB8-F9AA-4B32-89CA-EEA7822CE108}"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029BCB-209D-489E-B030-72A302888F63}" type="slidenum">
              <a:rPr lang="en-US" smtClean="0"/>
              <a:t>‹#›</a:t>
            </a:fld>
            <a:endParaRPr lang="en-US"/>
          </a:p>
        </p:txBody>
      </p:sp>
    </p:spTree>
    <p:extLst>
      <p:ext uri="{BB962C8B-B14F-4D97-AF65-F5344CB8AC3E}">
        <p14:creationId xmlns:p14="http://schemas.microsoft.com/office/powerpoint/2010/main" val="1288668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AACCB8-F9AA-4B32-89CA-EEA7822CE108}"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029BCB-209D-489E-B030-72A302888F63}" type="slidenum">
              <a:rPr lang="en-US" smtClean="0"/>
              <a:t>‹#›</a:t>
            </a:fld>
            <a:endParaRPr lang="en-US"/>
          </a:p>
        </p:txBody>
      </p:sp>
    </p:spTree>
    <p:extLst>
      <p:ext uri="{BB962C8B-B14F-4D97-AF65-F5344CB8AC3E}">
        <p14:creationId xmlns:p14="http://schemas.microsoft.com/office/powerpoint/2010/main" val="1993292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AACCB8-F9AA-4B32-89CA-EEA7822CE108}"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029BCB-209D-489E-B030-72A302888F63}" type="slidenum">
              <a:rPr lang="en-US" smtClean="0"/>
              <a:t>‹#›</a:t>
            </a:fld>
            <a:endParaRPr lang="en-US"/>
          </a:p>
        </p:txBody>
      </p:sp>
    </p:spTree>
    <p:extLst>
      <p:ext uri="{BB962C8B-B14F-4D97-AF65-F5344CB8AC3E}">
        <p14:creationId xmlns:p14="http://schemas.microsoft.com/office/powerpoint/2010/main" val="2403264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AACCB8-F9AA-4B32-89CA-EEA7822CE108}"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029BCB-209D-489E-B030-72A302888F63}" type="slidenum">
              <a:rPr lang="en-US" smtClean="0"/>
              <a:t>‹#›</a:t>
            </a:fld>
            <a:endParaRPr lang="en-US"/>
          </a:p>
        </p:txBody>
      </p:sp>
    </p:spTree>
    <p:extLst>
      <p:ext uri="{BB962C8B-B14F-4D97-AF65-F5344CB8AC3E}">
        <p14:creationId xmlns:p14="http://schemas.microsoft.com/office/powerpoint/2010/main" val="705849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AACCB8-F9AA-4B32-89CA-EEA7822CE108}"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029BCB-209D-489E-B030-72A302888F63}" type="slidenum">
              <a:rPr lang="en-US" smtClean="0"/>
              <a:t>‹#›</a:t>
            </a:fld>
            <a:endParaRPr lang="en-US"/>
          </a:p>
        </p:txBody>
      </p:sp>
    </p:spTree>
    <p:extLst>
      <p:ext uri="{BB962C8B-B14F-4D97-AF65-F5344CB8AC3E}">
        <p14:creationId xmlns:p14="http://schemas.microsoft.com/office/powerpoint/2010/main" val="1791615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AACCB8-F9AA-4B32-89CA-EEA7822CE108}" type="datetimeFigureOut">
              <a:rPr lang="en-US" smtClean="0"/>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029BCB-209D-489E-B030-72A302888F63}" type="slidenum">
              <a:rPr lang="en-US" smtClean="0"/>
              <a:t>‹#›</a:t>
            </a:fld>
            <a:endParaRPr lang="en-US"/>
          </a:p>
        </p:txBody>
      </p:sp>
    </p:spTree>
    <p:extLst>
      <p:ext uri="{BB962C8B-B14F-4D97-AF65-F5344CB8AC3E}">
        <p14:creationId xmlns:p14="http://schemas.microsoft.com/office/powerpoint/2010/main" val="2647857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AACCB8-F9AA-4B32-89CA-EEA7822CE108}" type="datetimeFigureOut">
              <a:rPr lang="en-US" smtClean="0"/>
              <a:t>12/1/2014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029BCB-209D-489E-B030-72A302888F63}" type="slidenum">
              <a:rPr lang="en-US" smtClean="0"/>
              <a:t>‹#›</a:t>
            </a:fld>
            <a:endParaRPr lang="en-US"/>
          </a:p>
        </p:txBody>
      </p:sp>
    </p:spTree>
    <p:extLst>
      <p:ext uri="{BB962C8B-B14F-4D97-AF65-F5344CB8AC3E}">
        <p14:creationId xmlns:p14="http://schemas.microsoft.com/office/powerpoint/2010/main" val="3318653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AACCB8-F9AA-4B32-89CA-EEA7822CE108}" type="datetimeFigureOut">
              <a:rPr lang="en-US" smtClean="0"/>
              <a:t>12/1/2014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029BCB-209D-489E-B030-72A302888F63}" type="slidenum">
              <a:rPr lang="en-US" smtClean="0"/>
              <a:t>‹#›</a:t>
            </a:fld>
            <a:endParaRPr lang="en-US"/>
          </a:p>
        </p:txBody>
      </p:sp>
    </p:spTree>
    <p:extLst>
      <p:ext uri="{BB962C8B-B14F-4D97-AF65-F5344CB8AC3E}">
        <p14:creationId xmlns:p14="http://schemas.microsoft.com/office/powerpoint/2010/main" val="2162343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AACCB8-F9AA-4B32-89CA-EEA7822CE108}" type="datetimeFigureOut">
              <a:rPr lang="en-US" smtClean="0"/>
              <a:t>12/1/2014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029BCB-209D-489E-B030-72A302888F63}" type="slidenum">
              <a:rPr lang="en-US" smtClean="0"/>
              <a:t>‹#›</a:t>
            </a:fld>
            <a:endParaRPr lang="en-US"/>
          </a:p>
        </p:txBody>
      </p:sp>
    </p:spTree>
    <p:extLst>
      <p:ext uri="{BB962C8B-B14F-4D97-AF65-F5344CB8AC3E}">
        <p14:creationId xmlns:p14="http://schemas.microsoft.com/office/powerpoint/2010/main" val="613204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AACCB8-F9AA-4B32-89CA-EEA7822CE108}" type="datetimeFigureOut">
              <a:rPr lang="en-US" smtClean="0"/>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029BCB-209D-489E-B030-72A302888F63}" type="slidenum">
              <a:rPr lang="en-US" smtClean="0"/>
              <a:t>‹#›</a:t>
            </a:fld>
            <a:endParaRPr lang="en-US"/>
          </a:p>
        </p:txBody>
      </p:sp>
    </p:spTree>
    <p:extLst>
      <p:ext uri="{BB962C8B-B14F-4D97-AF65-F5344CB8AC3E}">
        <p14:creationId xmlns:p14="http://schemas.microsoft.com/office/powerpoint/2010/main" val="2777988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AACCB8-F9AA-4B32-89CA-EEA7822CE108}" type="datetimeFigureOut">
              <a:rPr lang="en-US" smtClean="0"/>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029BCB-209D-489E-B030-72A302888F63}" type="slidenum">
              <a:rPr lang="en-US" smtClean="0"/>
              <a:t>‹#›</a:t>
            </a:fld>
            <a:endParaRPr lang="en-US"/>
          </a:p>
        </p:txBody>
      </p:sp>
    </p:spTree>
    <p:extLst>
      <p:ext uri="{BB962C8B-B14F-4D97-AF65-F5344CB8AC3E}">
        <p14:creationId xmlns:p14="http://schemas.microsoft.com/office/powerpoint/2010/main" val="1215650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AACCB8-F9AA-4B32-89CA-EEA7822CE108}" type="datetimeFigureOut">
              <a:rPr lang="en-US" smtClean="0"/>
              <a:t>12/1/2014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029BCB-209D-489E-B030-72A302888F63}" type="slidenum">
              <a:rPr lang="en-US" smtClean="0"/>
              <a:t>‹#›</a:t>
            </a:fld>
            <a:endParaRPr lang="en-US"/>
          </a:p>
        </p:txBody>
      </p:sp>
    </p:spTree>
    <p:extLst>
      <p:ext uri="{BB962C8B-B14F-4D97-AF65-F5344CB8AC3E}">
        <p14:creationId xmlns:p14="http://schemas.microsoft.com/office/powerpoint/2010/main" val="29310372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Curvature_vector" TargetMode="External"/><Relationship Id="rId7" Type="http://schemas.openxmlformats.org/officeDocument/2006/relationships/hyperlink" Target="http://en.wikipedia.org/wiki/Riemann_curvature_tensor" TargetMode="External"/><Relationship Id="rId2" Type="http://schemas.openxmlformats.org/officeDocument/2006/relationships/hyperlink" Target="http://en.wikipedia.org/wiki/Scalar_%28mathematics%29" TargetMode="External"/><Relationship Id="rId1" Type="http://schemas.openxmlformats.org/officeDocument/2006/relationships/slideLayout" Target="../slideLayouts/slideLayout2.xml"/><Relationship Id="rId6" Type="http://schemas.openxmlformats.org/officeDocument/2006/relationships/hyperlink" Target="http://en.wikipedia.org/wiki/Linear_algebra" TargetMode="External"/><Relationship Id="rId5" Type="http://schemas.openxmlformats.org/officeDocument/2006/relationships/hyperlink" Target="http://en.wikipedia.org/wiki/Space" TargetMode="External"/><Relationship Id="rId4" Type="http://schemas.openxmlformats.org/officeDocument/2006/relationships/hyperlink" Target="http://en.wikipedia.org/wiki/Surfa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en.wikipedia.org/wiki/Coordinate_syste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en.wikipedia.org/wiki/Polar_coordinates" TargetMode="External"/><Relationship Id="rId2" Type="http://schemas.openxmlformats.org/officeDocument/2006/relationships/hyperlink" Target="http://en.wikipedia.org/wiki/Line_%28mathematics%29#Ray"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Cylinder_%28geometry%29" TargetMode="External"/><Relationship Id="rId2" Type="http://schemas.openxmlformats.org/officeDocument/2006/relationships/hyperlink" Target="http://en.wikipedia.org/wiki/Symmetry" TargetMode="External"/><Relationship Id="rId1" Type="http://schemas.openxmlformats.org/officeDocument/2006/relationships/slideLayout" Target="../slideLayouts/slideLayout2.xml"/><Relationship Id="rId5" Type="http://schemas.openxmlformats.org/officeDocument/2006/relationships/hyperlink" Target="http://en.wikipedia.org/wiki/Electric_current" TargetMode="External"/><Relationship Id="rId4" Type="http://schemas.openxmlformats.org/officeDocument/2006/relationships/hyperlink" Target="http://en.wikipedia.org/wiki/Electromagnetic_field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en.wikipedia.org/wiki/Coordinate_system" TargetMode="External"/><Relationship Id="rId7" Type="http://schemas.openxmlformats.org/officeDocument/2006/relationships/hyperlink" Target="http://en.wikipedia.org/wiki/Orthogonal_projection" TargetMode="External"/><Relationship Id="rId2" Type="http://schemas.openxmlformats.org/officeDocument/2006/relationships/hyperlink" Target="http://en.wikipedia.org/wiki/Mathematics" TargetMode="External"/><Relationship Id="rId1" Type="http://schemas.openxmlformats.org/officeDocument/2006/relationships/slideLayout" Target="../slideLayouts/slideLayout2.xml"/><Relationship Id="rId6" Type="http://schemas.openxmlformats.org/officeDocument/2006/relationships/hyperlink" Target="http://en.wikipedia.org/wiki/Azimuth" TargetMode="External"/><Relationship Id="rId5" Type="http://schemas.openxmlformats.org/officeDocument/2006/relationships/hyperlink" Target="http://en.wikipedia.org/wiki/Zenith" TargetMode="External"/><Relationship Id="rId4" Type="http://schemas.openxmlformats.org/officeDocument/2006/relationships/hyperlink" Target="http://en.wikipedia.org/wiki/Dimension"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en.wikipedia.org/wiki/Celestial_coordinate_system" TargetMode="External"/><Relationship Id="rId2" Type="http://schemas.openxmlformats.org/officeDocument/2006/relationships/hyperlink" Target="http://en.wikipedia.org/wiki/Geographical_coordinate_system" TargetMode="External"/><Relationship Id="rId1" Type="http://schemas.openxmlformats.org/officeDocument/2006/relationships/slideLayout" Target="../slideLayouts/slideLayout2.xml"/><Relationship Id="rId6" Type="http://schemas.openxmlformats.org/officeDocument/2006/relationships/hyperlink" Target="http://en.wikipedia.org/wiki/Degree_%28angle%29" TargetMode="External"/><Relationship Id="rId5" Type="http://schemas.openxmlformats.org/officeDocument/2006/relationships/hyperlink" Target="http://en.wikipedia.org/wiki/Radian" TargetMode="External"/><Relationship Id="rId4" Type="http://schemas.openxmlformats.org/officeDocument/2006/relationships/hyperlink" Target="http://en.wikipedia.org/wiki/Fundamental_plane_%28spherical_coordinates%29"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en.wikipedia.org/wiki/Hypersphere#Spherical_coordinate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en.wikipedia.org/wiki/Economics" TargetMode="External"/><Relationship Id="rId3" Type="http://schemas.openxmlformats.org/officeDocument/2006/relationships/hyperlink" Target="http://en.wikipedia.org/wiki/Equation" TargetMode="External"/><Relationship Id="rId7" Type="http://schemas.openxmlformats.org/officeDocument/2006/relationships/hyperlink" Target="http://en.wikipedia.org/wiki/Physics" TargetMode="External"/><Relationship Id="rId2" Type="http://schemas.openxmlformats.org/officeDocument/2006/relationships/hyperlink" Target="http://en.wikipedia.org/wiki/Mathematics" TargetMode="External"/><Relationship Id="rId1" Type="http://schemas.openxmlformats.org/officeDocument/2006/relationships/slideLayout" Target="../slideLayouts/slideLayout2.xml"/><Relationship Id="rId6" Type="http://schemas.openxmlformats.org/officeDocument/2006/relationships/hyperlink" Target="http://en.wikipedia.org/wiki/Engineering" TargetMode="External"/><Relationship Id="rId5" Type="http://schemas.openxmlformats.org/officeDocument/2006/relationships/hyperlink" Target="http://en.wikipedia.org/wiki/Derivative" TargetMode="External"/><Relationship Id="rId4" Type="http://schemas.openxmlformats.org/officeDocument/2006/relationships/hyperlink" Target="http://en.wikipedia.org/wiki/Function_%28mathematics%29" TargetMode="External"/><Relationship Id="rId9" Type="http://schemas.openxmlformats.org/officeDocument/2006/relationships/hyperlink" Target="http://en.wikipedia.org/wiki/Biology"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en.wikipedia.org/wiki/Pure_mathematic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en.wikipedia.org/wiki/Numerical_methods" TargetMode="External"/><Relationship Id="rId2" Type="http://schemas.openxmlformats.org/officeDocument/2006/relationships/hyperlink" Target="http://en.wikipedia.org/wiki/Dynamical_system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en.wikipedia.org/wiki/Differential_equation" TargetMode="External"/><Relationship Id="rId2" Type="http://schemas.openxmlformats.org/officeDocument/2006/relationships/hyperlink" Target="http://en.wikipedia.org/wiki/Mathematics" TargetMode="External"/><Relationship Id="rId1" Type="http://schemas.openxmlformats.org/officeDocument/2006/relationships/slideLayout" Target="../slideLayouts/slideLayout2.xml"/><Relationship Id="rId4" Type="http://schemas.openxmlformats.org/officeDocument/2006/relationships/hyperlink" Target="http://en.wikipedia.org/wiki/Separation_of_variables"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en.wikipedia.org/wiki/Exponential_decay" TargetMode="External"/><Relationship Id="rId2" Type="http://schemas.openxmlformats.org/officeDocument/2006/relationships/hyperlink" Target="http://en.wikipedia.org/wiki/Proportionality_%28mathematics%29" TargetMode="External"/><Relationship Id="rId1" Type="http://schemas.openxmlformats.org/officeDocument/2006/relationships/slideLayout" Target="../slideLayouts/slideLayout2.xml"/><Relationship Id="rId5" Type="http://schemas.openxmlformats.org/officeDocument/2006/relationships/hyperlink" Target="http://en.wikipedia.org/wiki/Geometric_progression" TargetMode="External"/><Relationship Id="rId4" Type="http://schemas.openxmlformats.org/officeDocument/2006/relationships/hyperlink" Target="http://en.wikipedia.org/wiki/Domain_of_a_function"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en.wikipedia.org/wiki/Differential_geometry" TargetMode="External"/><Relationship Id="rId3" Type="http://schemas.openxmlformats.org/officeDocument/2006/relationships/hyperlink" Target="http://en.wikipedia.org/wiki/Function_%28mathematics%29" TargetMode="External"/><Relationship Id="rId7" Type="http://schemas.openxmlformats.org/officeDocument/2006/relationships/hyperlink" Target="http://en.wikipedia.org/wiki/Vector_calculus" TargetMode="External"/><Relationship Id="rId2" Type="http://schemas.openxmlformats.org/officeDocument/2006/relationships/hyperlink" Target="http://en.wikipedia.org/wiki/Mathematics" TargetMode="External"/><Relationship Id="rId1" Type="http://schemas.openxmlformats.org/officeDocument/2006/relationships/slideLayout" Target="../slideLayouts/slideLayout2.xml"/><Relationship Id="rId6" Type="http://schemas.openxmlformats.org/officeDocument/2006/relationships/hyperlink" Target="http://en.wikipedia.org/wiki/Total_derivative" TargetMode="External"/><Relationship Id="rId5" Type="http://schemas.openxmlformats.org/officeDocument/2006/relationships/hyperlink" Target="http://en.wikipedia.org/wiki/Ceteris_paribus" TargetMode="External"/><Relationship Id="rId4" Type="http://schemas.openxmlformats.org/officeDocument/2006/relationships/hyperlink" Target="http://en.wikipedia.org/wiki/Derivative"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en.wikipedia.org/wiki/Colin_Maclaurin" TargetMode="External"/><Relationship Id="rId3" Type="http://schemas.openxmlformats.org/officeDocument/2006/relationships/hyperlink" Target="http://en.wikipedia.org/wiki/Function_%28mathematics%29" TargetMode="External"/><Relationship Id="rId7" Type="http://schemas.openxmlformats.org/officeDocument/2006/relationships/hyperlink" Target="http://en.wikipedia.org/wiki/Brook_Taylor" TargetMode="External"/><Relationship Id="rId2" Type="http://schemas.openxmlformats.org/officeDocument/2006/relationships/hyperlink" Target="http://en.wikipedia.org/wiki/Mathematics" TargetMode="External"/><Relationship Id="rId1" Type="http://schemas.openxmlformats.org/officeDocument/2006/relationships/slideLayout" Target="../slideLayouts/slideLayout2.xml"/><Relationship Id="rId6" Type="http://schemas.openxmlformats.org/officeDocument/2006/relationships/hyperlink" Target="http://en.wikipedia.org/wiki/James_Gregory_%28mathematician%29" TargetMode="External"/><Relationship Id="rId5" Type="http://schemas.openxmlformats.org/officeDocument/2006/relationships/hyperlink" Target="http://en.wikipedia.org/wiki/Derivative" TargetMode="External"/><Relationship Id="rId4" Type="http://schemas.openxmlformats.org/officeDocument/2006/relationships/hyperlink" Target="http://en.wikipedia.org/wiki/Series_%28mathematics%29"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en.wikipedia.org/wiki/Taylor_polynomial" TargetMode="External"/><Relationship Id="rId7" Type="http://schemas.openxmlformats.org/officeDocument/2006/relationships/hyperlink" Target="http://en.wikipedia.org/wiki/Analytic_function" TargetMode="External"/><Relationship Id="rId2" Type="http://schemas.openxmlformats.org/officeDocument/2006/relationships/hyperlink" Target="http://en.wikipedia.org/wiki/Taylor%27s_theorem" TargetMode="External"/><Relationship Id="rId1" Type="http://schemas.openxmlformats.org/officeDocument/2006/relationships/slideLayout" Target="../slideLayouts/slideLayout2.xml"/><Relationship Id="rId6" Type="http://schemas.openxmlformats.org/officeDocument/2006/relationships/hyperlink" Target="http://en.wikipedia.org/wiki/Complex_plane" TargetMode="External"/><Relationship Id="rId5" Type="http://schemas.openxmlformats.org/officeDocument/2006/relationships/hyperlink" Target="http://en.wikipedia.org/wiki/Open_interval" TargetMode="External"/><Relationship Id="rId4" Type="http://schemas.openxmlformats.org/officeDocument/2006/relationships/hyperlink" Target="http://en.wikipedia.org/wiki/Limit_of_a_sequence"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en.wikipedia.org/wiki/Scientific_computing" TargetMode="External"/><Relationship Id="rId2" Type="http://schemas.openxmlformats.org/officeDocument/2006/relationships/hyperlink" Target="http://en.wikipedia.org/wiki/Numerical_analysis"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en.wikipedia.org/wiki/Discrete-time_Fourier_transform" TargetMode="External"/><Relationship Id="rId3" Type="http://schemas.openxmlformats.org/officeDocument/2006/relationships/hyperlink" Target="http://en.wikipedia.org/wiki/Help:IPA_for_English" TargetMode="External"/><Relationship Id="rId7" Type="http://schemas.openxmlformats.org/officeDocument/2006/relationships/hyperlink" Target="http://en.wikipedia.org/wiki/Complex_exponential" TargetMode="External"/><Relationship Id="rId2" Type="http://schemas.openxmlformats.org/officeDocument/2006/relationships/hyperlink" Target="http://en.wikipedia.org/wiki/Series_%28mathematics%29" TargetMode="External"/><Relationship Id="rId1" Type="http://schemas.openxmlformats.org/officeDocument/2006/relationships/slideLayout" Target="../slideLayouts/slideLayout2.xml"/><Relationship Id="rId6" Type="http://schemas.openxmlformats.org/officeDocument/2006/relationships/hyperlink" Target="http://en.wikipedia.org/wiki/Sine_wave" TargetMode="External"/><Relationship Id="rId11" Type="http://schemas.openxmlformats.org/officeDocument/2006/relationships/hyperlink" Target="http://en.wikipedia.org/wiki/Fourier_analysis" TargetMode="External"/><Relationship Id="rId5" Type="http://schemas.openxmlformats.org/officeDocument/2006/relationships/hyperlink" Target="http://en.wikipedia.org/wiki/Periodic_function" TargetMode="External"/><Relationship Id="rId10" Type="http://schemas.openxmlformats.org/officeDocument/2006/relationships/hyperlink" Target="http://en.wikipedia.org/wiki/Nyquist%E2%80%93Shannon_sampling_theorem" TargetMode="External"/><Relationship Id="rId4" Type="http://schemas.openxmlformats.org/officeDocument/2006/relationships/hyperlink" Target="http://en.wikipedia.org/wiki/Help:IPA_for_English#Key" TargetMode="External"/><Relationship Id="rId9" Type="http://schemas.openxmlformats.org/officeDocument/2006/relationships/hyperlink" Target="http://en.wikipedia.org/wiki/Z-transform"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en.wikipedia.org/wiki/Signal" TargetMode="External"/><Relationship Id="rId7" Type="http://schemas.openxmlformats.org/officeDocument/2006/relationships/hyperlink" Target="http://en.wikipedia.org/wiki/Complex_number" TargetMode="External"/><Relationship Id="rId2" Type="http://schemas.openxmlformats.org/officeDocument/2006/relationships/hyperlink" Target="http://en.wikipedia.org/wiki/Function_%28mathematics%29" TargetMode="External"/><Relationship Id="rId1" Type="http://schemas.openxmlformats.org/officeDocument/2006/relationships/slideLayout" Target="../slideLayouts/slideLayout2.xml"/><Relationship Id="rId6" Type="http://schemas.openxmlformats.org/officeDocument/2006/relationships/hyperlink" Target="http://en.wikipedia.org/wiki/Frequency" TargetMode="External"/><Relationship Id="rId5" Type="http://schemas.openxmlformats.org/officeDocument/2006/relationships/hyperlink" Target="http://en.wikipedia.org/wiki/Phase_offset" TargetMode="External"/><Relationship Id="rId4" Type="http://schemas.openxmlformats.org/officeDocument/2006/relationships/hyperlink" Target="http://en.wikipedia.org/wiki/Amplitud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en.wikipedia.org/wiki/Heat_transfer" TargetMode="External"/><Relationship Id="rId3" Type="http://schemas.openxmlformats.org/officeDocument/2006/relationships/hyperlink" Target="http://en.wikipedia.org/wiki/Probability_theory" TargetMode="External"/><Relationship Id="rId7" Type="http://schemas.openxmlformats.org/officeDocument/2006/relationships/hyperlink" Target="http://en.wikipedia.org/wiki/Joseph_Fourier" TargetMode="External"/><Relationship Id="rId2" Type="http://schemas.openxmlformats.org/officeDocument/2006/relationships/hyperlink" Target="http://en.wikipedia.org/wiki/Gaussian_function" TargetMode="External"/><Relationship Id="rId1" Type="http://schemas.openxmlformats.org/officeDocument/2006/relationships/slideLayout" Target="../slideLayouts/slideLayout2.xml"/><Relationship Id="rId6" Type="http://schemas.openxmlformats.org/officeDocument/2006/relationships/hyperlink" Target="http://en.wikipedia.org/wiki/Diffusion" TargetMode="External"/><Relationship Id="rId5" Type="http://schemas.openxmlformats.org/officeDocument/2006/relationships/hyperlink" Target="http://en.wikipedia.org/wiki/Normal_distribution" TargetMode="External"/><Relationship Id="rId4" Type="http://schemas.openxmlformats.org/officeDocument/2006/relationships/hyperlink" Target="http://en.wikipedia.org/wiki/Statistics" TargetMode="External"/><Relationship Id="rId9" Type="http://schemas.openxmlformats.org/officeDocument/2006/relationships/hyperlink" Target="http://en.wikipedia.org/wiki/Heat_equation"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en.wikipedia.org/wiki/Differential_equation" TargetMode="External"/><Relationship Id="rId7" Type="http://schemas.openxmlformats.org/officeDocument/2006/relationships/hyperlink" Target="http://en.wikipedia.org/wiki/Harmonic_analysis" TargetMode="External"/><Relationship Id="rId2" Type="http://schemas.openxmlformats.org/officeDocument/2006/relationships/hyperlink" Target="http://en.wikipedia.org/wiki/Derivative" TargetMode="External"/><Relationship Id="rId1" Type="http://schemas.openxmlformats.org/officeDocument/2006/relationships/slideLayout" Target="../slideLayouts/slideLayout2.xml"/><Relationship Id="rId6" Type="http://schemas.openxmlformats.org/officeDocument/2006/relationships/hyperlink" Target="http://en.wikipedia.org/wiki/Electronic_filter" TargetMode="External"/><Relationship Id="rId5" Type="http://schemas.openxmlformats.org/officeDocument/2006/relationships/hyperlink" Target="http://en.wikipedia.org/wiki/Linear_time-invariant_system" TargetMode="External"/><Relationship Id="rId4" Type="http://schemas.openxmlformats.org/officeDocument/2006/relationships/hyperlink" Target="http://en.wikipedia.org/wiki/Convolution"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en.wikipedia.org/wiki/Group_%28mathematics%29" TargetMode="External"/><Relationship Id="rId3" Type="http://schemas.openxmlformats.org/officeDocument/2006/relationships/hyperlink" Target="http://en.wikipedia.org/wiki/Riemann_integral" TargetMode="External"/><Relationship Id="rId7" Type="http://schemas.openxmlformats.org/officeDocument/2006/relationships/hyperlink" Target="http://en.wikipedia.org/wiki/Wave_front_set" TargetMode="External"/><Relationship Id="rId2" Type="http://schemas.openxmlformats.org/officeDocument/2006/relationships/hyperlink" Target="http://en.wikipedia.org/wiki/Improper_integral" TargetMode="External"/><Relationship Id="rId1" Type="http://schemas.openxmlformats.org/officeDocument/2006/relationships/slideLayout" Target="../slideLayouts/slideLayout2.xml"/><Relationship Id="rId6" Type="http://schemas.openxmlformats.org/officeDocument/2006/relationships/hyperlink" Target="http://en.wikipedia.org/wiki/Quantum_mechanics" TargetMode="External"/><Relationship Id="rId5" Type="http://schemas.openxmlformats.org/officeDocument/2006/relationships/hyperlink" Target="http://en.wikipedia.org/wiki/Scalar_field" TargetMode="External"/><Relationship Id="rId10" Type="http://schemas.openxmlformats.org/officeDocument/2006/relationships/hyperlink" Target="http://en.wikipedia.org/wiki/Fourier_series" TargetMode="External"/><Relationship Id="rId4" Type="http://schemas.openxmlformats.org/officeDocument/2006/relationships/hyperlink" Target="http://en.wikipedia.org/wiki/Integral_transform" TargetMode="External"/><Relationship Id="rId9" Type="http://schemas.openxmlformats.org/officeDocument/2006/relationships/hyperlink" Target="http://en.wikipedia.org/wiki/Discrete_Fourier_transform"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en.wikipedia.org/wiki/Supervised_learning" TargetMode="External"/><Relationship Id="rId2" Type="http://schemas.openxmlformats.org/officeDocument/2006/relationships/hyperlink" Target="http://en.wikipedia.org/wiki/Machine_learning" TargetMode="External"/><Relationship Id="rId1" Type="http://schemas.openxmlformats.org/officeDocument/2006/relationships/slideLayout" Target="../slideLayouts/slideLayout2.xml"/><Relationship Id="rId4" Type="http://schemas.openxmlformats.org/officeDocument/2006/relationships/hyperlink" Target="http://en.wikipedia.org/wiki/Unsupervised_learning"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en.wikipedia.org/wiki/Knowledge_discovery_in_databases" TargetMode="External"/><Relationship Id="rId7" Type="http://schemas.openxmlformats.org/officeDocument/2006/relationships/hyperlink" Target="http://en.wikipedia.org/wiki/Conference_on_Computer_Vision_and_Pattern_Recognition" TargetMode="External"/><Relationship Id="rId2" Type="http://schemas.openxmlformats.org/officeDocument/2006/relationships/hyperlink" Target="http://en.wikipedia.org/wiki/Data_mining" TargetMode="External"/><Relationship Id="rId1" Type="http://schemas.openxmlformats.org/officeDocument/2006/relationships/slideLayout" Target="../slideLayouts/slideLayout2.xml"/><Relationship Id="rId6" Type="http://schemas.openxmlformats.org/officeDocument/2006/relationships/hyperlink" Target="http://en.wikipedia.org/wiki/Computer_vision" TargetMode="External"/><Relationship Id="rId5" Type="http://schemas.openxmlformats.org/officeDocument/2006/relationships/hyperlink" Target="http://en.wikipedia.org/wiki/Engineering" TargetMode="External"/><Relationship Id="rId4" Type="http://schemas.openxmlformats.org/officeDocument/2006/relationships/hyperlink" Target="http://en.wikipedia.org/wiki/Artificial_intelligence"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en.wikipedia.org/wiki/Part_of_speech" TargetMode="External"/><Relationship Id="rId3" Type="http://schemas.openxmlformats.org/officeDocument/2006/relationships/hyperlink" Target="http://en.wikipedia.org/wiki/Linear_discriminant_analysis" TargetMode="External"/><Relationship Id="rId7" Type="http://schemas.openxmlformats.org/officeDocument/2006/relationships/hyperlink" Target="http://en.wikipedia.org/wiki/Part_of_speech_tagging" TargetMode="External"/><Relationship Id="rId2" Type="http://schemas.openxmlformats.org/officeDocument/2006/relationships/hyperlink" Target="http://en.wikipedia.org/wiki/Machine_learning" TargetMode="External"/><Relationship Id="rId1" Type="http://schemas.openxmlformats.org/officeDocument/2006/relationships/slideLayout" Target="../slideLayouts/slideLayout2.xml"/><Relationship Id="rId6" Type="http://schemas.openxmlformats.org/officeDocument/2006/relationships/hyperlink" Target="http://en.wikipedia.org/wiki/Sequence_labeling" TargetMode="External"/><Relationship Id="rId11" Type="http://schemas.openxmlformats.org/officeDocument/2006/relationships/hyperlink" Target="http://en.wikipedia.org/wiki/Syntactic_structure" TargetMode="External"/><Relationship Id="rId5" Type="http://schemas.openxmlformats.org/officeDocument/2006/relationships/hyperlink" Target="http://en.wikipedia.org/wiki/Regression_analysis" TargetMode="External"/><Relationship Id="rId10" Type="http://schemas.openxmlformats.org/officeDocument/2006/relationships/hyperlink" Target="http://en.wikipedia.org/wiki/Parse_tree" TargetMode="External"/><Relationship Id="rId4" Type="http://schemas.openxmlformats.org/officeDocument/2006/relationships/hyperlink" Target="http://en.wikipedia.org/wiki/Classification_%28machine_learning%29" TargetMode="External"/><Relationship Id="rId9" Type="http://schemas.openxmlformats.org/officeDocument/2006/relationships/hyperlink" Target="http://en.wikipedia.org/wiki/Parsing"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en.wikipedia.org/wiki/Ethology" TargetMode="External"/><Relationship Id="rId3" Type="http://schemas.openxmlformats.org/officeDocument/2006/relationships/hyperlink" Target="http://en.wikipedia.org/wiki/Regular_expression" TargetMode="External"/><Relationship Id="rId7" Type="http://schemas.openxmlformats.org/officeDocument/2006/relationships/hyperlink" Target="http://en.wikipedia.org/wiki/Psychiatry" TargetMode="External"/><Relationship Id="rId2" Type="http://schemas.openxmlformats.org/officeDocument/2006/relationships/hyperlink" Target="http://en.wikipedia.org/wiki/Pattern_matching" TargetMode="External"/><Relationship Id="rId1" Type="http://schemas.openxmlformats.org/officeDocument/2006/relationships/slideLayout" Target="../slideLayouts/slideLayout2.xml"/><Relationship Id="rId6" Type="http://schemas.openxmlformats.org/officeDocument/2006/relationships/hyperlink" Target="http://en.wikipedia.org/wiki/Psychology" TargetMode="External"/><Relationship Id="rId11" Type="http://schemas.openxmlformats.org/officeDocument/2006/relationships/hyperlink" Target="http://en.wikipedia.org/wiki/Computer_science" TargetMode="External"/><Relationship Id="rId5" Type="http://schemas.openxmlformats.org/officeDocument/2006/relationships/hyperlink" Target="http://en.wikipedia.org/wiki/Word_processor" TargetMode="External"/><Relationship Id="rId10" Type="http://schemas.openxmlformats.org/officeDocument/2006/relationships/hyperlink" Target="http://en.wikipedia.org/wiki/Three-phase_traffic_theory" TargetMode="External"/><Relationship Id="rId4" Type="http://schemas.openxmlformats.org/officeDocument/2006/relationships/hyperlink" Target="http://en.wikipedia.org/wiki/Text_editor" TargetMode="External"/><Relationship Id="rId9" Type="http://schemas.openxmlformats.org/officeDocument/2006/relationships/hyperlink" Target="http://en.wikipedia.org/wiki/Cognitive_scienc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Computer" TargetMode="External"/><Relationship Id="rId7" Type="http://schemas.openxmlformats.org/officeDocument/2006/relationships/hyperlink" Target="http://en.wikipedia.org/wiki/Video_game" TargetMode="External"/><Relationship Id="rId2" Type="http://schemas.openxmlformats.org/officeDocument/2006/relationships/hyperlink" Target="http://en.wikipedia.org/wiki/Pictures" TargetMode="External"/><Relationship Id="rId1" Type="http://schemas.openxmlformats.org/officeDocument/2006/relationships/slideLayout" Target="../slideLayouts/slideLayout2.xml"/><Relationship Id="rId6" Type="http://schemas.openxmlformats.org/officeDocument/2006/relationships/hyperlink" Target="http://en.wikipedia.org/wiki/Movies" TargetMode="External"/><Relationship Id="rId5" Type="http://schemas.openxmlformats.org/officeDocument/2006/relationships/hyperlink" Target="http://en.wikipedia.org/wiki/Animation" TargetMode="External"/><Relationship Id="rId4" Type="http://schemas.openxmlformats.org/officeDocument/2006/relationships/hyperlink" Target="http://en.wikipedia.org/wiki/Image"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en.wikipedia.org/wiki/Earth" TargetMode="External"/><Relationship Id="rId3" Type="http://schemas.openxmlformats.org/officeDocument/2006/relationships/hyperlink" Target="http://en.wikipedia.org/wiki/Point_%28geometry%29" TargetMode="External"/><Relationship Id="rId7" Type="http://schemas.openxmlformats.org/officeDocument/2006/relationships/hyperlink" Target="http://en.wiktionary.org/wiki/spin" TargetMode="External"/><Relationship Id="rId2" Type="http://schemas.openxmlformats.org/officeDocument/2006/relationships/hyperlink" Target="http://en.wikipedia.org/wiki/Circular_motion" TargetMode="External"/><Relationship Id="rId1" Type="http://schemas.openxmlformats.org/officeDocument/2006/relationships/slideLayout" Target="../slideLayouts/slideLayout2.xml"/><Relationship Id="rId6" Type="http://schemas.openxmlformats.org/officeDocument/2006/relationships/hyperlink" Target="http://en.wikipedia.org/wiki/Center_of_mass" TargetMode="External"/><Relationship Id="rId5" Type="http://schemas.openxmlformats.org/officeDocument/2006/relationships/hyperlink" Target="http://en.wikipedia.org/wiki/Line_%28geometry%29" TargetMode="External"/><Relationship Id="rId10" Type="http://schemas.openxmlformats.org/officeDocument/2006/relationships/hyperlink" Target="http://en.wikipedia.org/wiki/Orbit" TargetMode="External"/><Relationship Id="rId4" Type="http://schemas.openxmlformats.org/officeDocument/2006/relationships/hyperlink" Target="http://en.wikipedia.org/wiki/Three-dimensional_space" TargetMode="External"/><Relationship Id="rId9" Type="http://schemas.openxmlformats.org/officeDocument/2006/relationships/hyperlink" Target="http://en.wikipedia.org/wiki/Sun"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Euclidean_group" TargetMode="External"/><Relationship Id="rId2" Type="http://schemas.openxmlformats.org/officeDocument/2006/relationships/hyperlink" Target="http://en.wikipedia.org/wiki/Euclidean_geometry" TargetMode="External"/><Relationship Id="rId1" Type="http://schemas.openxmlformats.org/officeDocument/2006/relationships/slideLayout" Target="../slideLayouts/slideLayout2.xml"/><Relationship Id="rId6" Type="http://schemas.openxmlformats.org/officeDocument/2006/relationships/hyperlink" Target="http://en.wikipedia.org/wiki/Coordinate_system" TargetMode="External"/><Relationship Id="rId5" Type="http://schemas.openxmlformats.org/officeDocument/2006/relationships/hyperlink" Target="http://en.wikipedia.org/wiki/Origin_%28mathematics%29" TargetMode="External"/><Relationship Id="rId4" Type="http://schemas.openxmlformats.org/officeDocument/2006/relationships/hyperlink" Target="http://en.wikipedia.org/wiki/Vector_space"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Line_%28geometry%29" TargetMode="External"/><Relationship Id="rId7" Type="http://schemas.openxmlformats.org/officeDocument/2006/relationships/hyperlink" Target="http://en.wikipedia.org/wiki/Riemannian_manifold" TargetMode="External"/><Relationship Id="rId2" Type="http://schemas.openxmlformats.org/officeDocument/2006/relationships/hyperlink" Target="http://en.wikipedia.org/wiki/Mathematics" TargetMode="External"/><Relationship Id="rId1" Type="http://schemas.openxmlformats.org/officeDocument/2006/relationships/slideLayout" Target="../slideLayouts/slideLayout2.xml"/><Relationship Id="rId6" Type="http://schemas.openxmlformats.org/officeDocument/2006/relationships/hyperlink" Target="http://en.wikipedia.org/wiki/Curvature_of_Riemannian_manifolds" TargetMode="External"/><Relationship Id="rId5" Type="http://schemas.openxmlformats.org/officeDocument/2006/relationships/hyperlink" Target="http://en.wikipedia.org/wiki/Radius_of_curvature_%28mathematics%29" TargetMode="External"/><Relationship Id="rId4" Type="http://schemas.openxmlformats.org/officeDocument/2006/relationships/hyperlink" Target="http://en.wikipedia.org/wiki/Euclidean_space"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en.wikipedia.org/wiki/Multiplicative_inverse" TargetMode="External"/><Relationship Id="rId2" Type="http://schemas.openxmlformats.org/officeDocument/2006/relationships/hyperlink" Target="http://en.wikipedia.org/wiki/Circle" TargetMode="External"/><Relationship Id="rId1" Type="http://schemas.openxmlformats.org/officeDocument/2006/relationships/slideLayout" Target="../slideLayouts/slideLayout2.xml"/><Relationship Id="rId6" Type="http://schemas.openxmlformats.org/officeDocument/2006/relationships/hyperlink" Target="http://en.wikipedia.org/wiki/Osculating_circle" TargetMode="External"/><Relationship Id="rId5" Type="http://schemas.openxmlformats.org/officeDocument/2006/relationships/hyperlink" Target="http://en.wikipedia.org/wiki/Smooth_curve" TargetMode="External"/><Relationship Id="rId4" Type="http://schemas.openxmlformats.org/officeDocument/2006/relationships/hyperlink" Target="http://en.wikipedia.org/wiki/Radiu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p:spPr>
        <p:txBody>
          <a:bodyPr>
            <a:normAutofit/>
          </a:bodyPr>
          <a:lstStyle/>
          <a:p>
            <a:r>
              <a:rPr lang="en-US" sz="6600" b="1" dirty="0"/>
              <a:t>11 Lecture in calculus</a:t>
            </a:r>
            <a:endParaRPr lang="en-US" sz="6600" dirty="0"/>
          </a:p>
        </p:txBody>
      </p:sp>
      <p:sp>
        <p:nvSpPr>
          <p:cNvPr id="3" name="Subtitle 2"/>
          <p:cNvSpPr>
            <a:spLocks noGrp="1"/>
          </p:cNvSpPr>
          <p:nvPr>
            <p:ph type="subTitle" idx="1"/>
          </p:nvPr>
        </p:nvSpPr>
        <p:spPr>
          <a:xfrm>
            <a:off x="1371600" y="2209800"/>
            <a:ext cx="6400800" cy="3429000"/>
          </a:xfrm>
        </p:spPr>
        <p:txBody>
          <a:bodyPr>
            <a:normAutofit fontScale="92500" lnSpcReduction="20000"/>
          </a:bodyPr>
          <a:lstStyle/>
          <a:p>
            <a:r>
              <a:rPr lang="en-US" b="1" dirty="0" smtClean="0">
                <a:solidFill>
                  <a:srgbClr val="FF0000"/>
                </a:solidFill>
              </a:rPr>
              <a:t>Stretches</a:t>
            </a:r>
          </a:p>
          <a:p>
            <a:r>
              <a:rPr lang="en-US" b="1" dirty="0" smtClean="0">
                <a:solidFill>
                  <a:srgbClr val="FF0000"/>
                </a:solidFill>
              </a:rPr>
              <a:t>Rotation</a:t>
            </a:r>
          </a:p>
          <a:p>
            <a:r>
              <a:rPr lang="en-US" b="1" dirty="0" smtClean="0">
                <a:solidFill>
                  <a:srgbClr val="FF0000"/>
                </a:solidFill>
              </a:rPr>
              <a:t>Translation</a:t>
            </a:r>
          </a:p>
          <a:p>
            <a:r>
              <a:rPr lang="en-US" b="1" dirty="0" smtClean="0">
                <a:solidFill>
                  <a:srgbClr val="FF0000"/>
                </a:solidFill>
              </a:rPr>
              <a:t>Simultaneous inequalities</a:t>
            </a:r>
          </a:p>
          <a:p>
            <a:r>
              <a:rPr lang="en-US" b="1" dirty="0" smtClean="0">
                <a:solidFill>
                  <a:srgbClr val="FF0000"/>
                </a:solidFill>
              </a:rPr>
              <a:t>Differential equations</a:t>
            </a:r>
          </a:p>
          <a:p>
            <a:r>
              <a:rPr lang="en-US" b="1" dirty="0" smtClean="0">
                <a:solidFill>
                  <a:srgbClr val="FF0000"/>
                </a:solidFill>
              </a:rPr>
              <a:t>Curvilinear coordinates</a:t>
            </a:r>
          </a:p>
          <a:p>
            <a:r>
              <a:rPr lang="en-US" b="1" dirty="0" smtClean="0">
                <a:solidFill>
                  <a:srgbClr val="FF0000"/>
                </a:solidFill>
              </a:rPr>
              <a:t>Series</a:t>
            </a:r>
            <a:endParaRPr lang="en-US" b="1" dirty="0">
              <a:solidFill>
                <a:srgbClr val="FF0000"/>
              </a:solidFill>
            </a:endParaRPr>
          </a:p>
        </p:txBody>
      </p:sp>
    </p:spTree>
    <p:extLst>
      <p:ext uri="{BB962C8B-B14F-4D97-AF65-F5344CB8AC3E}">
        <p14:creationId xmlns:p14="http://schemas.microsoft.com/office/powerpoint/2010/main" val="1570465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(continued) Curvature</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More commonly this is a </a:t>
            </a:r>
            <a:r>
              <a:rPr lang="en-US" dirty="0" smtClean="0">
                <a:hlinkClick r:id="rId2" tooltip="Scalar (mathematics)"/>
              </a:rPr>
              <a:t>scalar</a:t>
            </a:r>
            <a:r>
              <a:rPr lang="en-US" dirty="0" smtClean="0"/>
              <a:t> quantity, but one may also define a </a:t>
            </a:r>
            <a:r>
              <a:rPr lang="en-US" dirty="0" smtClean="0">
                <a:hlinkClick r:id="rId3" tooltip="Curvature vector"/>
              </a:rPr>
              <a:t>curvature vector</a:t>
            </a:r>
            <a:r>
              <a:rPr lang="en-US" dirty="0" smtClean="0"/>
              <a:t> that takes into account the direction of the bend as well as its sharpness. The curvature of more complex objects (such as </a:t>
            </a:r>
            <a:r>
              <a:rPr lang="en-US" dirty="0" smtClean="0">
                <a:hlinkClick r:id="rId4" tooltip="Surface"/>
              </a:rPr>
              <a:t>surfaces</a:t>
            </a:r>
            <a:r>
              <a:rPr lang="en-US" dirty="0" smtClean="0"/>
              <a:t> or even curved </a:t>
            </a:r>
            <a:r>
              <a:rPr lang="en-US" i="1" dirty="0" smtClean="0"/>
              <a:t>n</a:t>
            </a:r>
            <a:r>
              <a:rPr lang="en-US" dirty="0" smtClean="0"/>
              <a:t>-dimensional </a:t>
            </a:r>
            <a:r>
              <a:rPr lang="en-US" dirty="0" smtClean="0">
                <a:hlinkClick r:id="rId5" tooltip="Space"/>
              </a:rPr>
              <a:t>spaces</a:t>
            </a:r>
            <a:r>
              <a:rPr lang="en-US" dirty="0" smtClean="0"/>
              <a:t>) is described by more complex objects from </a:t>
            </a:r>
            <a:r>
              <a:rPr lang="en-US" dirty="0" smtClean="0">
                <a:hlinkClick r:id="rId6" tooltip="Linear algebra"/>
              </a:rPr>
              <a:t>linear algebra</a:t>
            </a:r>
            <a:r>
              <a:rPr lang="en-US" dirty="0" smtClean="0"/>
              <a:t>, such as the general </a:t>
            </a:r>
            <a:r>
              <a:rPr lang="en-US" dirty="0" smtClean="0">
                <a:hlinkClick r:id="rId7" tooltip="Riemann curvature tensor"/>
              </a:rPr>
              <a:t>Riemann curvature tensor</a:t>
            </a:r>
            <a:r>
              <a:rPr lang="en-US" dirty="0" smtClean="0"/>
              <a:t>.</a:t>
            </a:r>
          </a:p>
          <a:p>
            <a:pPr marL="0" indent="0">
              <a:buNone/>
            </a:pPr>
            <a:r>
              <a:rPr lang="en-US" dirty="0" smtClean="0"/>
              <a:t>The remainder of this article discusses, from a mathematical perspective, some geometric examples of curvature: the curvature of a curve embedded in a plane and the curvature of a surface in Euclidean space.</a:t>
            </a:r>
          </a:p>
        </p:txBody>
      </p:sp>
    </p:spTree>
    <p:extLst>
      <p:ext uri="{BB962C8B-B14F-4D97-AF65-F5344CB8AC3E}">
        <p14:creationId xmlns:p14="http://schemas.microsoft.com/office/powerpoint/2010/main" val="2874802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Cylindrical coordinate system</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A </a:t>
            </a:r>
            <a:r>
              <a:rPr lang="en-US" b="1" dirty="0" smtClean="0"/>
              <a:t>cylindrical coordinate system</a:t>
            </a:r>
            <a:r>
              <a:rPr lang="en-US" dirty="0" smtClean="0"/>
              <a:t> is a three-dimensional </a:t>
            </a:r>
            <a:r>
              <a:rPr lang="en-US" dirty="0" smtClean="0">
                <a:hlinkClick r:id="rId2" tooltip="Coordinate system"/>
              </a:rPr>
              <a:t>coordinate system</a:t>
            </a:r>
            <a:r>
              <a:rPr lang="en-US" dirty="0" smtClean="0"/>
              <a:t> that specifies point positions by the distance from a chosen reference axis, the direction from the axis relative to a chosen reference direction, and the distance from a chosen reference plane perpendicular to the axis. The latter distance is given as a positive or negative number depending on which side of the reference plane faces the point.</a:t>
            </a:r>
          </a:p>
          <a:p>
            <a:pPr marL="0" indent="0">
              <a:buNone/>
            </a:pPr>
            <a:r>
              <a:rPr lang="en-US" dirty="0" smtClean="0"/>
              <a:t>The </a:t>
            </a:r>
            <a:r>
              <a:rPr lang="en-US" i="1" dirty="0" smtClean="0"/>
              <a:t>origin</a:t>
            </a:r>
            <a:r>
              <a:rPr lang="en-US" dirty="0" smtClean="0"/>
              <a:t> of the system is the point where all three coordinates can be given as zero. This is the intersection between the reference plane and the axis.</a:t>
            </a:r>
          </a:p>
        </p:txBody>
      </p:sp>
    </p:spTree>
    <p:extLst>
      <p:ext uri="{BB962C8B-B14F-4D97-AF65-F5344CB8AC3E}">
        <p14:creationId xmlns:p14="http://schemas.microsoft.com/office/powerpoint/2010/main" val="1679660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Cylindrical coordinate system (continued)</a:t>
            </a:r>
            <a:endParaRPr lang="en-US" sz="3600"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The axis is variously called the </a:t>
            </a:r>
            <a:r>
              <a:rPr lang="en-US" i="1" dirty="0" smtClean="0"/>
              <a:t>cylindrical</a:t>
            </a:r>
            <a:r>
              <a:rPr lang="en-US" dirty="0" smtClean="0"/>
              <a:t> or </a:t>
            </a:r>
            <a:r>
              <a:rPr lang="en-US" i="1" dirty="0" smtClean="0"/>
              <a:t>longitudinal</a:t>
            </a:r>
            <a:r>
              <a:rPr lang="en-US" dirty="0" smtClean="0"/>
              <a:t> axis, to differentiate it from the </a:t>
            </a:r>
            <a:r>
              <a:rPr lang="en-US" i="1" dirty="0" smtClean="0"/>
              <a:t>polar axis</a:t>
            </a:r>
            <a:r>
              <a:rPr lang="en-US" dirty="0" smtClean="0"/>
              <a:t>, which is the </a:t>
            </a:r>
            <a:r>
              <a:rPr lang="en-US" dirty="0" smtClean="0">
                <a:hlinkClick r:id="rId2" tooltip="Line (mathematics)"/>
              </a:rPr>
              <a:t>ray</a:t>
            </a:r>
            <a:r>
              <a:rPr lang="en-US" dirty="0" smtClean="0"/>
              <a:t> that lies in the reference plane, starting at the origin and pointing in the reference direction.</a:t>
            </a:r>
          </a:p>
          <a:p>
            <a:pPr marL="0" indent="0">
              <a:buNone/>
            </a:pPr>
            <a:r>
              <a:rPr lang="en-US" dirty="0" smtClean="0"/>
              <a:t>The distance from the axis may be called the </a:t>
            </a:r>
            <a:r>
              <a:rPr lang="en-US" i="1" dirty="0" smtClean="0"/>
              <a:t>radial distance</a:t>
            </a:r>
            <a:r>
              <a:rPr lang="en-US" dirty="0" smtClean="0"/>
              <a:t> or </a:t>
            </a:r>
            <a:r>
              <a:rPr lang="en-US" i="1" dirty="0" smtClean="0"/>
              <a:t>radius</a:t>
            </a:r>
            <a:r>
              <a:rPr lang="en-US" dirty="0" smtClean="0"/>
              <a:t>, while the angular coordinate is sometimes referred to as the </a:t>
            </a:r>
            <a:r>
              <a:rPr lang="en-US" i="1" dirty="0" smtClean="0"/>
              <a:t>angular position</a:t>
            </a:r>
            <a:r>
              <a:rPr lang="en-US" dirty="0" smtClean="0"/>
              <a:t> or as the </a:t>
            </a:r>
            <a:r>
              <a:rPr lang="en-US" i="1" dirty="0" smtClean="0"/>
              <a:t>azimuth</a:t>
            </a:r>
            <a:r>
              <a:rPr lang="en-US" dirty="0" smtClean="0"/>
              <a:t>. The radius and the azimuth are together called the </a:t>
            </a:r>
            <a:r>
              <a:rPr lang="en-US" i="1" dirty="0" smtClean="0"/>
              <a:t>polar coordinates</a:t>
            </a:r>
            <a:r>
              <a:rPr lang="en-US" dirty="0" smtClean="0"/>
              <a:t>, as they correspond to a two-dimensional </a:t>
            </a:r>
            <a:r>
              <a:rPr lang="en-US" dirty="0" smtClean="0">
                <a:hlinkClick r:id="rId3" tooltip="Polar coordinates"/>
              </a:rPr>
              <a:t>polar coordinate</a:t>
            </a:r>
            <a:r>
              <a:rPr lang="en-US" dirty="0" smtClean="0"/>
              <a:t> system in the plane through the point, parallel to the reference plane. The third coordinate may be called the </a:t>
            </a:r>
            <a:r>
              <a:rPr lang="en-US" i="1" dirty="0" smtClean="0"/>
              <a:t>height</a:t>
            </a:r>
            <a:r>
              <a:rPr lang="en-US" dirty="0" smtClean="0"/>
              <a:t> or </a:t>
            </a:r>
            <a:r>
              <a:rPr lang="en-US" i="1" dirty="0" smtClean="0"/>
              <a:t>altitude</a:t>
            </a:r>
            <a:r>
              <a:rPr lang="en-US" dirty="0" smtClean="0"/>
              <a:t> (if the reference plane is considered horizontal), </a:t>
            </a:r>
            <a:r>
              <a:rPr lang="en-US" i="1" dirty="0" smtClean="0"/>
              <a:t>longitudinal position</a:t>
            </a:r>
            <a:r>
              <a:rPr lang="en-US" dirty="0" smtClean="0"/>
              <a:t>, or </a:t>
            </a:r>
            <a:r>
              <a:rPr lang="en-US" i="1" dirty="0" smtClean="0"/>
              <a:t>axial position</a:t>
            </a:r>
            <a:r>
              <a:rPr lang="en-US" dirty="0" smtClean="0"/>
              <a:t>.</a:t>
            </a:r>
          </a:p>
        </p:txBody>
      </p:sp>
    </p:spTree>
    <p:extLst>
      <p:ext uri="{BB962C8B-B14F-4D97-AF65-F5344CB8AC3E}">
        <p14:creationId xmlns:p14="http://schemas.microsoft.com/office/powerpoint/2010/main" val="18176810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0000"/>
                </a:solidFill>
              </a:rPr>
              <a:t>(continued) Cylindrical coordinate system</a:t>
            </a:r>
            <a:endParaRPr lang="en-US" sz="3600"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Cylindrical coordinates are useful in connection with objects and phenomena that have some rotational </a:t>
            </a:r>
            <a:r>
              <a:rPr lang="en-US" dirty="0" smtClean="0">
                <a:hlinkClick r:id="rId2" tooltip="Symmetry"/>
              </a:rPr>
              <a:t>symmetry</a:t>
            </a:r>
            <a:r>
              <a:rPr lang="en-US" dirty="0" smtClean="0"/>
              <a:t> about the longitudinal axis, such as water flow in a straight pipe with round cross-section, heat distribution in a metal </a:t>
            </a:r>
            <a:r>
              <a:rPr lang="en-US" dirty="0" smtClean="0">
                <a:hlinkClick r:id="rId3" tooltip="Cylinder (geometry)"/>
              </a:rPr>
              <a:t>cylinder</a:t>
            </a:r>
            <a:r>
              <a:rPr lang="en-US" dirty="0" smtClean="0"/>
              <a:t>, </a:t>
            </a:r>
            <a:r>
              <a:rPr lang="en-US" dirty="0" smtClean="0">
                <a:hlinkClick r:id="rId4" tooltip="Electromagnetic fields"/>
              </a:rPr>
              <a:t>electromagnetic fields</a:t>
            </a:r>
            <a:r>
              <a:rPr lang="en-US" dirty="0" smtClean="0"/>
              <a:t> produced by an </a:t>
            </a:r>
            <a:r>
              <a:rPr lang="en-US" dirty="0" smtClean="0">
                <a:hlinkClick r:id="rId5" tooltip="Electric current"/>
              </a:rPr>
              <a:t>electric current</a:t>
            </a:r>
            <a:r>
              <a:rPr lang="en-US" dirty="0" smtClean="0"/>
              <a:t> in a long, straight wire, and so on.</a:t>
            </a:r>
          </a:p>
          <a:p>
            <a:pPr marL="0" indent="0">
              <a:buNone/>
            </a:pPr>
            <a:r>
              <a:rPr lang="en-US" dirty="0" smtClean="0"/>
              <a:t>It is sometimes called "cylindrical polar coordinate" and "polar cylindrical coordinate", and is sometimes used to specify the position of stars in a galaxy ("</a:t>
            </a:r>
            <a:r>
              <a:rPr lang="en-US" dirty="0" err="1" smtClean="0"/>
              <a:t>galactocentric</a:t>
            </a:r>
            <a:r>
              <a:rPr lang="en-US" dirty="0" smtClean="0"/>
              <a:t> cylindrical polar coordinate").</a:t>
            </a:r>
          </a:p>
        </p:txBody>
      </p:sp>
    </p:spTree>
    <p:extLst>
      <p:ext uri="{BB962C8B-B14F-4D97-AF65-F5344CB8AC3E}">
        <p14:creationId xmlns:p14="http://schemas.microsoft.com/office/powerpoint/2010/main" val="30609720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rgbClr val="FF0000"/>
                </a:solidFill>
              </a:rPr>
              <a:t>Spherical coordinate system</a:t>
            </a:r>
            <a:endParaRPr lang="en-US" sz="5400"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In </a:t>
            </a:r>
            <a:r>
              <a:rPr lang="en-US" dirty="0" smtClean="0">
                <a:hlinkClick r:id="rId2" tooltip="Mathematics"/>
              </a:rPr>
              <a:t>mathematics</a:t>
            </a:r>
            <a:r>
              <a:rPr lang="en-US" dirty="0" smtClean="0"/>
              <a:t>, a </a:t>
            </a:r>
            <a:r>
              <a:rPr lang="en-US" b="1" dirty="0" smtClean="0"/>
              <a:t>spherical coordinate system</a:t>
            </a:r>
            <a:r>
              <a:rPr lang="en-US" dirty="0" smtClean="0"/>
              <a:t> is a </a:t>
            </a:r>
            <a:r>
              <a:rPr lang="en-US" dirty="0" smtClean="0">
                <a:hlinkClick r:id="rId3" tooltip="Coordinate system"/>
              </a:rPr>
              <a:t>coordinate system</a:t>
            </a:r>
            <a:r>
              <a:rPr lang="en-US" dirty="0" smtClean="0"/>
              <a:t> for </a:t>
            </a:r>
            <a:r>
              <a:rPr lang="en-US" dirty="0" smtClean="0">
                <a:hlinkClick r:id="rId4" tooltip="Dimension"/>
              </a:rPr>
              <a:t>three-dimensional space</a:t>
            </a:r>
            <a:r>
              <a:rPr lang="en-US" dirty="0" smtClean="0"/>
              <a:t> where the position of a point is specified by three numbers: the </a:t>
            </a:r>
            <a:r>
              <a:rPr lang="en-US" b="1" dirty="0" smtClean="0"/>
              <a:t>radial distance</a:t>
            </a:r>
            <a:r>
              <a:rPr lang="en-US" dirty="0" smtClean="0"/>
              <a:t> of that point from a fixed origin, its </a:t>
            </a:r>
            <a:r>
              <a:rPr lang="en-US" b="1" dirty="0" smtClean="0"/>
              <a:t>polar angle</a:t>
            </a:r>
            <a:r>
              <a:rPr lang="en-US" dirty="0" smtClean="0"/>
              <a:t> measured from a fixed </a:t>
            </a:r>
            <a:r>
              <a:rPr lang="en-US" dirty="0" smtClean="0">
                <a:hlinkClick r:id="rId5" tooltip="Zenith"/>
              </a:rPr>
              <a:t>zenith</a:t>
            </a:r>
            <a:r>
              <a:rPr lang="en-US" dirty="0" smtClean="0"/>
              <a:t> direction, and the </a:t>
            </a:r>
            <a:r>
              <a:rPr lang="en-US" b="1" dirty="0" smtClean="0">
                <a:hlinkClick r:id="rId6" tooltip="Azimuth"/>
              </a:rPr>
              <a:t>azimuth angle</a:t>
            </a:r>
            <a:r>
              <a:rPr lang="en-US" dirty="0" smtClean="0"/>
              <a:t> of its </a:t>
            </a:r>
            <a:r>
              <a:rPr lang="en-US" dirty="0" smtClean="0">
                <a:hlinkClick r:id="rId7" tooltip="Orthogonal projection"/>
              </a:rPr>
              <a:t>orthogonal projection</a:t>
            </a:r>
            <a:r>
              <a:rPr lang="en-US" dirty="0" smtClean="0"/>
              <a:t> on a reference plane that passes through the origin and is orthogonal to the zenith, measured from a fixed reference direction on that plane.</a:t>
            </a:r>
          </a:p>
          <a:p>
            <a:pPr marL="0" indent="0">
              <a:buNone/>
            </a:pPr>
            <a:r>
              <a:rPr lang="en-US" dirty="0" smtClean="0"/>
              <a:t>The radial distance is also called the </a:t>
            </a:r>
            <a:r>
              <a:rPr lang="en-US" b="1" dirty="0" smtClean="0"/>
              <a:t>radius</a:t>
            </a:r>
            <a:r>
              <a:rPr lang="en-US" dirty="0" smtClean="0"/>
              <a:t> or </a:t>
            </a:r>
            <a:r>
              <a:rPr lang="en-US" b="1" dirty="0" smtClean="0"/>
              <a:t>radial coordinate</a:t>
            </a:r>
            <a:r>
              <a:rPr lang="en-US" dirty="0" smtClean="0"/>
              <a:t>. The polar angle may be called </a:t>
            </a:r>
            <a:r>
              <a:rPr lang="en-US" b="1" dirty="0" smtClean="0"/>
              <a:t>co-latitude</a:t>
            </a:r>
            <a:r>
              <a:rPr lang="en-US" dirty="0" smtClean="0"/>
              <a:t>, </a:t>
            </a:r>
            <a:r>
              <a:rPr lang="en-US" b="1" dirty="0" smtClean="0"/>
              <a:t>zenith angle</a:t>
            </a:r>
            <a:r>
              <a:rPr lang="en-US" dirty="0" smtClean="0"/>
              <a:t>, </a:t>
            </a:r>
            <a:r>
              <a:rPr lang="en-US" b="1" dirty="0" smtClean="0"/>
              <a:t>normal angle</a:t>
            </a:r>
            <a:r>
              <a:rPr lang="en-US" dirty="0" smtClean="0"/>
              <a:t>, or </a:t>
            </a:r>
            <a:r>
              <a:rPr lang="en-US" b="1" dirty="0" smtClean="0"/>
              <a:t>inclination angle</a:t>
            </a:r>
            <a:r>
              <a:rPr lang="en-US" dirty="0" smtClean="0"/>
              <a:t>.</a:t>
            </a:r>
          </a:p>
        </p:txBody>
      </p:sp>
    </p:spTree>
    <p:extLst>
      <p:ext uri="{BB962C8B-B14F-4D97-AF65-F5344CB8AC3E}">
        <p14:creationId xmlns:p14="http://schemas.microsoft.com/office/powerpoint/2010/main" val="28943738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0000"/>
                </a:solidFill>
              </a:rPr>
              <a:t>Spherical coordinate system (continued)</a:t>
            </a:r>
            <a:endParaRPr lang="en-US" sz="3600"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A number of different spherical coordinate systems following other conventions are used outside mathematics. In a </a:t>
            </a:r>
            <a:r>
              <a:rPr lang="en-US" dirty="0" smtClean="0">
                <a:hlinkClick r:id="rId2" tooltip="Geographical coordinate system"/>
              </a:rPr>
              <a:t>geographical coordinate system</a:t>
            </a:r>
            <a:r>
              <a:rPr lang="en-US" dirty="0" smtClean="0"/>
              <a:t> positions are measured in latitude, longitude and height or altitude. There are a number of different </a:t>
            </a:r>
            <a:r>
              <a:rPr lang="en-US" dirty="0" smtClean="0">
                <a:hlinkClick r:id="rId3" tooltip="Celestial coordinate system"/>
              </a:rPr>
              <a:t>celestial coordinate systems</a:t>
            </a:r>
            <a:r>
              <a:rPr lang="en-US" dirty="0" smtClean="0"/>
              <a:t> based on different </a:t>
            </a:r>
            <a:r>
              <a:rPr lang="en-US" dirty="0" smtClean="0">
                <a:hlinkClick r:id="rId4" tooltip="Fundamental plane (spherical coordinates)"/>
              </a:rPr>
              <a:t>fundamental planes</a:t>
            </a:r>
            <a:r>
              <a:rPr lang="en-US" dirty="0" smtClean="0"/>
              <a:t> and with different terms for the various coordinates. The spherical coordinate systems used in mathematics normally use </a:t>
            </a:r>
            <a:r>
              <a:rPr lang="en-US" dirty="0" smtClean="0">
                <a:hlinkClick r:id="rId5" tooltip="Radian"/>
              </a:rPr>
              <a:t>radians</a:t>
            </a:r>
            <a:r>
              <a:rPr lang="en-US" dirty="0" smtClean="0"/>
              <a:t> rather than </a:t>
            </a:r>
            <a:r>
              <a:rPr lang="en-US" dirty="0" smtClean="0">
                <a:hlinkClick r:id="rId6" tooltip="Degree (angle)"/>
              </a:rPr>
              <a:t>degrees</a:t>
            </a:r>
            <a:r>
              <a:rPr lang="en-US" dirty="0" smtClean="0"/>
              <a:t> and measure the azimuthal angle counter-clockwise rather than clockwise. The inclination angle is often replaced by the </a:t>
            </a:r>
            <a:r>
              <a:rPr lang="en-US" b="1" dirty="0" smtClean="0"/>
              <a:t>elevation angle</a:t>
            </a:r>
            <a:r>
              <a:rPr lang="en-US" dirty="0" smtClean="0"/>
              <a:t> measured from the reference plane. Elevation angle of zero is at the horizon.</a:t>
            </a:r>
          </a:p>
        </p:txBody>
      </p:sp>
    </p:spTree>
    <p:extLst>
      <p:ext uri="{BB962C8B-B14F-4D97-AF65-F5344CB8AC3E}">
        <p14:creationId xmlns:p14="http://schemas.microsoft.com/office/powerpoint/2010/main" val="27531628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0000"/>
                </a:solidFill>
              </a:rPr>
              <a:t>(continued) Spherical coordinate system</a:t>
            </a:r>
            <a:endParaRPr lang="en-US" sz="3600"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The concept of spherical coordinates can be extended to higher-dimensional spaces and are then referred to as </a:t>
            </a:r>
            <a:r>
              <a:rPr lang="en-US" dirty="0" err="1" smtClean="0">
                <a:hlinkClick r:id="rId2" tooltip="Hypersphere"/>
              </a:rPr>
              <a:t>hyperspherical</a:t>
            </a:r>
            <a:r>
              <a:rPr lang="en-US" dirty="0" smtClean="0">
                <a:hlinkClick r:id="rId2" tooltip="Hypersphere"/>
              </a:rPr>
              <a:t> coordinates</a:t>
            </a:r>
            <a:r>
              <a:rPr lang="en-US" dirty="0" smtClean="0"/>
              <a:t>.</a:t>
            </a:r>
            <a:endParaRPr lang="en-US" dirty="0"/>
          </a:p>
        </p:txBody>
      </p:sp>
    </p:spTree>
    <p:extLst>
      <p:ext uri="{BB962C8B-B14F-4D97-AF65-F5344CB8AC3E}">
        <p14:creationId xmlns:p14="http://schemas.microsoft.com/office/powerpoint/2010/main" val="27775588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(continued) Spherical coordinate system</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4714" y="1676400"/>
            <a:ext cx="4268486" cy="4327280"/>
          </a:xfrm>
        </p:spPr>
      </p:pic>
    </p:spTree>
    <p:extLst>
      <p:ext uri="{BB962C8B-B14F-4D97-AF65-F5344CB8AC3E}">
        <p14:creationId xmlns:p14="http://schemas.microsoft.com/office/powerpoint/2010/main" val="9213703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Differential equation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A </a:t>
            </a:r>
            <a:r>
              <a:rPr lang="en-US" b="1" dirty="0" smtClean="0"/>
              <a:t>differential equation</a:t>
            </a:r>
            <a:r>
              <a:rPr lang="en-US" dirty="0" smtClean="0"/>
              <a:t> is a </a:t>
            </a:r>
            <a:r>
              <a:rPr lang="en-US" dirty="0" smtClean="0">
                <a:hlinkClick r:id="rId2" tooltip="Mathematics"/>
              </a:rPr>
              <a:t>mathematical</a:t>
            </a:r>
            <a:r>
              <a:rPr lang="en-US" dirty="0" smtClean="0"/>
              <a:t> </a:t>
            </a:r>
            <a:r>
              <a:rPr lang="en-US" dirty="0" smtClean="0">
                <a:hlinkClick r:id="rId3" tooltip="Equation"/>
              </a:rPr>
              <a:t>equation</a:t>
            </a:r>
            <a:r>
              <a:rPr lang="en-US" dirty="0" smtClean="0"/>
              <a:t> that relates some </a:t>
            </a:r>
            <a:r>
              <a:rPr lang="en-US" dirty="0" smtClean="0">
                <a:hlinkClick r:id="rId4" tooltip="Function (mathematics)"/>
              </a:rPr>
              <a:t>function</a:t>
            </a:r>
            <a:r>
              <a:rPr lang="en-US" dirty="0" smtClean="0"/>
              <a:t> with its </a:t>
            </a:r>
            <a:r>
              <a:rPr lang="en-US" dirty="0" smtClean="0">
                <a:hlinkClick r:id="rId5" tooltip="Derivative"/>
              </a:rPr>
              <a:t>derivatives</a:t>
            </a:r>
            <a:r>
              <a:rPr lang="en-US" dirty="0" smtClean="0"/>
              <a:t>. In applications, the functions usually represent physical quantities, the derivatives represent their rates of change, and the equation defines a relationship between the two. Because such relations are extremely common, differential equations play a prominent role in many disciplines including </a:t>
            </a:r>
            <a:r>
              <a:rPr lang="en-US" dirty="0" smtClean="0">
                <a:hlinkClick r:id="rId6" tooltip="Engineering"/>
              </a:rPr>
              <a:t>engineering</a:t>
            </a:r>
            <a:r>
              <a:rPr lang="en-US" dirty="0" smtClean="0"/>
              <a:t>, </a:t>
            </a:r>
            <a:r>
              <a:rPr lang="en-US" dirty="0" smtClean="0">
                <a:hlinkClick r:id="rId7" tooltip="Physics"/>
              </a:rPr>
              <a:t>physics</a:t>
            </a:r>
            <a:r>
              <a:rPr lang="en-US" dirty="0" smtClean="0"/>
              <a:t>, </a:t>
            </a:r>
            <a:r>
              <a:rPr lang="en-US" dirty="0" smtClean="0">
                <a:hlinkClick r:id="rId8" tooltip="Economics"/>
              </a:rPr>
              <a:t>economics</a:t>
            </a:r>
            <a:r>
              <a:rPr lang="en-US" dirty="0" smtClean="0"/>
              <a:t>, and </a:t>
            </a:r>
            <a:r>
              <a:rPr lang="en-US" dirty="0" smtClean="0">
                <a:hlinkClick r:id="rId9" tooltip="Biology"/>
              </a:rPr>
              <a:t>biology</a:t>
            </a:r>
            <a:r>
              <a:rPr lang="en-US" dirty="0" smtClean="0"/>
              <a:t>.</a:t>
            </a:r>
            <a:endParaRPr lang="en-US" dirty="0"/>
          </a:p>
        </p:txBody>
      </p:sp>
    </p:spTree>
    <p:extLst>
      <p:ext uri="{BB962C8B-B14F-4D97-AF65-F5344CB8AC3E}">
        <p14:creationId xmlns:p14="http://schemas.microsoft.com/office/powerpoint/2010/main" val="3764241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Differential equation (continued)</a:t>
            </a:r>
            <a:endParaRPr lang="en-US" dirty="0"/>
          </a:p>
        </p:txBody>
      </p:sp>
      <p:sp>
        <p:nvSpPr>
          <p:cNvPr id="3" name="Content Placeholder 2"/>
          <p:cNvSpPr>
            <a:spLocks noGrp="1"/>
          </p:cNvSpPr>
          <p:nvPr>
            <p:ph idx="1"/>
          </p:nvPr>
        </p:nvSpPr>
        <p:spPr/>
        <p:txBody>
          <a:bodyPr/>
          <a:lstStyle/>
          <a:p>
            <a:pPr marL="0" indent="0">
              <a:buNone/>
            </a:pPr>
            <a:r>
              <a:rPr lang="en-US" dirty="0" smtClean="0"/>
              <a:t>In </a:t>
            </a:r>
            <a:r>
              <a:rPr lang="en-US" dirty="0" smtClean="0">
                <a:hlinkClick r:id="rId2" tooltip="Pure mathematics"/>
              </a:rPr>
              <a:t>pure mathematics</a:t>
            </a:r>
            <a:r>
              <a:rPr lang="en-US" dirty="0" smtClean="0"/>
              <a:t>, differential equations are studied from several different perspectives, mostly concerned with their solutions — the set of functions that satisfy the equation. Only the simplest differential equations are solvable by explicit formulas; however, some properties of solutions of a given differential equation may be determined without finding their exact form.</a:t>
            </a:r>
            <a:endParaRPr lang="en-US" dirty="0"/>
          </a:p>
        </p:txBody>
      </p:sp>
    </p:spTree>
    <p:extLst>
      <p:ext uri="{BB962C8B-B14F-4D97-AF65-F5344CB8AC3E}">
        <p14:creationId xmlns:p14="http://schemas.microsoft.com/office/powerpoint/2010/main" val="1923198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6000" dirty="0" smtClean="0"/>
              <a:t>Sign for the presentations</a:t>
            </a:r>
            <a:endParaRPr lang="en-US" sz="6000" dirty="0"/>
          </a:p>
        </p:txBody>
      </p:sp>
    </p:spTree>
    <p:extLst>
      <p:ext uri="{BB962C8B-B14F-4D97-AF65-F5344CB8AC3E}">
        <p14:creationId xmlns:p14="http://schemas.microsoft.com/office/powerpoint/2010/main" val="18203999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(continued) Differential equation</a:t>
            </a:r>
            <a:endParaRPr lang="en-US" dirty="0"/>
          </a:p>
        </p:txBody>
      </p:sp>
      <p:sp>
        <p:nvSpPr>
          <p:cNvPr id="3" name="Content Placeholder 2"/>
          <p:cNvSpPr>
            <a:spLocks noGrp="1"/>
          </p:cNvSpPr>
          <p:nvPr>
            <p:ph idx="1"/>
          </p:nvPr>
        </p:nvSpPr>
        <p:spPr/>
        <p:txBody>
          <a:bodyPr/>
          <a:lstStyle/>
          <a:p>
            <a:pPr marL="0" indent="0">
              <a:buNone/>
            </a:pPr>
            <a:r>
              <a:rPr lang="en-US" dirty="0" smtClean="0"/>
              <a:t>If a self-contained formula for the solution is not available, the solution may be numerically approximated using computers. The theory of </a:t>
            </a:r>
            <a:r>
              <a:rPr lang="en-US" dirty="0" smtClean="0">
                <a:hlinkClick r:id="rId2" tooltip="Dynamical systems"/>
              </a:rPr>
              <a:t>dynamical systems</a:t>
            </a:r>
            <a:r>
              <a:rPr lang="en-US" dirty="0" smtClean="0"/>
              <a:t> puts emphasis on qualitative analysis of systems described by differential equations, while many </a:t>
            </a:r>
            <a:r>
              <a:rPr lang="en-US" dirty="0" smtClean="0">
                <a:hlinkClick r:id="rId3" tooltip="Numerical methods"/>
              </a:rPr>
              <a:t>numerical methods</a:t>
            </a:r>
            <a:r>
              <a:rPr lang="en-US" dirty="0" smtClean="0"/>
              <a:t> have been developed to determine solutions with a given degree of accuracy.</a:t>
            </a:r>
            <a:endParaRPr lang="en-US" dirty="0"/>
          </a:p>
        </p:txBody>
      </p:sp>
    </p:spTree>
    <p:extLst>
      <p:ext uri="{BB962C8B-B14F-4D97-AF65-F5344CB8AC3E}">
        <p14:creationId xmlns:p14="http://schemas.microsoft.com/office/powerpoint/2010/main" val="29059929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(continued) Differential equation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 y="2209800"/>
            <a:ext cx="8842384" cy="3886200"/>
          </a:xfrm>
        </p:spPr>
      </p:pic>
    </p:spTree>
    <p:extLst>
      <p:ext uri="{BB962C8B-B14F-4D97-AF65-F5344CB8AC3E}">
        <p14:creationId xmlns:p14="http://schemas.microsoft.com/office/powerpoint/2010/main" val="28509245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Separable differential equation</a:t>
            </a:r>
            <a:endParaRPr lang="en-US" dirty="0"/>
          </a:p>
        </p:txBody>
      </p:sp>
      <p:sp>
        <p:nvSpPr>
          <p:cNvPr id="3" name="Content Placeholder 2"/>
          <p:cNvSpPr>
            <a:spLocks noGrp="1"/>
          </p:cNvSpPr>
          <p:nvPr>
            <p:ph idx="1"/>
          </p:nvPr>
        </p:nvSpPr>
        <p:spPr/>
        <p:txBody>
          <a:bodyPr/>
          <a:lstStyle/>
          <a:p>
            <a:pPr marL="0" indent="0">
              <a:buNone/>
            </a:pPr>
            <a:r>
              <a:rPr lang="en-US" dirty="0" smtClean="0"/>
              <a:t>In </a:t>
            </a:r>
            <a:r>
              <a:rPr lang="en-US" dirty="0" smtClean="0">
                <a:hlinkClick r:id="rId2" tooltip="Mathematics"/>
              </a:rPr>
              <a:t>mathematics</a:t>
            </a:r>
            <a:r>
              <a:rPr lang="en-US" dirty="0" smtClean="0"/>
              <a:t>, a </a:t>
            </a:r>
            <a:r>
              <a:rPr lang="en-US" b="1" dirty="0" smtClean="0"/>
              <a:t>separable</a:t>
            </a:r>
            <a:r>
              <a:rPr lang="en-US" dirty="0" smtClean="0"/>
              <a:t> </a:t>
            </a:r>
            <a:r>
              <a:rPr lang="en-US" dirty="0" smtClean="0">
                <a:hlinkClick r:id="rId3" tooltip="Differential equation"/>
              </a:rPr>
              <a:t>differential equation</a:t>
            </a:r>
            <a:r>
              <a:rPr lang="en-US" dirty="0" smtClean="0"/>
              <a:t> refers to one of two related types of differential equation that can be attacked by a method of </a:t>
            </a:r>
            <a:r>
              <a:rPr lang="en-US" dirty="0" smtClean="0">
                <a:hlinkClick r:id="rId4" tooltip="Separation of variables"/>
              </a:rPr>
              <a:t>separation of variables</a:t>
            </a:r>
            <a:r>
              <a:rPr lang="en-US" dirty="0" smtClean="0"/>
              <a:t>.</a:t>
            </a:r>
            <a:endParaRPr lang="en-US" dirty="0"/>
          </a:p>
        </p:txBody>
      </p:sp>
    </p:spTree>
    <p:extLst>
      <p:ext uri="{BB962C8B-B14F-4D97-AF65-F5344CB8AC3E}">
        <p14:creationId xmlns:p14="http://schemas.microsoft.com/office/powerpoint/2010/main" val="38060353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Exponential growth</a:t>
            </a:r>
            <a:endParaRPr lang="en-US" dirty="0"/>
          </a:p>
        </p:txBody>
      </p:sp>
      <p:sp>
        <p:nvSpPr>
          <p:cNvPr id="3" name="Content Placeholder 2"/>
          <p:cNvSpPr>
            <a:spLocks noGrp="1"/>
          </p:cNvSpPr>
          <p:nvPr>
            <p:ph idx="1"/>
          </p:nvPr>
        </p:nvSpPr>
        <p:spPr/>
        <p:txBody>
          <a:bodyPr/>
          <a:lstStyle/>
          <a:p>
            <a:pPr marL="0" indent="0">
              <a:buNone/>
            </a:pPr>
            <a:r>
              <a:rPr lang="en-US" b="1" dirty="0" smtClean="0"/>
              <a:t>Exponential growth</a:t>
            </a:r>
            <a:r>
              <a:rPr lang="en-US" dirty="0" smtClean="0"/>
              <a:t> occurs when the growth rate of the value of a mathematical function is </a:t>
            </a:r>
            <a:r>
              <a:rPr lang="en-US" dirty="0" smtClean="0">
                <a:hlinkClick r:id="rId2" tooltip="Proportionality (mathematics)"/>
              </a:rPr>
              <a:t>proportional</a:t>
            </a:r>
            <a:r>
              <a:rPr lang="en-US" dirty="0" smtClean="0"/>
              <a:t> to the function's current value. </a:t>
            </a:r>
            <a:r>
              <a:rPr lang="en-US" dirty="0" smtClean="0">
                <a:hlinkClick r:id="rId3" tooltip="Exponential decay"/>
              </a:rPr>
              <a:t>Exponential decay</a:t>
            </a:r>
            <a:r>
              <a:rPr lang="en-US" dirty="0" smtClean="0"/>
              <a:t> occurs in the same way when the growth rate is negative. In the case of a discrete </a:t>
            </a:r>
            <a:r>
              <a:rPr lang="en-US" dirty="0" smtClean="0">
                <a:hlinkClick r:id="rId4" tooltip="Domain of a function"/>
              </a:rPr>
              <a:t>domain</a:t>
            </a:r>
            <a:r>
              <a:rPr lang="en-US" dirty="0" smtClean="0"/>
              <a:t> of definition with equal intervals it is also called </a:t>
            </a:r>
            <a:r>
              <a:rPr lang="en-US" b="1" dirty="0" smtClean="0"/>
              <a:t>geometric growth</a:t>
            </a:r>
            <a:r>
              <a:rPr lang="en-US" dirty="0" smtClean="0"/>
              <a:t> or </a:t>
            </a:r>
            <a:r>
              <a:rPr lang="en-US" b="1" dirty="0" smtClean="0"/>
              <a:t>geometric decay</a:t>
            </a:r>
            <a:r>
              <a:rPr lang="en-US" dirty="0" smtClean="0"/>
              <a:t> (the function values form a </a:t>
            </a:r>
            <a:r>
              <a:rPr lang="en-US" dirty="0" smtClean="0">
                <a:hlinkClick r:id="rId5" tooltip="Geometric progression"/>
              </a:rPr>
              <a:t>geometric progression</a:t>
            </a:r>
            <a:r>
              <a:rPr lang="en-US" dirty="0" smtClean="0"/>
              <a:t>).</a:t>
            </a:r>
          </a:p>
        </p:txBody>
      </p:sp>
    </p:spTree>
    <p:extLst>
      <p:ext uri="{BB962C8B-B14F-4D97-AF65-F5344CB8AC3E}">
        <p14:creationId xmlns:p14="http://schemas.microsoft.com/office/powerpoint/2010/main" val="4259750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Partial derivative</a:t>
            </a:r>
            <a:endParaRPr lang="en-US" dirty="0"/>
          </a:p>
        </p:txBody>
      </p:sp>
      <p:sp>
        <p:nvSpPr>
          <p:cNvPr id="3" name="Content Placeholder 2"/>
          <p:cNvSpPr>
            <a:spLocks noGrp="1"/>
          </p:cNvSpPr>
          <p:nvPr>
            <p:ph idx="1"/>
          </p:nvPr>
        </p:nvSpPr>
        <p:spPr/>
        <p:txBody>
          <a:bodyPr/>
          <a:lstStyle/>
          <a:p>
            <a:pPr marL="0" indent="0">
              <a:buNone/>
            </a:pPr>
            <a:r>
              <a:rPr lang="en-US" dirty="0" smtClean="0"/>
              <a:t>In </a:t>
            </a:r>
            <a:r>
              <a:rPr lang="en-US" dirty="0" smtClean="0">
                <a:hlinkClick r:id="rId2" tooltip="Mathematics"/>
              </a:rPr>
              <a:t>mathematics</a:t>
            </a:r>
            <a:r>
              <a:rPr lang="en-US" dirty="0" smtClean="0"/>
              <a:t>, a </a:t>
            </a:r>
            <a:r>
              <a:rPr lang="en-US" b="1" dirty="0" smtClean="0"/>
              <a:t>partial derivative</a:t>
            </a:r>
            <a:r>
              <a:rPr lang="en-US" dirty="0" smtClean="0"/>
              <a:t> of a </a:t>
            </a:r>
            <a:r>
              <a:rPr lang="en-US" dirty="0" smtClean="0">
                <a:hlinkClick r:id="rId3" tooltip="Function (mathematics)"/>
              </a:rPr>
              <a:t>function</a:t>
            </a:r>
            <a:r>
              <a:rPr lang="en-US" dirty="0" smtClean="0"/>
              <a:t> of several variables is its </a:t>
            </a:r>
            <a:r>
              <a:rPr lang="en-US" dirty="0" smtClean="0">
                <a:hlinkClick r:id="rId4" tooltip="Derivative"/>
              </a:rPr>
              <a:t>derivative</a:t>
            </a:r>
            <a:r>
              <a:rPr lang="en-US" dirty="0" smtClean="0"/>
              <a:t> with respect to one of those variables, </a:t>
            </a:r>
            <a:r>
              <a:rPr lang="en-US" dirty="0" smtClean="0">
                <a:hlinkClick r:id="rId5" tooltip="Ceteris paribus"/>
              </a:rPr>
              <a:t>with the others held constant</a:t>
            </a:r>
            <a:r>
              <a:rPr lang="en-US" dirty="0" smtClean="0"/>
              <a:t> (as opposed to the </a:t>
            </a:r>
            <a:r>
              <a:rPr lang="en-US" dirty="0" smtClean="0">
                <a:hlinkClick r:id="rId6" tooltip="Total derivative"/>
              </a:rPr>
              <a:t>total derivative</a:t>
            </a:r>
            <a:r>
              <a:rPr lang="en-US" dirty="0" smtClean="0"/>
              <a:t>, in which all variables are allowed to vary). Partial derivatives are used in </a:t>
            </a:r>
            <a:r>
              <a:rPr lang="en-US" dirty="0" smtClean="0">
                <a:hlinkClick r:id="rId7" tooltip="Vector calculus"/>
              </a:rPr>
              <a:t>vector calculus</a:t>
            </a:r>
            <a:r>
              <a:rPr lang="en-US" dirty="0" smtClean="0"/>
              <a:t> and </a:t>
            </a:r>
            <a:r>
              <a:rPr lang="en-US" dirty="0" smtClean="0">
                <a:hlinkClick r:id="rId8" tooltip="Differential geometry"/>
              </a:rPr>
              <a:t>differential geometry</a:t>
            </a:r>
            <a:r>
              <a:rPr lang="en-US" dirty="0" smtClean="0"/>
              <a:t>.</a:t>
            </a:r>
          </a:p>
        </p:txBody>
      </p:sp>
    </p:spTree>
    <p:extLst>
      <p:ext uri="{BB962C8B-B14F-4D97-AF65-F5344CB8AC3E}">
        <p14:creationId xmlns:p14="http://schemas.microsoft.com/office/powerpoint/2010/main" val="16689621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Taylor series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In </a:t>
            </a:r>
            <a:r>
              <a:rPr lang="en-US" dirty="0" smtClean="0">
                <a:hlinkClick r:id="rId2" tooltip="Mathematics"/>
              </a:rPr>
              <a:t>mathematics</a:t>
            </a:r>
            <a:r>
              <a:rPr lang="en-US" dirty="0" smtClean="0"/>
              <a:t>, a </a:t>
            </a:r>
            <a:r>
              <a:rPr lang="en-US" b="1" dirty="0" smtClean="0"/>
              <a:t>Taylor series</a:t>
            </a:r>
            <a:r>
              <a:rPr lang="en-US" dirty="0" smtClean="0"/>
              <a:t> is a representation of a </a:t>
            </a:r>
            <a:r>
              <a:rPr lang="en-US" dirty="0" smtClean="0">
                <a:hlinkClick r:id="rId3" tooltip="Function (mathematics)"/>
              </a:rPr>
              <a:t>function</a:t>
            </a:r>
            <a:r>
              <a:rPr lang="en-US" dirty="0" smtClean="0"/>
              <a:t> as an </a:t>
            </a:r>
            <a:r>
              <a:rPr lang="en-US" dirty="0" smtClean="0">
                <a:hlinkClick r:id="rId4" tooltip="Series (mathematics)"/>
              </a:rPr>
              <a:t>infinite sum</a:t>
            </a:r>
            <a:r>
              <a:rPr lang="en-US" dirty="0" smtClean="0"/>
              <a:t> of terms that are calculated from the values of the function's </a:t>
            </a:r>
            <a:r>
              <a:rPr lang="en-US" dirty="0" smtClean="0">
                <a:hlinkClick r:id="rId5" tooltip="Derivative"/>
              </a:rPr>
              <a:t>derivatives</a:t>
            </a:r>
            <a:r>
              <a:rPr lang="en-US" dirty="0" smtClean="0"/>
              <a:t> at a single point.</a:t>
            </a:r>
          </a:p>
          <a:p>
            <a:pPr marL="0" indent="0">
              <a:buNone/>
            </a:pPr>
            <a:r>
              <a:rPr lang="en-US" dirty="0" smtClean="0"/>
              <a:t>The concept of a Taylor series was discovered by the Scottish mathematician </a:t>
            </a:r>
            <a:r>
              <a:rPr lang="en-US" dirty="0" smtClean="0">
                <a:hlinkClick r:id="rId6" tooltip="James Gregory (mathematician)"/>
              </a:rPr>
              <a:t>James Gregory</a:t>
            </a:r>
            <a:r>
              <a:rPr lang="en-US" dirty="0" smtClean="0"/>
              <a:t> and formally introduced by the English mathematician </a:t>
            </a:r>
            <a:r>
              <a:rPr lang="en-US" dirty="0" smtClean="0">
                <a:hlinkClick r:id="rId7" tooltip="Brook Taylor"/>
              </a:rPr>
              <a:t>Brook Taylor</a:t>
            </a:r>
            <a:r>
              <a:rPr lang="en-US" dirty="0" smtClean="0"/>
              <a:t> in 1715. If the Taylor series is centered at zero, then that series is also called a </a:t>
            </a:r>
            <a:r>
              <a:rPr lang="en-US" b="1" dirty="0" err="1" smtClean="0"/>
              <a:t>Maclaurin</a:t>
            </a:r>
            <a:r>
              <a:rPr lang="en-US" b="1" dirty="0" smtClean="0"/>
              <a:t> series</a:t>
            </a:r>
            <a:r>
              <a:rPr lang="en-US" dirty="0" smtClean="0"/>
              <a:t>, named after the Scottish mathematician </a:t>
            </a:r>
            <a:r>
              <a:rPr lang="en-US" dirty="0" smtClean="0">
                <a:hlinkClick r:id="rId8" tooltip="Colin Maclaurin"/>
              </a:rPr>
              <a:t>Colin </a:t>
            </a:r>
            <a:r>
              <a:rPr lang="en-US" dirty="0" err="1" smtClean="0">
                <a:hlinkClick r:id="rId8" tooltip="Colin Maclaurin"/>
              </a:rPr>
              <a:t>Maclaurin</a:t>
            </a:r>
            <a:r>
              <a:rPr lang="en-US" dirty="0" smtClean="0"/>
              <a:t>, who made extensive use of this special case of Taylor series in the 18th century.</a:t>
            </a:r>
          </a:p>
        </p:txBody>
      </p:sp>
    </p:spTree>
    <p:extLst>
      <p:ext uri="{BB962C8B-B14F-4D97-AF65-F5344CB8AC3E}">
        <p14:creationId xmlns:p14="http://schemas.microsoft.com/office/powerpoint/2010/main" val="33491493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Taylor series (continued)</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It is common practice to approximate a function by using a finite number of terms of its Taylor series. </a:t>
            </a:r>
            <a:r>
              <a:rPr lang="en-US" dirty="0" smtClean="0">
                <a:hlinkClick r:id="rId2" tooltip="Taylor's theorem"/>
              </a:rPr>
              <a:t>Taylor's theorem</a:t>
            </a:r>
            <a:r>
              <a:rPr lang="en-US" dirty="0" smtClean="0"/>
              <a:t> gives quantitative estimates on the error in this approximation. Any finite number of initial terms of the Taylor series of a function is called a </a:t>
            </a:r>
            <a:r>
              <a:rPr lang="en-US" dirty="0" smtClean="0">
                <a:hlinkClick r:id="rId3" tooltip="Taylor polynomial"/>
              </a:rPr>
              <a:t>Taylor polynomial</a:t>
            </a:r>
            <a:r>
              <a:rPr lang="en-US" dirty="0" smtClean="0"/>
              <a:t>. The Taylor series of a function is the </a:t>
            </a:r>
            <a:r>
              <a:rPr lang="en-US" dirty="0" smtClean="0">
                <a:hlinkClick r:id="rId4" tooltip="Limit of a sequence"/>
              </a:rPr>
              <a:t>limit</a:t>
            </a:r>
            <a:r>
              <a:rPr lang="en-US" dirty="0" smtClean="0"/>
              <a:t> of that function's Taylor polynomials, provided that the limit exists. A function may not be equal to its Taylor series, even if its Taylor series converges at every point. A function that is equal to its Taylor series in an </a:t>
            </a:r>
            <a:r>
              <a:rPr lang="en-US" dirty="0" smtClean="0">
                <a:hlinkClick r:id="rId5" tooltip="Open interval"/>
              </a:rPr>
              <a:t>open interval</a:t>
            </a:r>
            <a:r>
              <a:rPr lang="en-US" dirty="0" smtClean="0"/>
              <a:t> (or a disc in the </a:t>
            </a:r>
            <a:r>
              <a:rPr lang="en-US" dirty="0" smtClean="0">
                <a:hlinkClick r:id="rId6" tooltip="Complex plane"/>
              </a:rPr>
              <a:t>complex plane</a:t>
            </a:r>
            <a:r>
              <a:rPr lang="en-US" dirty="0" smtClean="0"/>
              <a:t>) is known as an </a:t>
            </a:r>
            <a:r>
              <a:rPr lang="en-US" dirty="0" smtClean="0">
                <a:hlinkClick r:id="rId7" tooltip="Analytic function"/>
              </a:rPr>
              <a:t>analytic function</a:t>
            </a:r>
            <a:r>
              <a:rPr lang="en-US" dirty="0" smtClean="0"/>
              <a:t> in that interval.</a:t>
            </a:r>
            <a:endParaRPr lang="en-US" dirty="0"/>
          </a:p>
        </p:txBody>
      </p:sp>
    </p:spTree>
    <p:extLst>
      <p:ext uri="{BB962C8B-B14F-4D97-AF65-F5344CB8AC3E}">
        <p14:creationId xmlns:p14="http://schemas.microsoft.com/office/powerpoint/2010/main" val="38251452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Truncation error</a:t>
            </a:r>
            <a:endParaRPr lang="en-US" dirty="0"/>
          </a:p>
        </p:txBody>
      </p:sp>
      <p:sp>
        <p:nvSpPr>
          <p:cNvPr id="3" name="Content Placeholder 2"/>
          <p:cNvSpPr>
            <a:spLocks noGrp="1"/>
          </p:cNvSpPr>
          <p:nvPr>
            <p:ph idx="1"/>
          </p:nvPr>
        </p:nvSpPr>
        <p:spPr/>
        <p:txBody>
          <a:bodyPr/>
          <a:lstStyle/>
          <a:p>
            <a:pPr marL="0" indent="0">
              <a:buNone/>
            </a:pPr>
            <a:r>
              <a:rPr lang="en-US" dirty="0" smtClean="0"/>
              <a:t>In </a:t>
            </a:r>
            <a:r>
              <a:rPr lang="en-US" dirty="0" smtClean="0">
                <a:hlinkClick r:id="rId2" tooltip="Numerical analysis"/>
              </a:rPr>
              <a:t>numerical analysis</a:t>
            </a:r>
            <a:r>
              <a:rPr lang="en-US" dirty="0" smtClean="0"/>
              <a:t> and </a:t>
            </a:r>
            <a:r>
              <a:rPr lang="en-US" dirty="0" smtClean="0">
                <a:hlinkClick r:id="rId3" tooltip="Scientific computing"/>
              </a:rPr>
              <a:t>scientific computing</a:t>
            </a:r>
            <a:r>
              <a:rPr lang="en-US" dirty="0" smtClean="0"/>
              <a:t>, </a:t>
            </a:r>
            <a:r>
              <a:rPr lang="en-US" b="1" dirty="0" smtClean="0"/>
              <a:t>truncation error</a:t>
            </a:r>
            <a:r>
              <a:rPr lang="en-US" dirty="0" smtClean="0"/>
              <a:t> is the error made by truncating an infinite sum and approximating it by a finite sum.</a:t>
            </a:r>
            <a:endParaRPr lang="en-US" dirty="0"/>
          </a:p>
        </p:txBody>
      </p:sp>
    </p:spTree>
    <p:extLst>
      <p:ext uri="{BB962C8B-B14F-4D97-AF65-F5344CB8AC3E}">
        <p14:creationId xmlns:p14="http://schemas.microsoft.com/office/powerpoint/2010/main" val="26723751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Fourier series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Fourier </a:t>
            </a:r>
            <a:r>
              <a:rPr lang="en-US" b="1" dirty="0" smtClean="0">
                <a:hlinkClick r:id="rId2" tooltip="Series (mathematics)"/>
              </a:rPr>
              <a:t>series</a:t>
            </a:r>
            <a:r>
              <a:rPr lang="en-US" dirty="0" smtClean="0"/>
              <a:t> (English pronunciation: </a:t>
            </a:r>
            <a:r>
              <a:rPr lang="en-US" dirty="0" smtClean="0">
                <a:hlinkClick r:id="rId3" tooltip="Help:IPA for English"/>
              </a:rPr>
              <a:t>/</a:t>
            </a:r>
            <a:r>
              <a:rPr lang="en-US" dirty="0" smtClean="0">
                <a:effectLst/>
                <a:hlinkClick r:id="rId4" tooltip="Help:IPA for English"/>
              </a:rPr>
              <a:t>ˈ</a:t>
            </a:r>
            <a:r>
              <a:rPr lang="en-US" dirty="0" err="1" smtClean="0">
                <a:effectLst/>
                <a:hlinkClick r:id="rId4" tooltip="Help:IPA for English"/>
              </a:rPr>
              <a:t>fɔərieɪ</a:t>
            </a:r>
            <a:r>
              <a:rPr lang="en-US" dirty="0" smtClean="0">
                <a:hlinkClick r:id="rId3" tooltip="Help:IPA for English"/>
              </a:rPr>
              <a:t>/</a:t>
            </a:r>
            <a:r>
              <a:rPr lang="en-US" dirty="0" smtClean="0"/>
              <a:t>) is a way to represent a wave-like function as the sum of simple sine waves. More formally, it decomposes any </a:t>
            </a:r>
            <a:r>
              <a:rPr lang="en-US" dirty="0" smtClean="0">
                <a:hlinkClick r:id="rId5" tooltip="Periodic function"/>
              </a:rPr>
              <a:t>periodic function</a:t>
            </a:r>
            <a:r>
              <a:rPr lang="en-US" dirty="0" smtClean="0"/>
              <a:t> or periodic signal into the sum of a (possibly infinite) set of simple oscillating functions, namely </a:t>
            </a:r>
            <a:r>
              <a:rPr lang="en-US" dirty="0" err="1" smtClean="0">
                <a:hlinkClick r:id="rId6" tooltip="Sine wave"/>
              </a:rPr>
              <a:t>sines</a:t>
            </a:r>
            <a:r>
              <a:rPr lang="en-US" dirty="0" smtClean="0">
                <a:hlinkClick r:id="rId6" tooltip="Sine wave"/>
              </a:rPr>
              <a:t> and cosines</a:t>
            </a:r>
            <a:r>
              <a:rPr lang="en-US" dirty="0" smtClean="0"/>
              <a:t> (or, equivalently, </a:t>
            </a:r>
            <a:r>
              <a:rPr lang="en-US" dirty="0" smtClean="0">
                <a:hlinkClick r:id="rId7" tooltip="Complex exponential"/>
              </a:rPr>
              <a:t>complex exponentials</a:t>
            </a:r>
            <a:r>
              <a:rPr lang="en-US" dirty="0" smtClean="0"/>
              <a:t>). The </a:t>
            </a:r>
            <a:r>
              <a:rPr lang="en-US" dirty="0" smtClean="0">
                <a:hlinkClick r:id="rId8" tooltip="Discrete-time Fourier transform"/>
              </a:rPr>
              <a:t>Discrete-time Fourier transform</a:t>
            </a:r>
            <a:r>
              <a:rPr lang="en-US" dirty="0" smtClean="0"/>
              <a:t> is a periodic function, often defined in terms of a Fourier series. The </a:t>
            </a:r>
            <a:r>
              <a:rPr lang="en-US" dirty="0" smtClean="0">
                <a:hlinkClick r:id="rId9" tooltip="Z-transform"/>
              </a:rPr>
              <a:t>Z-transform</a:t>
            </a:r>
            <a:r>
              <a:rPr lang="en-US" dirty="0" smtClean="0"/>
              <a:t>, another example of application, reduces to a Fourier series for the important case |z|=1. Fourier series are also central to the original proof of the </a:t>
            </a:r>
            <a:r>
              <a:rPr lang="en-US" dirty="0" err="1" smtClean="0">
                <a:hlinkClick r:id="rId10" tooltip="Nyquist–Shannon sampling theorem"/>
              </a:rPr>
              <a:t>Nyquist</a:t>
            </a:r>
            <a:r>
              <a:rPr lang="en-US" dirty="0" smtClean="0">
                <a:hlinkClick r:id="rId10" tooltip="Nyquist–Shannon sampling theorem"/>
              </a:rPr>
              <a:t>–Shannon sampling theorem</a:t>
            </a:r>
            <a:r>
              <a:rPr lang="en-US" dirty="0" smtClean="0"/>
              <a:t>. The study of Fourier series is a branch of </a:t>
            </a:r>
            <a:r>
              <a:rPr lang="en-US" dirty="0" smtClean="0">
                <a:hlinkClick r:id="rId11" tooltip="Fourier analysis"/>
              </a:rPr>
              <a:t>Fourier analysis</a:t>
            </a:r>
            <a:r>
              <a:rPr lang="en-US" dirty="0" smtClean="0"/>
              <a:t>.</a:t>
            </a:r>
            <a:endParaRPr lang="en-US" dirty="0"/>
          </a:p>
        </p:txBody>
      </p:sp>
    </p:spTree>
    <p:extLst>
      <p:ext uri="{BB962C8B-B14F-4D97-AF65-F5344CB8AC3E}">
        <p14:creationId xmlns:p14="http://schemas.microsoft.com/office/powerpoint/2010/main" val="34751997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Fourier transform</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The </a:t>
            </a:r>
            <a:r>
              <a:rPr lang="en-US" b="1" dirty="0" smtClean="0"/>
              <a:t>Fourier transform</a:t>
            </a:r>
            <a:r>
              <a:rPr lang="en-US" dirty="0" smtClean="0"/>
              <a:t> expresses a </a:t>
            </a:r>
            <a:r>
              <a:rPr lang="en-US" dirty="0" smtClean="0">
                <a:hlinkClick r:id="rId2" tooltip="Function (mathematics)"/>
              </a:rPr>
              <a:t>function</a:t>
            </a:r>
            <a:r>
              <a:rPr lang="en-US" dirty="0" smtClean="0"/>
              <a:t> of time (or </a:t>
            </a:r>
            <a:r>
              <a:rPr lang="en-US" dirty="0" smtClean="0">
                <a:hlinkClick r:id="rId3" tooltip="Signal"/>
              </a:rPr>
              <a:t>signal</a:t>
            </a:r>
            <a:r>
              <a:rPr lang="en-US" dirty="0" smtClean="0"/>
              <a:t>) in terms of the </a:t>
            </a:r>
            <a:r>
              <a:rPr lang="en-US" dirty="0" smtClean="0">
                <a:hlinkClick r:id="rId4" tooltip="Amplitude"/>
              </a:rPr>
              <a:t>amplitude</a:t>
            </a:r>
            <a:r>
              <a:rPr lang="en-US" dirty="0" smtClean="0"/>
              <a:t> (and </a:t>
            </a:r>
            <a:r>
              <a:rPr lang="en-US" dirty="0" smtClean="0">
                <a:hlinkClick r:id="rId5" tooltip="Phase offset"/>
              </a:rPr>
              <a:t>phase</a:t>
            </a:r>
            <a:r>
              <a:rPr lang="en-US" dirty="0" smtClean="0"/>
              <a:t>) of each of the </a:t>
            </a:r>
            <a:r>
              <a:rPr lang="en-US" dirty="0" smtClean="0">
                <a:hlinkClick r:id="rId6" tooltip="Frequency"/>
              </a:rPr>
              <a:t>frequencies</a:t>
            </a:r>
            <a:r>
              <a:rPr lang="en-US" dirty="0" smtClean="0"/>
              <a:t> that make it up. This is similar to the way in which a musical chord can be expressed as the amplitude (or loudness) of the notes that make it up. The resulting function, a (</a:t>
            </a:r>
            <a:r>
              <a:rPr lang="en-US" dirty="0" smtClean="0">
                <a:hlinkClick r:id="rId7" tooltip="Complex number"/>
              </a:rPr>
              <a:t>complex</a:t>
            </a:r>
            <a:r>
              <a:rPr lang="en-US" dirty="0" smtClean="0"/>
              <a:t>) amplitude that depends on frequency, is called the </a:t>
            </a:r>
            <a:r>
              <a:rPr lang="en-US" i="1" dirty="0" smtClean="0"/>
              <a:t>frequency domain</a:t>
            </a:r>
            <a:r>
              <a:rPr lang="en-US" dirty="0" smtClean="0"/>
              <a:t> representation of the function. The term </a:t>
            </a:r>
            <a:r>
              <a:rPr lang="en-US" i="1" dirty="0" smtClean="0"/>
              <a:t>Fourier transform</a:t>
            </a:r>
            <a:r>
              <a:rPr lang="en-US" dirty="0" smtClean="0"/>
              <a:t> refers both to the operation that associates to a function its frequency domain representation, and to the frequency domain representation itself.</a:t>
            </a:r>
          </a:p>
        </p:txBody>
      </p:sp>
    </p:spTree>
    <p:extLst>
      <p:ext uri="{BB962C8B-B14F-4D97-AF65-F5344CB8AC3E}">
        <p14:creationId xmlns:p14="http://schemas.microsoft.com/office/powerpoint/2010/main" val="1728247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buNone/>
            </a:pPr>
            <a:r>
              <a:rPr lang="en-US" sz="9600" dirty="0"/>
              <a:t>Stretch mistake</a:t>
            </a:r>
          </a:p>
        </p:txBody>
      </p:sp>
    </p:spTree>
    <p:extLst>
      <p:ext uri="{BB962C8B-B14F-4D97-AF65-F5344CB8AC3E}">
        <p14:creationId xmlns:p14="http://schemas.microsoft.com/office/powerpoint/2010/main" val="24643047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Fourier transform (continued)</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For many functions of practical interest, there is an inverse Fourier transform, so it is possible to recover the original function of time from its Fourier transform. The standard case of this is the </a:t>
            </a:r>
            <a:r>
              <a:rPr lang="en-US" dirty="0" smtClean="0">
                <a:hlinkClick r:id="rId2" tooltip="Gaussian function"/>
              </a:rPr>
              <a:t>Gaussian function</a:t>
            </a:r>
            <a:r>
              <a:rPr lang="en-US" dirty="0" smtClean="0"/>
              <a:t>, of substantial importance in </a:t>
            </a:r>
            <a:r>
              <a:rPr lang="en-US" dirty="0" smtClean="0">
                <a:hlinkClick r:id="rId3" tooltip="Probability theory"/>
              </a:rPr>
              <a:t>probability theory</a:t>
            </a:r>
            <a:r>
              <a:rPr lang="en-US" dirty="0" smtClean="0"/>
              <a:t> and </a:t>
            </a:r>
            <a:r>
              <a:rPr lang="en-US" dirty="0" smtClean="0">
                <a:hlinkClick r:id="rId4" tooltip="Statistics"/>
              </a:rPr>
              <a:t>statistics</a:t>
            </a:r>
            <a:r>
              <a:rPr lang="en-US" dirty="0" smtClean="0"/>
              <a:t> as well as in the study of physical phenomena exhibiting </a:t>
            </a:r>
            <a:r>
              <a:rPr lang="en-US" dirty="0" smtClean="0">
                <a:hlinkClick r:id="rId5" tooltip="Normal distribution"/>
              </a:rPr>
              <a:t>normal distribution</a:t>
            </a:r>
            <a:r>
              <a:rPr lang="en-US" dirty="0" smtClean="0"/>
              <a:t> (e.g., </a:t>
            </a:r>
            <a:r>
              <a:rPr lang="en-US" dirty="0" smtClean="0">
                <a:hlinkClick r:id="rId6" tooltip="Diffusion"/>
              </a:rPr>
              <a:t>diffusion</a:t>
            </a:r>
            <a:r>
              <a:rPr lang="en-US" dirty="0" smtClean="0"/>
              <a:t>). With appropriate normalizations, the Gaussian goes to itself under the Fourier transform. </a:t>
            </a:r>
            <a:r>
              <a:rPr lang="en-US" dirty="0" smtClean="0">
                <a:hlinkClick r:id="rId7" tooltip="Joseph Fourier"/>
              </a:rPr>
              <a:t>Joseph Fourier</a:t>
            </a:r>
            <a:r>
              <a:rPr lang="en-US" dirty="0" smtClean="0"/>
              <a:t> introduced the transform in his study of </a:t>
            </a:r>
            <a:r>
              <a:rPr lang="en-US" dirty="0" smtClean="0">
                <a:hlinkClick r:id="rId8" tooltip="Heat transfer"/>
              </a:rPr>
              <a:t>heat transfer</a:t>
            </a:r>
            <a:r>
              <a:rPr lang="en-US" dirty="0" smtClean="0"/>
              <a:t>, where Gaussian functions appear as solutions of the </a:t>
            </a:r>
            <a:r>
              <a:rPr lang="en-US" dirty="0" smtClean="0">
                <a:hlinkClick r:id="rId9" tooltip="Heat equation"/>
              </a:rPr>
              <a:t>heat equation</a:t>
            </a:r>
            <a:r>
              <a:rPr lang="en-US" dirty="0" smtClean="0"/>
              <a:t>.</a:t>
            </a:r>
            <a:endParaRPr lang="en-US" dirty="0"/>
          </a:p>
        </p:txBody>
      </p:sp>
    </p:spTree>
    <p:extLst>
      <p:ext uri="{BB962C8B-B14F-4D97-AF65-F5344CB8AC3E}">
        <p14:creationId xmlns:p14="http://schemas.microsoft.com/office/powerpoint/2010/main" val="28795436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Fourier transform (continued)</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When functions are recoverable from their Fourier transforms, linear operations performed in one domain (time or frequency) have corresponding operations in the other domain, which are sometimes easier to perform. The operation of </a:t>
            </a:r>
            <a:r>
              <a:rPr lang="en-US" dirty="0" smtClean="0">
                <a:hlinkClick r:id="rId2" tooltip="Derivative"/>
              </a:rPr>
              <a:t>differentiation</a:t>
            </a:r>
            <a:r>
              <a:rPr lang="en-US" dirty="0" smtClean="0"/>
              <a:t> in the time domain corresponds to multiplication by the frequency, so some </a:t>
            </a:r>
            <a:r>
              <a:rPr lang="en-US" dirty="0" smtClean="0">
                <a:hlinkClick r:id="rId3" tooltip="Differential equation"/>
              </a:rPr>
              <a:t>differential equations</a:t>
            </a:r>
            <a:r>
              <a:rPr lang="en-US" dirty="0" smtClean="0"/>
              <a:t> are easier to analyze in the frequency domain. Also, </a:t>
            </a:r>
            <a:r>
              <a:rPr lang="en-US" dirty="0" smtClean="0">
                <a:hlinkClick r:id="rId4" tooltip="Convolution"/>
              </a:rPr>
              <a:t>convolution</a:t>
            </a:r>
            <a:r>
              <a:rPr lang="en-US" dirty="0" smtClean="0"/>
              <a:t> in the time domain corresponds to ordinary multiplication in the frequency domain. Concretely, this means that any </a:t>
            </a:r>
            <a:r>
              <a:rPr lang="en-US" dirty="0" smtClean="0">
                <a:hlinkClick r:id="rId5" tooltip="Linear time-invariant system"/>
              </a:rPr>
              <a:t>linear time-invariant system</a:t>
            </a:r>
            <a:r>
              <a:rPr lang="en-US" dirty="0" smtClean="0"/>
              <a:t>, such as an </a:t>
            </a:r>
            <a:r>
              <a:rPr lang="en-US" dirty="0" smtClean="0">
                <a:hlinkClick r:id="rId6" tooltip="Electronic filter"/>
              </a:rPr>
              <a:t>electronic filter</a:t>
            </a:r>
            <a:r>
              <a:rPr lang="en-US" dirty="0" smtClean="0"/>
              <a:t> applied to a signal, can be expressed relatively simply as an operation on frequencies. So significant simplification is often achieved by transforming time functions to the frequency domain, performing the desired operations, and transforming the result back to time. </a:t>
            </a:r>
            <a:r>
              <a:rPr lang="en-US" dirty="0" smtClean="0">
                <a:hlinkClick r:id="rId7" tooltip="Harmonic analysis"/>
              </a:rPr>
              <a:t>Harmonic analysis</a:t>
            </a:r>
            <a:r>
              <a:rPr lang="en-US" dirty="0" smtClean="0"/>
              <a:t> is the systematic study of the relationship between the frequency and time domains, including the kinds of functions or operations that are "simpler" in one or the other, and has deep connections to almost all areas of modern mathematics.</a:t>
            </a:r>
            <a:endParaRPr lang="en-US" dirty="0"/>
          </a:p>
        </p:txBody>
      </p:sp>
    </p:spTree>
    <p:extLst>
      <p:ext uri="{BB962C8B-B14F-4D97-AF65-F5344CB8AC3E}">
        <p14:creationId xmlns:p14="http://schemas.microsoft.com/office/powerpoint/2010/main" val="15863753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Fourier transform</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The Fourier transform can be formally defined as an (</a:t>
            </a:r>
            <a:r>
              <a:rPr lang="en-US" dirty="0" smtClean="0">
                <a:hlinkClick r:id="rId2" tooltip="Improper integral"/>
              </a:rPr>
              <a:t>improper</a:t>
            </a:r>
            <a:r>
              <a:rPr lang="en-US" dirty="0" smtClean="0"/>
              <a:t>) </a:t>
            </a:r>
            <a:r>
              <a:rPr lang="en-US" dirty="0" smtClean="0">
                <a:hlinkClick r:id="rId3" tooltip="Riemann integral"/>
              </a:rPr>
              <a:t>Riemann integral</a:t>
            </a:r>
            <a:r>
              <a:rPr lang="en-US" dirty="0" smtClean="0"/>
              <a:t>, making it an </a:t>
            </a:r>
            <a:r>
              <a:rPr lang="en-US" dirty="0" smtClean="0">
                <a:hlinkClick r:id="rId4" tooltip="Integral transform"/>
              </a:rPr>
              <a:t>integral transform</a:t>
            </a:r>
            <a:r>
              <a:rPr lang="en-US" dirty="0" smtClean="0"/>
              <a:t>, although that definition is not suitable for many applications requiring a more sophisticated integration theory. It can also be generalized to functions on Euclidean space, sending a function of space (a </a:t>
            </a:r>
            <a:r>
              <a:rPr lang="en-US" dirty="0" smtClean="0">
                <a:hlinkClick r:id="rId5" tooltip="Scalar field"/>
              </a:rPr>
              <a:t>scalar field</a:t>
            </a:r>
            <a:r>
              <a:rPr lang="en-US" dirty="0" smtClean="0"/>
              <a:t>) to a function of momentum. This idea makes the spatial Fourier transform very natural in the study of waves, as well as in </a:t>
            </a:r>
            <a:r>
              <a:rPr lang="en-US" dirty="0" smtClean="0">
                <a:hlinkClick r:id="rId6" tooltip="Quantum mechanics"/>
              </a:rPr>
              <a:t>quantum mechanics</a:t>
            </a:r>
            <a:r>
              <a:rPr lang="en-US" dirty="0" smtClean="0"/>
              <a:t>, where it is important to be able to represent wave solutions either as functions of space or as functions of momentum (or both, as appears in the description of </a:t>
            </a:r>
            <a:r>
              <a:rPr lang="en-US" dirty="0" smtClean="0">
                <a:hlinkClick r:id="rId7" tooltip="Wave front set"/>
              </a:rPr>
              <a:t>wave fronts</a:t>
            </a:r>
            <a:r>
              <a:rPr lang="en-US" dirty="0" smtClean="0"/>
              <a:t>). Still further generalization is possible to functions on </a:t>
            </a:r>
            <a:r>
              <a:rPr lang="en-US" dirty="0" smtClean="0">
                <a:hlinkClick r:id="rId8" tooltip="Group (mathematics)"/>
              </a:rPr>
              <a:t>groups</a:t>
            </a:r>
            <a:r>
              <a:rPr lang="en-US" dirty="0" smtClean="0"/>
              <a:t>, which notably includes the </a:t>
            </a:r>
            <a:r>
              <a:rPr lang="en-US" dirty="0" smtClean="0">
                <a:hlinkClick r:id="rId9" tooltip="Discrete Fourier transform"/>
              </a:rPr>
              <a:t>discrete Fourier transform</a:t>
            </a:r>
            <a:r>
              <a:rPr lang="en-US" dirty="0" smtClean="0"/>
              <a:t> and circular Fourier transform (that is, </a:t>
            </a:r>
            <a:r>
              <a:rPr lang="en-US" dirty="0" smtClean="0">
                <a:hlinkClick r:id="rId10" tooltip="Fourier series"/>
              </a:rPr>
              <a:t>Fourier series</a:t>
            </a:r>
            <a:r>
              <a:rPr lang="en-US" dirty="0" smtClean="0"/>
              <a:t>).</a:t>
            </a:r>
            <a:endParaRPr lang="en-US" dirty="0"/>
          </a:p>
        </p:txBody>
      </p:sp>
    </p:spTree>
    <p:extLst>
      <p:ext uri="{BB962C8B-B14F-4D97-AF65-F5344CB8AC3E}">
        <p14:creationId xmlns:p14="http://schemas.microsoft.com/office/powerpoint/2010/main" val="36718462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Signal processing</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Signal processing</a:t>
            </a:r>
            <a:r>
              <a:rPr lang="en-US" dirty="0" smtClean="0"/>
              <a:t> is an enabling technology that encompasses the fundamental theory, applications, algorithms, and implementations of processing or transferring information contained in many different physical, symbolic, or abstract formats broadly designated as signals and uses mathematical, statistical, computational, heuristic, and linguistic representations, formalisms, and techniques for representation, </a:t>
            </a:r>
            <a:r>
              <a:rPr lang="en-US" dirty="0" err="1" smtClean="0"/>
              <a:t>modelling</a:t>
            </a:r>
            <a:r>
              <a:rPr lang="en-US" dirty="0" smtClean="0"/>
              <a:t>, analysis, synthesis, discovery, recovery, sensing, acquisition, extraction, learning, security, or forensics.</a:t>
            </a:r>
            <a:endParaRPr lang="en-US" dirty="0"/>
          </a:p>
        </p:txBody>
      </p:sp>
    </p:spTree>
    <p:extLst>
      <p:ext uri="{BB962C8B-B14F-4D97-AF65-F5344CB8AC3E}">
        <p14:creationId xmlns:p14="http://schemas.microsoft.com/office/powerpoint/2010/main" val="37668162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Pattern recognition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Pattern recognition</a:t>
            </a:r>
            <a:r>
              <a:rPr lang="en-US" dirty="0" smtClean="0"/>
              <a:t> is a branch of </a:t>
            </a:r>
            <a:r>
              <a:rPr lang="en-US" dirty="0" smtClean="0">
                <a:hlinkClick r:id="rId2" tooltip="Machine learning"/>
              </a:rPr>
              <a:t>machine learning</a:t>
            </a:r>
            <a:r>
              <a:rPr lang="en-US" dirty="0" smtClean="0"/>
              <a:t> that focuses on the recognition of patterns and regularities in data, although is in some cases considered to be nearly synonymous with machine learning. Pattern recognition systems are in many cases trained from labeled "training" data (</a:t>
            </a:r>
            <a:r>
              <a:rPr lang="en-US" dirty="0" smtClean="0">
                <a:hlinkClick r:id="rId3" tooltip="Supervised learning"/>
              </a:rPr>
              <a:t>supervised learning</a:t>
            </a:r>
            <a:r>
              <a:rPr lang="en-US" dirty="0" smtClean="0"/>
              <a:t>), but when no labeled data are available other algorithms can be used to discover previously unknown patterns (</a:t>
            </a:r>
            <a:r>
              <a:rPr lang="en-US" dirty="0" smtClean="0">
                <a:hlinkClick r:id="rId4" tooltip="Unsupervised learning"/>
              </a:rPr>
              <a:t>unsupervised learning</a:t>
            </a:r>
            <a:r>
              <a:rPr lang="en-US" dirty="0" smtClean="0"/>
              <a:t>).</a:t>
            </a:r>
            <a:endParaRPr lang="en-US" dirty="0"/>
          </a:p>
        </p:txBody>
      </p:sp>
    </p:spTree>
    <p:extLst>
      <p:ext uri="{BB962C8B-B14F-4D97-AF65-F5344CB8AC3E}">
        <p14:creationId xmlns:p14="http://schemas.microsoft.com/office/powerpoint/2010/main" val="7575846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Pattern recognition (continued)</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The terms pattern recognition, machine learning, </a:t>
            </a:r>
            <a:r>
              <a:rPr lang="en-US" dirty="0" smtClean="0">
                <a:hlinkClick r:id="rId2" tooltip="Data mining"/>
              </a:rPr>
              <a:t>data mining</a:t>
            </a:r>
            <a:r>
              <a:rPr lang="en-US" dirty="0" smtClean="0"/>
              <a:t> and </a:t>
            </a:r>
            <a:r>
              <a:rPr lang="en-US" dirty="0" smtClean="0">
                <a:hlinkClick r:id="rId3" tooltip="Knowledge discovery in databases"/>
              </a:rPr>
              <a:t>knowledge discovery in databases</a:t>
            </a:r>
            <a:r>
              <a:rPr lang="en-US" dirty="0" smtClean="0"/>
              <a:t> (KDD) are hard to separate, as they largely overlap in their scope. Machine learning is the common term for supervised learning methods and originates from </a:t>
            </a:r>
            <a:r>
              <a:rPr lang="en-US" dirty="0" smtClean="0">
                <a:hlinkClick r:id="rId4" tooltip="Artificial intelligence"/>
              </a:rPr>
              <a:t>artificial intelligence</a:t>
            </a:r>
            <a:r>
              <a:rPr lang="en-US" dirty="0" smtClean="0"/>
              <a:t>, whereas KDD and data mining have a larger focus on unsupervised methods and stronger connection to business use. Pattern recognition has its origins in </a:t>
            </a:r>
            <a:r>
              <a:rPr lang="en-US" dirty="0" smtClean="0">
                <a:hlinkClick r:id="rId5" tooltip="Engineering"/>
              </a:rPr>
              <a:t>engineering</a:t>
            </a:r>
            <a:r>
              <a:rPr lang="en-US" dirty="0" smtClean="0"/>
              <a:t>, and the term is popular in the context of </a:t>
            </a:r>
            <a:r>
              <a:rPr lang="en-US" dirty="0" smtClean="0">
                <a:hlinkClick r:id="rId6" tooltip="Computer vision"/>
              </a:rPr>
              <a:t>computer vision</a:t>
            </a:r>
            <a:r>
              <a:rPr lang="en-US" dirty="0" smtClean="0"/>
              <a:t>: a leading computer vision conference is named </a:t>
            </a:r>
            <a:r>
              <a:rPr lang="en-US" dirty="0" smtClean="0">
                <a:hlinkClick r:id="rId7" tooltip="Conference on Computer Vision and Pattern Recognition"/>
              </a:rPr>
              <a:t>Conference on Computer Vision and Pattern Recognition</a:t>
            </a:r>
            <a:r>
              <a:rPr lang="en-US" dirty="0" smtClean="0"/>
              <a:t>. In pattern recognition, there may be a higher interest to formalize, explain and visualize the pattern; whereas machine learning traditionally focuses on maximizing the recognition rates. Yet, all of these domains have evolved substantially from their roots in artificial intelligence, engineering and statistics; and have become increasingly similar by integrating developments and ideas from each other.</a:t>
            </a:r>
            <a:endParaRPr lang="en-US" dirty="0"/>
          </a:p>
        </p:txBody>
      </p:sp>
    </p:spTree>
    <p:extLst>
      <p:ext uri="{BB962C8B-B14F-4D97-AF65-F5344CB8AC3E}">
        <p14:creationId xmlns:p14="http://schemas.microsoft.com/office/powerpoint/2010/main" val="16468671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(continued) Pattern recognition</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In </a:t>
            </a:r>
            <a:r>
              <a:rPr lang="en-US" dirty="0" smtClean="0">
                <a:hlinkClick r:id="rId2" tooltip="Machine learning"/>
              </a:rPr>
              <a:t>machine learning</a:t>
            </a:r>
            <a:r>
              <a:rPr lang="en-US" dirty="0" smtClean="0"/>
              <a:t>, </a:t>
            </a:r>
            <a:r>
              <a:rPr lang="en-US" b="1" dirty="0" smtClean="0"/>
              <a:t>pattern recognition</a:t>
            </a:r>
            <a:r>
              <a:rPr lang="en-US" dirty="0" smtClean="0"/>
              <a:t> is the assignment of a label to a given input value. In statistics, </a:t>
            </a:r>
            <a:r>
              <a:rPr lang="en-US" dirty="0" smtClean="0">
                <a:hlinkClick r:id="rId3" tooltip="Linear discriminant analysis"/>
              </a:rPr>
              <a:t>discriminant analysis</a:t>
            </a:r>
            <a:r>
              <a:rPr lang="en-US" dirty="0" smtClean="0"/>
              <a:t> was introduced for this same purpose in 1936. An example of pattern recognition is </a:t>
            </a:r>
            <a:r>
              <a:rPr lang="en-US" dirty="0" smtClean="0">
                <a:hlinkClick r:id="rId4" tooltip="Classification (machine learning)"/>
              </a:rPr>
              <a:t>classification</a:t>
            </a:r>
            <a:r>
              <a:rPr lang="en-US" dirty="0" smtClean="0"/>
              <a:t>, which attempts to assign each input value to one of a given set of </a:t>
            </a:r>
            <a:r>
              <a:rPr lang="en-US" i="1" dirty="0" smtClean="0"/>
              <a:t>classes</a:t>
            </a:r>
            <a:r>
              <a:rPr lang="en-US" dirty="0" smtClean="0"/>
              <a:t> (for example, determine whether a given email is "spam" or "non-spam"). However, pattern recognition is a more general problem that encompasses other types of output as well. Other examples are </a:t>
            </a:r>
            <a:r>
              <a:rPr lang="en-US" dirty="0" smtClean="0">
                <a:hlinkClick r:id="rId5" tooltip="Regression analysis"/>
              </a:rPr>
              <a:t>regression</a:t>
            </a:r>
            <a:r>
              <a:rPr lang="en-US" dirty="0" smtClean="0"/>
              <a:t>, which assigns a real-valued output to each input; </a:t>
            </a:r>
            <a:r>
              <a:rPr lang="en-US" dirty="0" smtClean="0">
                <a:hlinkClick r:id="rId6" tooltip="Sequence labeling"/>
              </a:rPr>
              <a:t>sequence labeling</a:t>
            </a:r>
            <a:r>
              <a:rPr lang="en-US" dirty="0" smtClean="0"/>
              <a:t>, which assigns a class to each member of a sequence of values (for example, </a:t>
            </a:r>
            <a:r>
              <a:rPr lang="en-US" dirty="0" smtClean="0">
                <a:hlinkClick r:id="rId7" tooltip="Part of speech tagging"/>
              </a:rPr>
              <a:t>part of speech tagging</a:t>
            </a:r>
            <a:r>
              <a:rPr lang="en-US" dirty="0" smtClean="0"/>
              <a:t>, which assigns a </a:t>
            </a:r>
            <a:r>
              <a:rPr lang="en-US" dirty="0" smtClean="0">
                <a:hlinkClick r:id="rId8" tooltip="Part of speech"/>
              </a:rPr>
              <a:t>part of speech</a:t>
            </a:r>
            <a:r>
              <a:rPr lang="en-US" dirty="0" smtClean="0"/>
              <a:t> to each word in an input sentence); and </a:t>
            </a:r>
            <a:r>
              <a:rPr lang="en-US" dirty="0" smtClean="0">
                <a:hlinkClick r:id="rId9" tooltip="Parsing"/>
              </a:rPr>
              <a:t>parsing</a:t>
            </a:r>
            <a:r>
              <a:rPr lang="en-US" dirty="0" smtClean="0"/>
              <a:t>, which assigns a </a:t>
            </a:r>
            <a:r>
              <a:rPr lang="en-US" dirty="0" smtClean="0">
                <a:hlinkClick r:id="rId10" tooltip="Parse tree"/>
              </a:rPr>
              <a:t>parse tree</a:t>
            </a:r>
            <a:r>
              <a:rPr lang="en-US" dirty="0" smtClean="0"/>
              <a:t> to an input sentence, describing the </a:t>
            </a:r>
            <a:r>
              <a:rPr lang="en-US" dirty="0" smtClean="0">
                <a:hlinkClick r:id="rId11" tooltip="Syntactic structure"/>
              </a:rPr>
              <a:t>syntactic structure</a:t>
            </a:r>
            <a:r>
              <a:rPr lang="en-US" dirty="0" smtClean="0"/>
              <a:t> of the sentence.</a:t>
            </a:r>
            <a:endParaRPr lang="en-US" dirty="0"/>
          </a:p>
        </p:txBody>
      </p:sp>
    </p:spTree>
    <p:extLst>
      <p:ext uri="{BB962C8B-B14F-4D97-AF65-F5344CB8AC3E}">
        <p14:creationId xmlns:p14="http://schemas.microsoft.com/office/powerpoint/2010/main" val="30536926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Pattern recognition (continued)</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Pattern recognition algorithms generally aim to provide a reasonable answer for all possible inputs and to perform "most likely" matching of the inputs, taking into account their statistical variation. This is opposed to </a:t>
            </a:r>
            <a:r>
              <a:rPr lang="en-US" i="1" dirty="0" smtClean="0">
                <a:hlinkClick r:id="rId2" tooltip="Pattern matching"/>
              </a:rPr>
              <a:t>pattern matching</a:t>
            </a:r>
            <a:r>
              <a:rPr lang="en-US" dirty="0" smtClean="0"/>
              <a:t> algorithms, which look for exact matches in the input with pre-existing patterns. A common example of a pattern-matching algorithm is </a:t>
            </a:r>
            <a:r>
              <a:rPr lang="en-US" dirty="0" smtClean="0">
                <a:hlinkClick r:id="rId3" tooltip="Regular expression"/>
              </a:rPr>
              <a:t>regular expression</a:t>
            </a:r>
            <a:r>
              <a:rPr lang="en-US" dirty="0" smtClean="0"/>
              <a:t> matching, which looks for patterns of a given sort in textual data and is included in the search capabilities of many </a:t>
            </a:r>
            <a:r>
              <a:rPr lang="en-US" dirty="0" smtClean="0">
                <a:hlinkClick r:id="rId4" tooltip="Text editor"/>
              </a:rPr>
              <a:t>text editors</a:t>
            </a:r>
            <a:r>
              <a:rPr lang="en-US" dirty="0" smtClean="0"/>
              <a:t> and </a:t>
            </a:r>
            <a:r>
              <a:rPr lang="en-US" dirty="0" smtClean="0">
                <a:hlinkClick r:id="rId5" tooltip="Word processor"/>
              </a:rPr>
              <a:t>word processors</a:t>
            </a:r>
            <a:r>
              <a:rPr lang="en-US" dirty="0" smtClean="0"/>
              <a:t>. In contrast to pattern recognition, pattern matching is generally not considered a type of machine learning, although pattern-matching algorithms (especially with fairly general, carefully tailored patterns) can sometimes succeed in providing similar-quality output to the sort provided by pattern-recognition algorithms.</a:t>
            </a:r>
          </a:p>
          <a:p>
            <a:pPr marL="0" indent="0">
              <a:buNone/>
            </a:pPr>
            <a:r>
              <a:rPr lang="en-US" dirty="0" smtClean="0"/>
              <a:t>Pattern recognition is studied in many fields, including </a:t>
            </a:r>
            <a:r>
              <a:rPr lang="en-US" dirty="0" smtClean="0">
                <a:hlinkClick r:id="rId6" tooltip="Psychology"/>
              </a:rPr>
              <a:t>psychology</a:t>
            </a:r>
            <a:r>
              <a:rPr lang="en-US" dirty="0" smtClean="0"/>
              <a:t>, </a:t>
            </a:r>
            <a:r>
              <a:rPr lang="en-US" dirty="0" smtClean="0">
                <a:hlinkClick r:id="rId7" tooltip="Psychiatry"/>
              </a:rPr>
              <a:t>psychiatry</a:t>
            </a:r>
            <a:r>
              <a:rPr lang="en-US" dirty="0" smtClean="0"/>
              <a:t>, </a:t>
            </a:r>
            <a:r>
              <a:rPr lang="en-US" dirty="0" smtClean="0">
                <a:hlinkClick r:id="rId8" tooltip="Ethology"/>
              </a:rPr>
              <a:t>ethology</a:t>
            </a:r>
            <a:r>
              <a:rPr lang="en-US" dirty="0" smtClean="0"/>
              <a:t>, </a:t>
            </a:r>
            <a:r>
              <a:rPr lang="en-US" dirty="0" smtClean="0">
                <a:hlinkClick r:id="rId9" tooltip="Cognitive science"/>
              </a:rPr>
              <a:t>cognitive science</a:t>
            </a:r>
            <a:r>
              <a:rPr lang="en-US" dirty="0" smtClean="0"/>
              <a:t>, </a:t>
            </a:r>
            <a:r>
              <a:rPr lang="en-US" dirty="0" smtClean="0">
                <a:hlinkClick r:id="rId10" tooltip="Three-phase traffic theory"/>
              </a:rPr>
              <a:t>traffic flow</a:t>
            </a:r>
            <a:r>
              <a:rPr lang="en-US" dirty="0" smtClean="0"/>
              <a:t> and </a:t>
            </a:r>
            <a:r>
              <a:rPr lang="en-US" dirty="0" smtClean="0">
                <a:hlinkClick r:id="rId11" tooltip="Computer science"/>
              </a:rPr>
              <a:t>computer science</a:t>
            </a:r>
            <a:r>
              <a:rPr lang="en-US" dirty="0" smtClean="0"/>
              <a:t>.</a:t>
            </a:r>
          </a:p>
        </p:txBody>
      </p:sp>
    </p:spTree>
    <p:extLst>
      <p:ext uri="{BB962C8B-B14F-4D97-AF65-F5344CB8AC3E}">
        <p14:creationId xmlns:p14="http://schemas.microsoft.com/office/powerpoint/2010/main" val="3079136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Computer graphics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Computer graphics</a:t>
            </a:r>
            <a:r>
              <a:rPr lang="en-US" dirty="0" smtClean="0"/>
              <a:t> are </a:t>
            </a:r>
            <a:r>
              <a:rPr lang="en-US" dirty="0" smtClean="0">
                <a:hlinkClick r:id="rId2" tooltip="Pictures"/>
              </a:rPr>
              <a:t>pictures</a:t>
            </a:r>
            <a:r>
              <a:rPr lang="en-US" dirty="0" smtClean="0"/>
              <a:t> created using </a:t>
            </a:r>
            <a:r>
              <a:rPr lang="en-US" dirty="0" smtClean="0">
                <a:hlinkClick r:id="rId3" tooltip="Computer"/>
              </a:rPr>
              <a:t>computers</a:t>
            </a:r>
            <a:r>
              <a:rPr lang="en-US" dirty="0" smtClean="0"/>
              <a:t> and the representation of </a:t>
            </a:r>
            <a:r>
              <a:rPr lang="en-US" dirty="0" smtClean="0">
                <a:hlinkClick r:id="rId4" tooltip="Image"/>
              </a:rPr>
              <a:t>image</a:t>
            </a:r>
            <a:r>
              <a:rPr lang="en-US" dirty="0" smtClean="0"/>
              <a:t> data by a computer specifically with help from specialized graphic hardware and software.</a:t>
            </a:r>
          </a:p>
          <a:p>
            <a:pPr marL="0" indent="0">
              <a:buNone/>
            </a:pPr>
            <a:r>
              <a:rPr lang="en-US" dirty="0" smtClean="0"/>
              <a:t>The interaction and understanding of computers and interpretation of data has been made easier because of computer graphics. Computer graphic development has had a significant impact on many types of media and have revolutionized </a:t>
            </a:r>
            <a:r>
              <a:rPr lang="en-US" dirty="0" smtClean="0">
                <a:hlinkClick r:id="rId5" tooltip="Animation"/>
              </a:rPr>
              <a:t>animation</a:t>
            </a:r>
            <a:r>
              <a:rPr lang="en-US" dirty="0" smtClean="0"/>
              <a:t>, </a:t>
            </a:r>
            <a:r>
              <a:rPr lang="en-US" dirty="0" smtClean="0">
                <a:hlinkClick r:id="rId6" tooltip="Movies"/>
              </a:rPr>
              <a:t>movies</a:t>
            </a:r>
            <a:r>
              <a:rPr lang="en-US" dirty="0" smtClean="0"/>
              <a:t> and the </a:t>
            </a:r>
            <a:r>
              <a:rPr lang="en-US" dirty="0" smtClean="0">
                <a:hlinkClick r:id="rId7" tooltip="Video game"/>
              </a:rPr>
              <a:t>video game</a:t>
            </a:r>
            <a:r>
              <a:rPr lang="en-US" dirty="0" smtClean="0"/>
              <a:t> industry.</a:t>
            </a:r>
          </a:p>
        </p:txBody>
      </p:sp>
    </p:spTree>
    <p:extLst>
      <p:ext uri="{BB962C8B-B14F-4D97-AF65-F5344CB8AC3E}">
        <p14:creationId xmlns:p14="http://schemas.microsoft.com/office/powerpoint/2010/main" val="3389162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Rotation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A </a:t>
            </a:r>
            <a:r>
              <a:rPr lang="en-US" b="1" dirty="0" smtClean="0"/>
              <a:t>rotation</a:t>
            </a:r>
            <a:r>
              <a:rPr lang="en-US" dirty="0" smtClean="0"/>
              <a:t> is a </a:t>
            </a:r>
            <a:r>
              <a:rPr lang="en-US" dirty="0" smtClean="0">
                <a:hlinkClick r:id="rId2" tooltip="Circular motion"/>
              </a:rPr>
              <a:t>circular</a:t>
            </a:r>
            <a:r>
              <a:rPr lang="en-US" dirty="0" smtClean="0"/>
              <a:t> movement of an object around a </a:t>
            </a:r>
            <a:r>
              <a:rPr lang="en-US" i="1" dirty="0" smtClean="0"/>
              <a:t>center</a:t>
            </a:r>
            <a:r>
              <a:rPr lang="en-US" dirty="0" smtClean="0"/>
              <a:t> (or </a:t>
            </a:r>
            <a:r>
              <a:rPr lang="en-US" i="1" dirty="0" smtClean="0">
                <a:hlinkClick r:id="rId3" tooltip="Point (geometry)"/>
              </a:rPr>
              <a:t>point</a:t>
            </a:r>
            <a:r>
              <a:rPr lang="en-US" dirty="0" smtClean="0"/>
              <a:t>) </a:t>
            </a:r>
            <a:r>
              <a:rPr lang="en-US" i="1" dirty="0" smtClean="0"/>
              <a:t>of rotation</a:t>
            </a:r>
            <a:r>
              <a:rPr lang="en-US" dirty="0" smtClean="0"/>
              <a:t>. A </a:t>
            </a:r>
            <a:r>
              <a:rPr lang="en-US" dirty="0" smtClean="0">
                <a:hlinkClick r:id="rId4" tooltip="Three-dimensional space"/>
              </a:rPr>
              <a:t>three-dimensional</a:t>
            </a:r>
            <a:r>
              <a:rPr lang="en-US" dirty="0" smtClean="0"/>
              <a:t> object always rotates around an imaginary </a:t>
            </a:r>
            <a:r>
              <a:rPr lang="en-US" dirty="0" smtClean="0">
                <a:hlinkClick r:id="rId5" tooltip="Line (geometry)"/>
              </a:rPr>
              <a:t>line</a:t>
            </a:r>
            <a:r>
              <a:rPr lang="en-US" dirty="0" smtClean="0"/>
              <a:t> called a </a:t>
            </a:r>
            <a:r>
              <a:rPr lang="en-US" i="1" dirty="0" smtClean="0"/>
              <a:t>rotation axis</a:t>
            </a:r>
            <a:r>
              <a:rPr lang="en-US" dirty="0" smtClean="0"/>
              <a:t>. If the axis passes through the body's </a:t>
            </a:r>
            <a:r>
              <a:rPr lang="en-US" dirty="0" smtClean="0">
                <a:hlinkClick r:id="rId6" tooltip="Center of mass"/>
              </a:rPr>
              <a:t>center of mass</a:t>
            </a:r>
            <a:r>
              <a:rPr lang="en-US" dirty="0" smtClean="0"/>
              <a:t>, the body is said to rotate upon itself, or </a:t>
            </a:r>
            <a:r>
              <a:rPr lang="en-US" i="1" dirty="0" smtClean="0">
                <a:hlinkClick r:id="rId7" tooltip="wikt:spin"/>
              </a:rPr>
              <a:t>spin</a:t>
            </a:r>
            <a:r>
              <a:rPr lang="en-US" dirty="0" smtClean="0"/>
              <a:t>. A </a:t>
            </a:r>
            <a:r>
              <a:rPr lang="en-US" b="1" dirty="0" smtClean="0"/>
              <a:t>rotation</a:t>
            </a:r>
            <a:r>
              <a:rPr lang="en-US" dirty="0" smtClean="0"/>
              <a:t> about an external point, e.g. the </a:t>
            </a:r>
            <a:r>
              <a:rPr lang="en-US" dirty="0" smtClean="0">
                <a:hlinkClick r:id="rId8" tooltip="Earth"/>
              </a:rPr>
              <a:t>Earth</a:t>
            </a:r>
            <a:r>
              <a:rPr lang="en-US" dirty="0" smtClean="0"/>
              <a:t> about the </a:t>
            </a:r>
            <a:r>
              <a:rPr lang="en-US" dirty="0" smtClean="0">
                <a:hlinkClick r:id="rId9" tooltip="Sun"/>
              </a:rPr>
              <a:t>Sun</a:t>
            </a:r>
            <a:r>
              <a:rPr lang="en-US" dirty="0" smtClean="0"/>
              <a:t>, is called a revolution or </a:t>
            </a:r>
            <a:r>
              <a:rPr lang="en-US" i="1" dirty="0" smtClean="0">
                <a:hlinkClick r:id="rId10" tooltip="Orbit"/>
              </a:rPr>
              <a:t>orbital revolution</a:t>
            </a:r>
            <a:r>
              <a:rPr lang="en-US" dirty="0" smtClean="0"/>
              <a:t>, typically when it is produced by gravity.</a:t>
            </a:r>
            <a:endParaRPr lang="en-US" dirty="0"/>
          </a:p>
        </p:txBody>
      </p:sp>
    </p:spTree>
    <p:extLst>
      <p:ext uri="{BB962C8B-B14F-4D97-AF65-F5344CB8AC3E}">
        <p14:creationId xmlns:p14="http://schemas.microsoft.com/office/powerpoint/2010/main" val="1878819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Translation</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In </a:t>
            </a:r>
            <a:r>
              <a:rPr lang="en-US" dirty="0" smtClean="0">
                <a:hlinkClick r:id="rId2" tooltip="Euclidean geometry"/>
              </a:rPr>
              <a:t>Euclidean geometry</a:t>
            </a:r>
            <a:r>
              <a:rPr lang="en-US" dirty="0" smtClean="0"/>
              <a:t>, a </a:t>
            </a:r>
            <a:r>
              <a:rPr lang="en-US" b="1" dirty="0" smtClean="0"/>
              <a:t>translation</a:t>
            </a:r>
            <a:r>
              <a:rPr lang="en-US" dirty="0" smtClean="0"/>
              <a:t> is a function that moves every point a constant distance in a specified direction. (Also in Euclidean geometry a transformation is a one to one correspondence between two sets of points or a mapping from one plane to another.(master math Geometry, Debra Anne, Ross) A translation can be described as a </a:t>
            </a:r>
            <a:r>
              <a:rPr lang="en-US" dirty="0" smtClean="0">
                <a:hlinkClick r:id="rId3" tooltip="Euclidean group"/>
              </a:rPr>
              <a:t>rigid motion</a:t>
            </a:r>
            <a:r>
              <a:rPr lang="en-US" dirty="0" smtClean="0"/>
              <a:t>: other rigid motions include rotations and reflections. A translation can also be interpreted as the addition of a constant </a:t>
            </a:r>
            <a:r>
              <a:rPr lang="en-US" dirty="0" smtClean="0">
                <a:hlinkClick r:id="rId4" tooltip="Vector space"/>
              </a:rPr>
              <a:t>vector</a:t>
            </a:r>
            <a:r>
              <a:rPr lang="en-US" dirty="0" smtClean="0"/>
              <a:t> to every point, or as shifting the </a:t>
            </a:r>
            <a:r>
              <a:rPr lang="en-US" dirty="0" smtClean="0">
                <a:hlinkClick r:id="rId5" tooltip="Origin (mathematics)"/>
              </a:rPr>
              <a:t>origin</a:t>
            </a:r>
            <a:r>
              <a:rPr lang="en-US" dirty="0" smtClean="0"/>
              <a:t> of the </a:t>
            </a:r>
            <a:r>
              <a:rPr lang="en-US" dirty="0" smtClean="0">
                <a:hlinkClick r:id="rId6" tooltip="Coordinate system"/>
              </a:rPr>
              <a:t>coordinate system</a:t>
            </a:r>
            <a:r>
              <a:rPr lang="en-US" dirty="0" smtClean="0"/>
              <a:t>.</a:t>
            </a:r>
            <a:endParaRPr lang="en-US" dirty="0"/>
          </a:p>
        </p:txBody>
      </p:sp>
    </p:spTree>
    <p:extLst>
      <p:ext uri="{BB962C8B-B14F-4D97-AF65-F5344CB8AC3E}">
        <p14:creationId xmlns:p14="http://schemas.microsoft.com/office/powerpoint/2010/main" val="3433311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Two-dimensional inequalities</a:t>
            </a:r>
            <a:endParaRPr lang="en-US" dirty="0"/>
          </a:p>
        </p:txBody>
      </p:sp>
      <p:sp>
        <p:nvSpPr>
          <p:cNvPr id="3" name="Content Placeholder 2"/>
          <p:cNvSpPr>
            <a:spLocks noGrp="1"/>
          </p:cNvSpPr>
          <p:nvPr>
            <p:ph idx="1"/>
          </p:nvPr>
        </p:nvSpPr>
        <p:spPr/>
        <p:txBody>
          <a:bodyPr/>
          <a:lstStyle/>
          <a:p>
            <a:pPr marL="0" indent="0">
              <a:buNone/>
            </a:pPr>
            <a:r>
              <a:rPr lang="en-US" dirty="0" smtClean="0"/>
              <a:t>Two-dimensional inequalities are expressions in two variables</a:t>
            </a:r>
            <a:endParaRPr lang="en-US" dirty="0"/>
          </a:p>
        </p:txBody>
      </p:sp>
    </p:spTree>
    <p:extLst>
      <p:ext uri="{BB962C8B-B14F-4D97-AF65-F5344CB8AC3E}">
        <p14:creationId xmlns:p14="http://schemas.microsoft.com/office/powerpoint/2010/main" val="3514948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Curvature</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In </a:t>
            </a:r>
            <a:r>
              <a:rPr lang="en-US" dirty="0" smtClean="0">
                <a:hlinkClick r:id="rId2" tooltip="Mathematics"/>
              </a:rPr>
              <a:t>mathematics</a:t>
            </a:r>
            <a:r>
              <a:rPr lang="en-US" dirty="0" smtClean="0"/>
              <a:t>, </a:t>
            </a:r>
            <a:r>
              <a:rPr lang="en-US" b="1" dirty="0" smtClean="0"/>
              <a:t>curvature</a:t>
            </a:r>
            <a:r>
              <a:rPr lang="en-US" dirty="0" smtClean="0"/>
              <a:t> is any of a number of loosely related concepts in different areas of geometry. Intuitively, curvature is the amount by which a geometric object deviates from being </a:t>
            </a:r>
            <a:r>
              <a:rPr lang="en-US" i="1" dirty="0" smtClean="0"/>
              <a:t>flat</a:t>
            </a:r>
            <a:r>
              <a:rPr lang="en-US" dirty="0" smtClean="0"/>
              <a:t>, or </a:t>
            </a:r>
            <a:r>
              <a:rPr lang="en-US" i="1" dirty="0" smtClean="0"/>
              <a:t>straight</a:t>
            </a:r>
            <a:r>
              <a:rPr lang="en-US" dirty="0" smtClean="0"/>
              <a:t> in the case of a </a:t>
            </a:r>
            <a:r>
              <a:rPr lang="en-US" dirty="0" smtClean="0">
                <a:hlinkClick r:id="rId3" tooltip="Line (geometry)"/>
              </a:rPr>
              <a:t>line</a:t>
            </a:r>
            <a:r>
              <a:rPr lang="en-US" dirty="0" smtClean="0"/>
              <a:t>, but this is defined in different ways depending on the context. There is a key distinction between </a:t>
            </a:r>
            <a:r>
              <a:rPr lang="en-US" b="1" dirty="0" smtClean="0"/>
              <a:t>extrinsic curvature</a:t>
            </a:r>
            <a:r>
              <a:rPr lang="en-US" dirty="0" smtClean="0"/>
              <a:t>, which is defined for objects embedded in another space (usually a </a:t>
            </a:r>
            <a:r>
              <a:rPr lang="en-US" dirty="0" smtClean="0">
                <a:hlinkClick r:id="rId4" tooltip="Euclidean space"/>
              </a:rPr>
              <a:t>Euclidean space</a:t>
            </a:r>
            <a:r>
              <a:rPr lang="en-US" dirty="0" smtClean="0"/>
              <a:t>) in a way that relates to the </a:t>
            </a:r>
            <a:r>
              <a:rPr lang="en-US" dirty="0" smtClean="0">
                <a:hlinkClick r:id="rId5" tooltip="Radius of curvature (mathematics)"/>
              </a:rPr>
              <a:t>radius of curvature</a:t>
            </a:r>
            <a:r>
              <a:rPr lang="en-US" dirty="0" smtClean="0"/>
              <a:t> of circles that touch the object, and </a:t>
            </a:r>
            <a:r>
              <a:rPr lang="en-US" i="1" dirty="0" smtClean="0">
                <a:hlinkClick r:id="rId6" tooltip="Curvature of Riemannian manifolds"/>
              </a:rPr>
              <a:t>intrinsic curvature</a:t>
            </a:r>
            <a:r>
              <a:rPr lang="en-US" dirty="0" smtClean="0"/>
              <a:t>, which is defined at each point in a </a:t>
            </a:r>
            <a:r>
              <a:rPr lang="en-US" dirty="0" smtClean="0">
                <a:hlinkClick r:id="rId7" tooltip="Riemannian manifold"/>
              </a:rPr>
              <a:t>Riemannian manifold</a:t>
            </a:r>
            <a:r>
              <a:rPr lang="en-US" dirty="0" smtClean="0"/>
              <a:t>. This article deals primarily with the first concept.</a:t>
            </a:r>
            <a:endParaRPr lang="en-US" dirty="0"/>
          </a:p>
        </p:txBody>
      </p:sp>
    </p:spTree>
    <p:extLst>
      <p:ext uri="{BB962C8B-B14F-4D97-AF65-F5344CB8AC3E}">
        <p14:creationId xmlns:p14="http://schemas.microsoft.com/office/powerpoint/2010/main" val="2710767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Curvature (continued)</a:t>
            </a:r>
            <a:endParaRPr lang="en-US" dirty="0"/>
          </a:p>
        </p:txBody>
      </p:sp>
      <p:sp>
        <p:nvSpPr>
          <p:cNvPr id="3" name="Content Placeholder 2"/>
          <p:cNvSpPr>
            <a:spLocks noGrp="1"/>
          </p:cNvSpPr>
          <p:nvPr>
            <p:ph idx="1"/>
          </p:nvPr>
        </p:nvSpPr>
        <p:spPr/>
        <p:txBody>
          <a:bodyPr/>
          <a:lstStyle/>
          <a:p>
            <a:pPr marL="0" indent="0">
              <a:buNone/>
            </a:pPr>
            <a:r>
              <a:rPr lang="en-US" dirty="0" smtClean="0"/>
              <a:t>The canonical example of extrinsic curvature is that of a </a:t>
            </a:r>
            <a:r>
              <a:rPr lang="en-US" dirty="0" smtClean="0">
                <a:hlinkClick r:id="rId2" tooltip="Circle"/>
              </a:rPr>
              <a:t>circle</a:t>
            </a:r>
            <a:r>
              <a:rPr lang="en-US" dirty="0" smtClean="0"/>
              <a:t>, which everywhere has curvature equal to the </a:t>
            </a:r>
            <a:r>
              <a:rPr lang="en-US" dirty="0" smtClean="0">
                <a:hlinkClick r:id="rId3" tooltip="Multiplicative inverse"/>
              </a:rPr>
              <a:t>reciprocal</a:t>
            </a:r>
            <a:r>
              <a:rPr lang="en-US" dirty="0" smtClean="0"/>
              <a:t> of its </a:t>
            </a:r>
            <a:r>
              <a:rPr lang="en-US" dirty="0" smtClean="0">
                <a:hlinkClick r:id="rId4" tooltip="Radius"/>
              </a:rPr>
              <a:t>radius</a:t>
            </a:r>
            <a:r>
              <a:rPr lang="en-US" dirty="0" smtClean="0"/>
              <a:t>. Smaller circles bend more sharply, and hence have higher curvature. The curvature of a </a:t>
            </a:r>
            <a:r>
              <a:rPr lang="en-US" dirty="0" smtClean="0">
                <a:hlinkClick r:id="rId5" tooltip="Smooth curve"/>
              </a:rPr>
              <a:t>smooth curve</a:t>
            </a:r>
            <a:r>
              <a:rPr lang="en-US" dirty="0" smtClean="0"/>
              <a:t> is defined as the curvature of its </a:t>
            </a:r>
            <a:r>
              <a:rPr lang="en-US" dirty="0" smtClean="0">
                <a:hlinkClick r:id="rId6" tooltip="Osculating circle"/>
              </a:rPr>
              <a:t>osculating circle</a:t>
            </a:r>
            <a:r>
              <a:rPr lang="en-US" dirty="0" smtClean="0"/>
              <a:t> at each point.</a:t>
            </a:r>
            <a:endParaRPr lang="en-US" dirty="0"/>
          </a:p>
        </p:txBody>
      </p:sp>
    </p:spTree>
    <p:extLst>
      <p:ext uri="{BB962C8B-B14F-4D97-AF65-F5344CB8AC3E}">
        <p14:creationId xmlns:p14="http://schemas.microsoft.com/office/powerpoint/2010/main" val="36770439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TotalTime>
  <Words>3146</Words>
  <Application>Microsoft Office PowerPoint</Application>
  <PresentationFormat>On-screen Show (4:3)</PresentationFormat>
  <Paragraphs>84</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11 Lecture in calculus</vt:lpstr>
      <vt:lpstr>PowerPoint Presentation</vt:lpstr>
      <vt:lpstr>PowerPoint Presentation</vt:lpstr>
      <vt:lpstr>Computer graphics</vt:lpstr>
      <vt:lpstr>Rotation</vt:lpstr>
      <vt:lpstr>Translation</vt:lpstr>
      <vt:lpstr>Two-dimensional inequalities</vt:lpstr>
      <vt:lpstr>Curvature</vt:lpstr>
      <vt:lpstr>Curvature (continued)</vt:lpstr>
      <vt:lpstr>(continued) Curvature</vt:lpstr>
      <vt:lpstr>Cylindrical coordinate system</vt:lpstr>
      <vt:lpstr>Cylindrical coordinate system (continued)</vt:lpstr>
      <vt:lpstr>(continued) Cylindrical coordinate system</vt:lpstr>
      <vt:lpstr>Spherical coordinate system</vt:lpstr>
      <vt:lpstr>Spherical coordinate system (continued)</vt:lpstr>
      <vt:lpstr>(continued) Spherical coordinate system</vt:lpstr>
      <vt:lpstr>(continued) Spherical coordinate system</vt:lpstr>
      <vt:lpstr>Differential equation</vt:lpstr>
      <vt:lpstr>Differential equation (continued)</vt:lpstr>
      <vt:lpstr>(continued) Differential equation</vt:lpstr>
      <vt:lpstr>(continued) Differential equation</vt:lpstr>
      <vt:lpstr>Separable differential equation</vt:lpstr>
      <vt:lpstr>Exponential growth</vt:lpstr>
      <vt:lpstr>Partial derivative</vt:lpstr>
      <vt:lpstr>Taylor series</vt:lpstr>
      <vt:lpstr>Taylor series (continued)</vt:lpstr>
      <vt:lpstr>Truncation error</vt:lpstr>
      <vt:lpstr>Fourier series</vt:lpstr>
      <vt:lpstr>Fourier transform</vt:lpstr>
      <vt:lpstr>Fourier transform (continued)</vt:lpstr>
      <vt:lpstr>Fourier transform (continued)</vt:lpstr>
      <vt:lpstr>Fourier transform</vt:lpstr>
      <vt:lpstr>Signal processing</vt:lpstr>
      <vt:lpstr>Pattern recognition</vt:lpstr>
      <vt:lpstr>Pattern recognition (continued)</vt:lpstr>
      <vt:lpstr>(continued) Pattern recognition</vt:lpstr>
      <vt:lpstr>Pattern recognition (continued)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Lecture in calculus</dc:title>
  <dc:creator>LENOVO</dc:creator>
  <cp:lastModifiedBy>LENOVO</cp:lastModifiedBy>
  <cp:revision>43</cp:revision>
  <dcterms:created xsi:type="dcterms:W3CDTF">2014-11-30T22:38:43Z</dcterms:created>
  <dcterms:modified xsi:type="dcterms:W3CDTF">2014-12-01T02:10:10Z</dcterms:modified>
</cp:coreProperties>
</file>