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8696-81C4-4B01-A64D-2B994DCE13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A41D-BB2D-470C-9B7C-B6B6F896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3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8696-81C4-4B01-A64D-2B994DCE13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A41D-BB2D-470C-9B7C-B6B6F896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1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8696-81C4-4B01-A64D-2B994DCE13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A41D-BB2D-470C-9B7C-B6B6F896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2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8696-81C4-4B01-A64D-2B994DCE13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A41D-BB2D-470C-9B7C-B6B6F896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7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8696-81C4-4B01-A64D-2B994DCE13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A41D-BB2D-470C-9B7C-B6B6F896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5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8696-81C4-4B01-A64D-2B994DCE13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A41D-BB2D-470C-9B7C-B6B6F896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1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8696-81C4-4B01-A64D-2B994DCE13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A41D-BB2D-470C-9B7C-B6B6F896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0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8696-81C4-4B01-A64D-2B994DCE13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A41D-BB2D-470C-9B7C-B6B6F896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8696-81C4-4B01-A64D-2B994DCE13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A41D-BB2D-470C-9B7C-B6B6F896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2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8696-81C4-4B01-A64D-2B994DCE13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A41D-BB2D-470C-9B7C-B6B6F896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4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8696-81C4-4B01-A64D-2B994DCE13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A41D-BB2D-470C-9B7C-B6B6F896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2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38696-81C4-4B01-A64D-2B994DCE13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A41D-BB2D-470C-9B7C-B6B6F896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5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gral" TargetMode="External"/><Relationship Id="rId2" Type="http://schemas.openxmlformats.org/officeDocument/2006/relationships/hyperlink" Target="http://en.wikipedia.org/wiki/Calcul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erivative" TargetMode="External"/><Relationship Id="rId5" Type="http://schemas.openxmlformats.org/officeDocument/2006/relationships/hyperlink" Target="http://en.wikipedia.org/wiki/Chain_rule" TargetMode="External"/><Relationship Id="rId4" Type="http://schemas.openxmlformats.org/officeDocument/2006/relationships/hyperlink" Target="http://en.wikipedia.org/wiki/Fundamental_theorem_of_calculu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lgorithm" TargetMode="External"/><Relationship Id="rId2" Type="http://schemas.openxmlformats.org/officeDocument/2006/relationships/hyperlink" Target="http://en.wikipedia.org/wiki/Numerical_analys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Quadrature_%28mathematics%29" TargetMode="External"/><Relationship Id="rId5" Type="http://schemas.openxmlformats.org/officeDocument/2006/relationships/hyperlink" Target="http://en.wikipedia.org/wiki/Numerical_ordinary_differential_equations" TargetMode="External"/><Relationship Id="rId4" Type="http://schemas.openxmlformats.org/officeDocument/2006/relationships/hyperlink" Target="http://en.wikipedia.org/wiki/Integra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lin_Maclaurin" TargetMode="External"/><Relationship Id="rId3" Type="http://schemas.openxmlformats.org/officeDocument/2006/relationships/hyperlink" Target="http://en.wikipedia.org/wiki/Function_%28mathematics%29" TargetMode="External"/><Relationship Id="rId7" Type="http://schemas.openxmlformats.org/officeDocument/2006/relationships/hyperlink" Target="http://en.wikipedia.org/wiki/Brook_Taylor" TargetMode="External"/><Relationship Id="rId2" Type="http://schemas.openxmlformats.org/officeDocument/2006/relationships/hyperlink" Target="http://en.wikipedia.org/wiki/Mathemat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James_Gregory_%28mathematician%29" TargetMode="External"/><Relationship Id="rId5" Type="http://schemas.openxmlformats.org/officeDocument/2006/relationships/hyperlink" Target="http://en.wikipedia.org/wiki/Derivative" TargetMode="External"/><Relationship Id="rId4" Type="http://schemas.openxmlformats.org/officeDocument/2006/relationships/hyperlink" Target="http://en.wikipedia.org/wiki/Series_%28mathematics%2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aylor_polynomial" TargetMode="External"/><Relationship Id="rId7" Type="http://schemas.openxmlformats.org/officeDocument/2006/relationships/hyperlink" Target="http://en.wikipedia.org/wiki/Analytic_function" TargetMode="External"/><Relationship Id="rId2" Type="http://schemas.openxmlformats.org/officeDocument/2006/relationships/hyperlink" Target="http://en.wikipedia.org/wiki/Taylor's_theor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mplex_plane" TargetMode="External"/><Relationship Id="rId5" Type="http://schemas.openxmlformats.org/officeDocument/2006/relationships/hyperlink" Target="http://en.wikipedia.org/wiki/Open_interval" TargetMode="External"/><Relationship Id="rId4" Type="http://schemas.openxmlformats.org/officeDocument/2006/relationships/hyperlink" Target="http://en.wikipedia.org/wiki/Limit_of_a_seque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cientific_computing" TargetMode="External"/><Relationship Id="rId2" Type="http://schemas.openxmlformats.org/officeDocument/2006/relationships/hyperlink" Target="http://en.wikipedia.org/wiki/Numerical_analysi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5500" b="1" dirty="0"/>
              <a:t>13 Lecture in calculus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2514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Integration by substitution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Numerical integration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Integration truncation error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Series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108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/>
              <a:t>Revision before the final exam</a:t>
            </a:r>
          </a:p>
        </p:txBody>
      </p:sp>
    </p:spTree>
    <p:extLst>
      <p:ext uri="{BB962C8B-B14F-4D97-AF65-F5344CB8AC3E}">
        <p14:creationId xmlns:p14="http://schemas.microsoft.com/office/powerpoint/2010/main" val="1228796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Modern calculus says that everything is possible, thus, keep trying to achieve your dreams.</a:t>
            </a:r>
          </a:p>
        </p:txBody>
      </p:sp>
    </p:spTree>
    <p:extLst>
      <p:ext uri="{BB962C8B-B14F-4D97-AF65-F5344CB8AC3E}">
        <p14:creationId xmlns:p14="http://schemas.microsoft.com/office/powerpoint/2010/main" val="351667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Integration by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2" tooltip="Calculus"/>
              </a:rPr>
              <a:t>calculus</a:t>
            </a:r>
            <a:r>
              <a:rPr lang="en-US" dirty="0" smtClean="0"/>
              <a:t>, </a:t>
            </a:r>
            <a:r>
              <a:rPr lang="en-US" b="1" dirty="0" smtClean="0"/>
              <a:t>integration by substitution</a:t>
            </a:r>
            <a:r>
              <a:rPr lang="en-US" dirty="0" smtClean="0"/>
              <a:t>, also known as </a:t>
            </a:r>
            <a:r>
              <a:rPr lang="en-US" b="1" dirty="0" smtClean="0"/>
              <a:t>u-substitution</a:t>
            </a:r>
            <a:r>
              <a:rPr lang="en-US" dirty="0" smtClean="0"/>
              <a:t>, is a method for finding </a:t>
            </a:r>
            <a:r>
              <a:rPr lang="en-US" dirty="0" smtClean="0">
                <a:hlinkClick r:id="rId3" tooltip="Integral"/>
              </a:rPr>
              <a:t>integrals</a:t>
            </a:r>
            <a:r>
              <a:rPr lang="en-US" dirty="0" smtClean="0"/>
              <a:t>. Using the </a:t>
            </a:r>
            <a:r>
              <a:rPr lang="en-US" dirty="0" smtClean="0">
                <a:hlinkClick r:id="rId4" tooltip="Fundamental theorem of calculus"/>
              </a:rPr>
              <a:t>fundamental theorem of calculus</a:t>
            </a:r>
            <a:r>
              <a:rPr lang="en-US" dirty="0" smtClean="0"/>
              <a:t> often requires finding an </a:t>
            </a:r>
            <a:r>
              <a:rPr lang="en-US" dirty="0" err="1" smtClean="0"/>
              <a:t>antiderivative</a:t>
            </a:r>
            <a:r>
              <a:rPr lang="en-US" dirty="0" smtClean="0"/>
              <a:t>. For this and other reasons, integration by substitution is an important tool for mathematicians. It is the counterpart to the </a:t>
            </a:r>
            <a:r>
              <a:rPr lang="en-US" dirty="0" smtClean="0">
                <a:hlinkClick r:id="rId5" tooltip="Chain rule"/>
              </a:rPr>
              <a:t>chain rule</a:t>
            </a:r>
            <a:r>
              <a:rPr lang="en-US" dirty="0" smtClean="0"/>
              <a:t> of </a:t>
            </a:r>
            <a:r>
              <a:rPr lang="en-US" dirty="0" smtClean="0">
                <a:hlinkClick r:id="rId6" tooltip="Derivative"/>
              </a:rPr>
              <a:t>differentiation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62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2" tooltip="Numerical analysis"/>
              </a:rPr>
              <a:t>numerical analysis</a:t>
            </a:r>
            <a:r>
              <a:rPr lang="en-US" dirty="0" smtClean="0"/>
              <a:t>, </a:t>
            </a:r>
            <a:r>
              <a:rPr lang="en-US" b="1" dirty="0" smtClean="0"/>
              <a:t>numerical integration</a:t>
            </a:r>
            <a:r>
              <a:rPr lang="en-US" dirty="0" smtClean="0"/>
              <a:t> constitutes a broad family of </a:t>
            </a:r>
            <a:r>
              <a:rPr lang="en-US" dirty="0" smtClean="0">
                <a:hlinkClick r:id="rId3" tooltip="Algorithm"/>
              </a:rPr>
              <a:t>algorithms</a:t>
            </a:r>
            <a:r>
              <a:rPr lang="en-US" dirty="0" smtClean="0"/>
              <a:t> for calculating the numerical value of a definite </a:t>
            </a:r>
            <a:r>
              <a:rPr lang="en-US" dirty="0" smtClean="0">
                <a:hlinkClick r:id="rId4" tooltip="Integral"/>
              </a:rPr>
              <a:t>integral</a:t>
            </a:r>
            <a:r>
              <a:rPr lang="en-US" dirty="0" smtClean="0"/>
              <a:t>, and by extension, the term is also sometimes used to describe the </a:t>
            </a:r>
            <a:r>
              <a:rPr lang="en-US" dirty="0" smtClean="0">
                <a:hlinkClick r:id="rId5" tooltip="Numerical ordinary differential equations"/>
              </a:rPr>
              <a:t>numerical solution of differential equations</a:t>
            </a:r>
            <a:r>
              <a:rPr lang="en-US" dirty="0" smtClean="0"/>
              <a:t>. This article focuses on calculation of definite integrals. The term </a:t>
            </a:r>
            <a:r>
              <a:rPr lang="en-US" b="1" dirty="0" smtClean="0"/>
              <a:t>numerical quadrature</a:t>
            </a:r>
            <a:r>
              <a:rPr lang="en-US" dirty="0" smtClean="0"/>
              <a:t> (often abbreviated to </a:t>
            </a:r>
            <a:r>
              <a:rPr lang="en-US" i="1" dirty="0" smtClean="0">
                <a:hlinkClick r:id="rId6" tooltip="Quadrature (mathematics)"/>
              </a:rPr>
              <a:t>quadrature</a:t>
            </a:r>
            <a:r>
              <a:rPr lang="en-US" dirty="0" smtClean="0"/>
              <a:t>) is more or less a synonym for </a:t>
            </a:r>
            <a:r>
              <a:rPr lang="en-US" i="1" dirty="0" smtClean="0"/>
              <a:t>numerical integration</a:t>
            </a:r>
            <a:r>
              <a:rPr lang="en-US" dirty="0" smtClean="0"/>
              <a:t>, especially as applied to one-dimensional integrals. Numerical integration over more than one dimension is sometimes described as </a:t>
            </a:r>
            <a:r>
              <a:rPr lang="en-US" b="1" dirty="0" smtClean="0"/>
              <a:t>cubature</a:t>
            </a:r>
            <a:r>
              <a:rPr lang="en-US" dirty="0" smtClean="0"/>
              <a:t>, although the meaning of </a:t>
            </a:r>
            <a:r>
              <a:rPr lang="en-US" i="1" dirty="0" smtClean="0"/>
              <a:t>quadrature</a:t>
            </a:r>
            <a:r>
              <a:rPr lang="en-US" dirty="0" smtClean="0"/>
              <a:t> is understood for higher-dimensional integration as well.</a:t>
            </a:r>
          </a:p>
        </p:txBody>
      </p:sp>
    </p:spTree>
    <p:extLst>
      <p:ext uri="{BB962C8B-B14F-4D97-AF65-F5344CB8AC3E}">
        <p14:creationId xmlns:p14="http://schemas.microsoft.com/office/powerpoint/2010/main" val="349810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Taylor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2" tooltip="Mathematics"/>
              </a:rPr>
              <a:t>mathematics</a:t>
            </a:r>
            <a:r>
              <a:rPr lang="en-US" dirty="0" smtClean="0"/>
              <a:t>, a </a:t>
            </a:r>
            <a:r>
              <a:rPr lang="en-US" b="1" dirty="0" smtClean="0"/>
              <a:t>Taylor series</a:t>
            </a:r>
            <a:r>
              <a:rPr lang="en-US" dirty="0" smtClean="0"/>
              <a:t> is a representation of a </a:t>
            </a:r>
            <a:r>
              <a:rPr lang="en-US" dirty="0" smtClean="0">
                <a:hlinkClick r:id="rId3" tooltip="Function (mathematics)"/>
              </a:rPr>
              <a:t>function</a:t>
            </a:r>
            <a:r>
              <a:rPr lang="en-US" dirty="0" smtClean="0"/>
              <a:t> as an </a:t>
            </a:r>
            <a:r>
              <a:rPr lang="en-US" dirty="0" smtClean="0">
                <a:hlinkClick r:id="rId4" tooltip="Series (mathematics)"/>
              </a:rPr>
              <a:t>infinite sum</a:t>
            </a:r>
            <a:r>
              <a:rPr lang="en-US" dirty="0" smtClean="0"/>
              <a:t> of terms that are calculated from the values of the function's </a:t>
            </a:r>
            <a:r>
              <a:rPr lang="en-US" dirty="0" smtClean="0">
                <a:hlinkClick r:id="rId5" tooltip="Derivative"/>
              </a:rPr>
              <a:t>derivatives</a:t>
            </a:r>
            <a:r>
              <a:rPr lang="en-US" dirty="0" smtClean="0"/>
              <a:t> at a single point.</a:t>
            </a:r>
          </a:p>
          <a:p>
            <a:pPr marL="0" indent="0">
              <a:buNone/>
            </a:pPr>
            <a:r>
              <a:rPr lang="en-US" dirty="0" smtClean="0"/>
              <a:t>The concept of a Taylor series was discovered by the Scottish mathematician </a:t>
            </a:r>
            <a:r>
              <a:rPr lang="en-US" dirty="0" smtClean="0">
                <a:hlinkClick r:id="rId6" tooltip="James Gregory (mathematician)"/>
              </a:rPr>
              <a:t>James Gregory</a:t>
            </a:r>
            <a:r>
              <a:rPr lang="en-US" dirty="0" smtClean="0"/>
              <a:t> and formally introduced by the English mathematician </a:t>
            </a:r>
            <a:r>
              <a:rPr lang="en-US" dirty="0" smtClean="0">
                <a:hlinkClick r:id="rId7" tooltip="Brook Taylor"/>
              </a:rPr>
              <a:t>Brook Taylor</a:t>
            </a:r>
            <a:r>
              <a:rPr lang="en-US" dirty="0" smtClean="0"/>
              <a:t> in 1715. If the Taylor series is centered at zero, then that series is also called a </a:t>
            </a:r>
            <a:r>
              <a:rPr lang="en-US" b="1" dirty="0" err="1" smtClean="0"/>
              <a:t>Maclaurin</a:t>
            </a:r>
            <a:r>
              <a:rPr lang="en-US" b="1" dirty="0" smtClean="0"/>
              <a:t> series</a:t>
            </a:r>
            <a:r>
              <a:rPr lang="en-US" dirty="0" smtClean="0"/>
              <a:t>, named after the Scottish mathematician </a:t>
            </a:r>
            <a:r>
              <a:rPr lang="en-US" dirty="0" smtClean="0">
                <a:hlinkClick r:id="rId8" tooltip="Colin Maclaurin"/>
              </a:rPr>
              <a:t>Colin </a:t>
            </a:r>
            <a:r>
              <a:rPr lang="en-US" dirty="0" err="1" smtClean="0">
                <a:hlinkClick r:id="rId8" tooltip="Colin Maclaurin"/>
              </a:rPr>
              <a:t>Maclaurin</a:t>
            </a:r>
            <a:r>
              <a:rPr lang="en-US" dirty="0" smtClean="0"/>
              <a:t>, who made extensive use of this special case of Taylor series in the 18th century.</a:t>
            </a:r>
          </a:p>
        </p:txBody>
      </p:sp>
    </p:spTree>
    <p:extLst>
      <p:ext uri="{BB962C8B-B14F-4D97-AF65-F5344CB8AC3E}">
        <p14:creationId xmlns:p14="http://schemas.microsoft.com/office/powerpoint/2010/main" val="2423577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Taylor series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It is common practice to approximate a function by using a finite number of terms of its Taylor series. </a:t>
            </a:r>
            <a:r>
              <a:rPr lang="en-US" dirty="0" smtClean="0">
                <a:hlinkClick r:id="rId2" tooltip="Taylor's theorem"/>
              </a:rPr>
              <a:t>Taylor's theorem</a:t>
            </a:r>
            <a:r>
              <a:rPr lang="en-US" dirty="0" smtClean="0"/>
              <a:t> gives quantitative estimates on the error in this approximation. Any finite number of initial terms of the Taylor series of a function is called a </a:t>
            </a:r>
            <a:r>
              <a:rPr lang="en-US" dirty="0" smtClean="0">
                <a:hlinkClick r:id="rId3" tooltip="Taylor polynomial"/>
              </a:rPr>
              <a:t>Taylor polynomial</a:t>
            </a:r>
            <a:r>
              <a:rPr lang="en-US" dirty="0" smtClean="0"/>
              <a:t>. The Taylor series of a function is the </a:t>
            </a:r>
            <a:r>
              <a:rPr lang="en-US" dirty="0" smtClean="0">
                <a:hlinkClick r:id="rId4" tooltip="Limit of a sequence"/>
              </a:rPr>
              <a:t>limit</a:t>
            </a:r>
            <a:r>
              <a:rPr lang="en-US" dirty="0" smtClean="0"/>
              <a:t> of that function's Taylor polynomials, provided that the limit exists. A function may not be equal to its Taylor series, even if its Taylor series converges at every point. A function that is equal to its Taylor series in an </a:t>
            </a:r>
            <a:r>
              <a:rPr lang="en-US" dirty="0" smtClean="0">
                <a:hlinkClick r:id="rId5" tooltip="Open interval"/>
              </a:rPr>
              <a:t>open interval</a:t>
            </a:r>
            <a:r>
              <a:rPr lang="en-US" dirty="0" smtClean="0"/>
              <a:t> (or a disc in the </a:t>
            </a:r>
            <a:r>
              <a:rPr lang="en-US" dirty="0" smtClean="0">
                <a:hlinkClick r:id="rId6" tooltip="Complex plane"/>
              </a:rPr>
              <a:t>complex plane</a:t>
            </a:r>
            <a:r>
              <a:rPr lang="en-US" dirty="0" smtClean="0"/>
              <a:t>) is known as an </a:t>
            </a:r>
            <a:r>
              <a:rPr lang="en-US" dirty="0" smtClean="0">
                <a:hlinkClick r:id="rId7" tooltip="Analytic function"/>
              </a:rPr>
              <a:t>analytic function</a:t>
            </a:r>
            <a:r>
              <a:rPr lang="en-US" dirty="0" smtClean="0"/>
              <a:t> in that interval.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01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Truncation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2" tooltip="Numerical analysis"/>
              </a:rPr>
              <a:t>numerical analysis</a:t>
            </a:r>
            <a:r>
              <a:rPr lang="en-US" dirty="0" smtClean="0"/>
              <a:t> and </a:t>
            </a:r>
            <a:r>
              <a:rPr lang="en-US" dirty="0" smtClean="0">
                <a:hlinkClick r:id="rId3" tooltip="Scientific computing"/>
              </a:rPr>
              <a:t>scientific computing</a:t>
            </a:r>
            <a:r>
              <a:rPr lang="en-US" dirty="0" smtClean="0"/>
              <a:t>, </a:t>
            </a:r>
            <a:r>
              <a:rPr lang="en-US" b="1" dirty="0" smtClean="0"/>
              <a:t>truncation error</a:t>
            </a:r>
            <a:r>
              <a:rPr lang="en-US" dirty="0" smtClean="0"/>
              <a:t> is the error made by truncating an infinite sum and approximating it by a finite sum.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86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/>
              <a:t>Nuclear decay (exponential depreciation</a:t>
            </a:r>
            <a:r>
              <a:rPr lang="en-US" sz="5500" dirty="0" smtClean="0"/>
              <a:t>)</a:t>
            </a:r>
            <a:endParaRPr lang="en-US" sz="55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52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Translation of circles, parabolas, hyperbolas, etc.</a:t>
            </a:r>
          </a:p>
        </p:txBody>
      </p:sp>
    </p:spTree>
    <p:extLst>
      <p:ext uri="{BB962C8B-B14F-4D97-AF65-F5344CB8AC3E}">
        <p14:creationId xmlns:p14="http://schemas.microsoft.com/office/powerpoint/2010/main" val="1884783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/>
              <a:t>More homework is due 17 and 24 December 2014. It is on the web sites. </a:t>
            </a:r>
            <a:endParaRPr lang="en-US" sz="77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4824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496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13 Lecture in calculus</vt:lpstr>
      <vt:lpstr>Integration by substitution</vt:lpstr>
      <vt:lpstr>Numerical integration</vt:lpstr>
      <vt:lpstr>Taylor series</vt:lpstr>
      <vt:lpstr>Taylor series (continued)</vt:lpstr>
      <vt:lpstr>Truncation error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Lecture in calculus</dc:title>
  <dc:creator>LENOVO</dc:creator>
  <cp:lastModifiedBy>LENOVO</cp:lastModifiedBy>
  <cp:revision>12</cp:revision>
  <dcterms:created xsi:type="dcterms:W3CDTF">2014-12-15T03:59:45Z</dcterms:created>
  <dcterms:modified xsi:type="dcterms:W3CDTF">2014-12-15T04:14:50Z</dcterms:modified>
</cp:coreProperties>
</file>