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4" r:id="rId4"/>
    <p:sldId id="258" r:id="rId5"/>
    <p:sldId id="259" r:id="rId6"/>
    <p:sldId id="277" r:id="rId7"/>
    <p:sldId id="300" r:id="rId8"/>
    <p:sldId id="305" r:id="rId9"/>
    <p:sldId id="304" r:id="rId10"/>
    <p:sldId id="307" r:id="rId11"/>
    <p:sldId id="308" r:id="rId12"/>
    <p:sldId id="303" r:id="rId13"/>
    <p:sldId id="302" r:id="rId14"/>
    <p:sldId id="301" r:id="rId15"/>
    <p:sldId id="306" r:id="rId16"/>
    <p:sldId id="286" r:id="rId17"/>
    <p:sldId id="299" r:id="rId18"/>
    <p:sldId id="287" r:id="rId19"/>
    <p:sldId id="289" r:id="rId20"/>
    <p:sldId id="290" r:id="rId21"/>
    <p:sldId id="291" r:id="rId22"/>
    <p:sldId id="292" r:id="rId23"/>
    <p:sldId id="293" r:id="rId24"/>
    <p:sldId id="294" r:id="rId25"/>
    <p:sldId id="295" r:id="rId26"/>
    <p:sldId id="296" r:id="rId27"/>
    <p:sldId id="297" r:id="rId28"/>
    <p:sldId id="298" r:id="rId29"/>
    <p:sldId id="260" r:id="rId30"/>
    <p:sldId id="275" r:id="rId31"/>
    <p:sldId id="276" r:id="rId32"/>
    <p:sldId id="288" r:id="rId33"/>
    <p:sldId id="282" r:id="rId34"/>
    <p:sldId id="278" r:id="rId35"/>
    <p:sldId id="262" r:id="rId36"/>
    <p:sldId id="266" r:id="rId37"/>
    <p:sldId id="267" r:id="rId38"/>
    <p:sldId id="268" r:id="rId39"/>
    <p:sldId id="264" r:id="rId40"/>
    <p:sldId id="269" r:id="rId41"/>
    <p:sldId id="270" r:id="rId42"/>
    <p:sldId id="263" r:id="rId43"/>
    <p:sldId id="271" r:id="rId44"/>
    <p:sldId id="272" r:id="rId45"/>
    <p:sldId id="265" r:id="rId46"/>
    <p:sldId id="273" r:id="rId47"/>
    <p:sldId id="274" r:id="rId48"/>
    <p:sldId id="279" r:id="rId49"/>
    <p:sldId id="280" r:id="rId50"/>
    <p:sldId id="281" r:id="rId51"/>
    <p:sldId id="283" r:id="rId52"/>
    <p:sldId id="25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B098CB-1507-401A-AD1E-18F18208E5D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E1506-1934-4E4B-8C7A-B591DF0A3115}" type="slidenum">
              <a:rPr lang="en-US" smtClean="0"/>
              <a:t>‹#›</a:t>
            </a:fld>
            <a:endParaRPr lang="en-US"/>
          </a:p>
        </p:txBody>
      </p:sp>
    </p:spTree>
    <p:extLst>
      <p:ext uri="{BB962C8B-B14F-4D97-AF65-F5344CB8AC3E}">
        <p14:creationId xmlns:p14="http://schemas.microsoft.com/office/powerpoint/2010/main" val="979902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098CB-1507-401A-AD1E-18F18208E5D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E1506-1934-4E4B-8C7A-B591DF0A3115}" type="slidenum">
              <a:rPr lang="en-US" smtClean="0"/>
              <a:t>‹#›</a:t>
            </a:fld>
            <a:endParaRPr lang="en-US"/>
          </a:p>
        </p:txBody>
      </p:sp>
    </p:spTree>
    <p:extLst>
      <p:ext uri="{BB962C8B-B14F-4D97-AF65-F5344CB8AC3E}">
        <p14:creationId xmlns:p14="http://schemas.microsoft.com/office/powerpoint/2010/main" val="56509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098CB-1507-401A-AD1E-18F18208E5D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E1506-1934-4E4B-8C7A-B591DF0A3115}" type="slidenum">
              <a:rPr lang="en-US" smtClean="0"/>
              <a:t>‹#›</a:t>
            </a:fld>
            <a:endParaRPr lang="en-US"/>
          </a:p>
        </p:txBody>
      </p:sp>
    </p:spTree>
    <p:extLst>
      <p:ext uri="{BB962C8B-B14F-4D97-AF65-F5344CB8AC3E}">
        <p14:creationId xmlns:p14="http://schemas.microsoft.com/office/powerpoint/2010/main" val="3254261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098CB-1507-401A-AD1E-18F18208E5D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E1506-1934-4E4B-8C7A-B591DF0A3115}" type="slidenum">
              <a:rPr lang="en-US" smtClean="0"/>
              <a:t>‹#›</a:t>
            </a:fld>
            <a:endParaRPr lang="en-US"/>
          </a:p>
        </p:txBody>
      </p:sp>
    </p:spTree>
    <p:extLst>
      <p:ext uri="{BB962C8B-B14F-4D97-AF65-F5344CB8AC3E}">
        <p14:creationId xmlns:p14="http://schemas.microsoft.com/office/powerpoint/2010/main" val="201927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B098CB-1507-401A-AD1E-18F18208E5D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E1506-1934-4E4B-8C7A-B591DF0A3115}" type="slidenum">
              <a:rPr lang="en-US" smtClean="0"/>
              <a:t>‹#›</a:t>
            </a:fld>
            <a:endParaRPr lang="en-US"/>
          </a:p>
        </p:txBody>
      </p:sp>
    </p:spTree>
    <p:extLst>
      <p:ext uri="{BB962C8B-B14F-4D97-AF65-F5344CB8AC3E}">
        <p14:creationId xmlns:p14="http://schemas.microsoft.com/office/powerpoint/2010/main" val="4269778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B098CB-1507-401A-AD1E-18F18208E5DB}"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E1506-1934-4E4B-8C7A-B591DF0A3115}" type="slidenum">
              <a:rPr lang="en-US" smtClean="0"/>
              <a:t>‹#›</a:t>
            </a:fld>
            <a:endParaRPr lang="en-US"/>
          </a:p>
        </p:txBody>
      </p:sp>
    </p:spTree>
    <p:extLst>
      <p:ext uri="{BB962C8B-B14F-4D97-AF65-F5344CB8AC3E}">
        <p14:creationId xmlns:p14="http://schemas.microsoft.com/office/powerpoint/2010/main" val="344400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B098CB-1507-401A-AD1E-18F18208E5DB}"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E1506-1934-4E4B-8C7A-B591DF0A3115}" type="slidenum">
              <a:rPr lang="en-US" smtClean="0"/>
              <a:t>‹#›</a:t>
            </a:fld>
            <a:endParaRPr lang="en-US"/>
          </a:p>
        </p:txBody>
      </p:sp>
    </p:spTree>
    <p:extLst>
      <p:ext uri="{BB962C8B-B14F-4D97-AF65-F5344CB8AC3E}">
        <p14:creationId xmlns:p14="http://schemas.microsoft.com/office/powerpoint/2010/main" val="1108610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B098CB-1507-401A-AD1E-18F18208E5DB}"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E1506-1934-4E4B-8C7A-B591DF0A3115}" type="slidenum">
              <a:rPr lang="en-US" smtClean="0"/>
              <a:t>‹#›</a:t>
            </a:fld>
            <a:endParaRPr lang="en-US"/>
          </a:p>
        </p:txBody>
      </p:sp>
    </p:spTree>
    <p:extLst>
      <p:ext uri="{BB962C8B-B14F-4D97-AF65-F5344CB8AC3E}">
        <p14:creationId xmlns:p14="http://schemas.microsoft.com/office/powerpoint/2010/main" val="363160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098CB-1507-401A-AD1E-18F18208E5DB}"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1E1506-1934-4E4B-8C7A-B591DF0A3115}" type="slidenum">
              <a:rPr lang="en-US" smtClean="0"/>
              <a:t>‹#›</a:t>
            </a:fld>
            <a:endParaRPr lang="en-US"/>
          </a:p>
        </p:txBody>
      </p:sp>
    </p:spTree>
    <p:extLst>
      <p:ext uri="{BB962C8B-B14F-4D97-AF65-F5344CB8AC3E}">
        <p14:creationId xmlns:p14="http://schemas.microsoft.com/office/powerpoint/2010/main" val="854838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098CB-1507-401A-AD1E-18F18208E5DB}"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E1506-1934-4E4B-8C7A-B591DF0A3115}" type="slidenum">
              <a:rPr lang="en-US" smtClean="0"/>
              <a:t>‹#›</a:t>
            </a:fld>
            <a:endParaRPr lang="en-US"/>
          </a:p>
        </p:txBody>
      </p:sp>
    </p:spTree>
    <p:extLst>
      <p:ext uri="{BB962C8B-B14F-4D97-AF65-F5344CB8AC3E}">
        <p14:creationId xmlns:p14="http://schemas.microsoft.com/office/powerpoint/2010/main" val="835454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098CB-1507-401A-AD1E-18F18208E5DB}"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E1506-1934-4E4B-8C7A-B591DF0A3115}" type="slidenum">
              <a:rPr lang="en-US" smtClean="0"/>
              <a:t>‹#›</a:t>
            </a:fld>
            <a:endParaRPr lang="en-US"/>
          </a:p>
        </p:txBody>
      </p:sp>
    </p:spTree>
    <p:extLst>
      <p:ext uri="{BB962C8B-B14F-4D97-AF65-F5344CB8AC3E}">
        <p14:creationId xmlns:p14="http://schemas.microsoft.com/office/powerpoint/2010/main" val="862435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098CB-1507-401A-AD1E-18F18208E5DB}" type="datetimeFigureOut">
              <a:rPr lang="en-US" smtClean="0"/>
              <a:t>9/22/2014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E1506-1934-4E4B-8C7A-B591DF0A3115}" type="slidenum">
              <a:rPr lang="en-US" smtClean="0"/>
              <a:t>‹#›</a:t>
            </a:fld>
            <a:endParaRPr lang="en-US"/>
          </a:p>
        </p:txBody>
      </p:sp>
    </p:spTree>
    <p:extLst>
      <p:ext uri="{BB962C8B-B14F-4D97-AF65-F5344CB8AC3E}">
        <p14:creationId xmlns:p14="http://schemas.microsoft.com/office/powerpoint/2010/main" val="193288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Logic" TargetMode="External"/><Relationship Id="rId2" Type="http://schemas.openxmlformats.org/officeDocument/2006/relationships/hyperlink" Target="http://en.wikipedia.org/wiki/Self-evidence" TargetMode="External"/><Relationship Id="rId1" Type="http://schemas.openxmlformats.org/officeDocument/2006/relationships/slideLayout" Target="../slideLayouts/slideLayout2.xml"/><Relationship Id="rId4" Type="http://schemas.openxmlformats.org/officeDocument/2006/relationships/hyperlink" Target="http://en.wikipedia.org/wiki/Analysi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mathworld.wolfram.com/Elements.html" TargetMode="External"/><Relationship Id="rId7" Type="http://schemas.openxmlformats.org/officeDocument/2006/relationships/hyperlink" Target="http://mathworld.wolfram.com/HilbertsAxioms.html" TargetMode="External"/><Relationship Id="rId2" Type="http://schemas.openxmlformats.org/officeDocument/2006/relationships/hyperlink" Target="http://mathworld.wolfram.com/Axiom.html" TargetMode="External"/><Relationship Id="rId1" Type="http://schemas.openxmlformats.org/officeDocument/2006/relationships/slideLayout" Target="../slideLayouts/slideLayout2.xml"/><Relationship Id="rId6" Type="http://schemas.openxmlformats.org/officeDocument/2006/relationships/hyperlink" Target="http://mathworld.wolfram.com/Intersection.html" TargetMode="External"/><Relationship Id="rId5" Type="http://schemas.openxmlformats.org/officeDocument/2006/relationships/hyperlink" Target="http://mathworld.wolfram.com/Radius.html" TargetMode="External"/><Relationship Id="rId4" Type="http://schemas.openxmlformats.org/officeDocument/2006/relationships/hyperlink" Target="http://mathworld.wolfram.com/Circle.html"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Empirical" TargetMode="External"/><Relationship Id="rId3" Type="http://schemas.openxmlformats.org/officeDocument/2006/relationships/hyperlink" Target="http://en.wikipedia.org/wiki/Mathematical_proof" TargetMode="External"/><Relationship Id="rId7" Type="http://schemas.openxmlformats.org/officeDocument/2006/relationships/hyperlink" Target="http://en.wikipedia.org/wiki/Theory" TargetMode="External"/><Relationship Id="rId2" Type="http://schemas.openxmlformats.org/officeDocument/2006/relationships/hyperlink" Target="http://en.wikipedia.org/wiki/Statement_(logic)" TargetMode="External"/><Relationship Id="rId1" Type="http://schemas.openxmlformats.org/officeDocument/2006/relationships/slideLayout" Target="../slideLayouts/slideLayout2.xml"/><Relationship Id="rId6" Type="http://schemas.openxmlformats.org/officeDocument/2006/relationships/hyperlink" Target="http://en.wikipedia.org/wiki/Deductive" TargetMode="External"/><Relationship Id="rId5" Type="http://schemas.openxmlformats.org/officeDocument/2006/relationships/hyperlink" Target="http://en.wikipedia.org/wiki/Deductive_system" TargetMode="External"/><Relationship Id="rId4" Type="http://schemas.openxmlformats.org/officeDocument/2006/relationships/hyperlink" Target="http://en.wikipedia.org/wiki/Axiom"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Inverse_function" TargetMode="External"/><Relationship Id="rId3" Type="http://schemas.openxmlformats.org/officeDocument/2006/relationships/hyperlink" Target="http://en.wikipedia.org/wiki/Invertible_function" TargetMode="External"/><Relationship Id="rId7" Type="http://schemas.openxmlformats.org/officeDocument/2006/relationships/hyperlink" Target="http://en.wikipedia.org/wiki/Derivative" TargetMode="External"/><Relationship Id="rId2" Type="http://schemas.openxmlformats.org/officeDocument/2006/relationships/hyperlink" Target="http://en.wikipedia.org/wiki/Function_(mathematics)" TargetMode="External"/><Relationship Id="rId1" Type="http://schemas.openxmlformats.org/officeDocument/2006/relationships/slideLayout" Target="../slideLayouts/slideLayout2.xml"/><Relationship Id="rId6" Type="http://schemas.openxmlformats.org/officeDocument/2006/relationships/hyperlink" Target="http://en.wikipedia.org/wiki/Formula" TargetMode="External"/><Relationship Id="rId5" Type="http://schemas.openxmlformats.org/officeDocument/2006/relationships/hyperlink" Target="http://en.wikipedia.org/wiki/Domain_of_a_function" TargetMode="External"/><Relationship Id="rId4" Type="http://schemas.openxmlformats.org/officeDocument/2006/relationships/hyperlink" Target="http://en.wikipedia.org/wiki/Neighbourhood_(mathematic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Continuous_function" TargetMode="External"/><Relationship Id="rId2" Type="http://schemas.openxmlformats.org/officeDocument/2006/relationships/hyperlink" Target="http://en.wikipedia.org/wiki/Function_(mathematics)" TargetMode="External"/><Relationship Id="rId1" Type="http://schemas.openxmlformats.org/officeDocument/2006/relationships/slideLayout" Target="../slideLayouts/slideLayout2.xml"/><Relationship Id="rId6" Type="http://schemas.openxmlformats.org/officeDocument/2006/relationships/hyperlink" Target="http://en.wikipedia.org/wiki/Minimum" TargetMode="External"/><Relationship Id="rId5" Type="http://schemas.openxmlformats.org/officeDocument/2006/relationships/hyperlink" Target="http://en.wikipedia.org/wiki/Maximum" TargetMode="External"/><Relationship Id="rId4" Type="http://schemas.openxmlformats.org/officeDocument/2006/relationships/hyperlink" Target="http://en.wikipedia.org/wiki/Bounded_interval#Classification_of_intervals"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en.wikipedia.org/wiki/Stationary_point" TargetMode="External"/><Relationship Id="rId3" Type="http://schemas.openxmlformats.org/officeDocument/2006/relationships/hyperlink" Target="http://en.wikipedia.org/wiki/Maximum" TargetMode="External"/><Relationship Id="rId7" Type="http://schemas.openxmlformats.org/officeDocument/2006/relationships/hyperlink" Target="http://en.wikipedia.org/wiki/Maxima_and_minima" TargetMode="External"/><Relationship Id="rId2" Type="http://schemas.openxmlformats.org/officeDocument/2006/relationships/hyperlink" Target="http://en.wikipedia.org/wiki/Fermat's_last_theorem" TargetMode="External"/><Relationship Id="rId1" Type="http://schemas.openxmlformats.org/officeDocument/2006/relationships/slideLayout" Target="../slideLayouts/slideLayout2.xml"/><Relationship Id="rId6" Type="http://schemas.openxmlformats.org/officeDocument/2006/relationships/hyperlink" Target="http://en.wikipedia.org/wiki/Open_sets" TargetMode="External"/><Relationship Id="rId5" Type="http://schemas.openxmlformats.org/officeDocument/2006/relationships/hyperlink" Target="http://en.wikipedia.org/wiki/Differentiable_function" TargetMode="External"/><Relationship Id="rId4" Type="http://schemas.openxmlformats.org/officeDocument/2006/relationships/hyperlink" Target="http://en.wikipedia.org/wiki/Minimum" TargetMode="External"/><Relationship Id="rId9" Type="http://schemas.openxmlformats.org/officeDocument/2006/relationships/hyperlink" Target="http://en.wikipedia.org/wiki/Derivativ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Fubini's_theorem#CITEREFFubini1907" TargetMode="External"/><Relationship Id="rId2" Type="http://schemas.openxmlformats.org/officeDocument/2006/relationships/hyperlink" Target="http://en.wikipedia.org/wiki/Guido_Fubini" TargetMode="External"/><Relationship Id="rId1" Type="http://schemas.openxmlformats.org/officeDocument/2006/relationships/slideLayout" Target="../slideLayouts/slideLayout2.xml"/><Relationship Id="rId5" Type="http://schemas.openxmlformats.org/officeDocument/2006/relationships/hyperlink" Target="http://en.wikipedia.org/wiki/Iterated_integral" TargetMode="External"/><Relationship Id="rId4" Type="http://schemas.openxmlformats.org/officeDocument/2006/relationships/hyperlink" Target="http://en.wikipedia.org/wiki/Double_integra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Function_(mathematics)" TargetMode="External"/><Relationship Id="rId7" Type="http://schemas.openxmlformats.org/officeDocument/2006/relationships/hyperlink" Target="http://en.wikipedia.org/wiki/Definite_integral" TargetMode="External"/><Relationship Id="rId2" Type="http://schemas.openxmlformats.org/officeDocument/2006/relationships/hyperlink" Target="http://en.wikipedia.org/wiki/Derivative" TargetMode="External"/><Relationship Id="rId1" Type="http://schemas.openxmlformats.org/officeDocument/2006/relationships/slideLayout" Target="../slideLayouts/slideLayout2.xml"/><Relationship Id="rId6" Type="http://schemas.openxmlformats.org/officeDocument/2006/relationships/hyperlink" Target="http://en.wikipedia.org/wiki/Continuous_function" TargetMode="External"/><Relationship Id="rId5" Type="http://schemas.openxmlformats.org/officeDocument/2006/relationships/hyperlink" Target="http://en.wikipedia.org/wiki/Antiderivative" TargetMode="External"/><Relationship Id="rId4" Type="http://schemas.openxmlformats.org/officeDocument/2006/relationships/hyperlink" Target="http://en.wikipedia.org/wiki/Integra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Interval_(mathematics)" TargetMode="External"/><Relationship Id="rId2" Type="http://schemas.openxmlformats.org/officeDocument/2006/relationships/hyperlink" Target="http://en.wikipedia.org/wiki/Continuous_function" TargetMode="External"/><Relationship Id="rId1" Type="http://schemas.openxmlformats.org/officeDocument/2006/relationships/slideLayout" Target="../slideLayouts/slideLayout2.xml"/><Relationship Id="rId5" Type="http://schemas.openxmlformats.org/officeDocument/2006/relationships/hyperlink" Target="http://en.wikipedia.org/wiki/Image_(mathematics)" TargetMode="External"/><Relationship Id="rId4" Type="http://schemas.openxmlformats.org/officeDocument/2006/relationships/hyperlink" Target="http://en.wikipedia.org/wiki/Domain_of_a_function"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Guillaume_de_l'H%C3%B4pital" TargetMode="External"/><Relationship Id="rId3" Type="http://schemas.openxmlformats.org/officeDocument/2006/relationships/hyperlink" Target="http://en.wikipedia.org/wiki/Derivative" TargetMode="External"/><Relationship Id="rId7" Type="http://schemas.openxmlformats.org/officeDocument/2006/relationships/hyperlink" Target="http://en.wikipedia.org/wiki/Mathematician" TargetMode="External"/><Relationship Id="rId2" Type="http://schemas.openxmlformats.org/officeDocument/2006/relationships/hyperlink" Target="http://en.wikipedia.org/wiki/Help:IPA_for_French" TargetMode="External"/><Relationship Id="rId1" Type="http://schemas.openxmlformats.org/officeDocument/2006/relationships/slideLayout" Target="../slideLayouts/slideLayout2.xml"/><Relationship Id="rId6" Type="http://schemas.openxmlformats.org/officeDocument/2006/relationships/hyperlink" Target="http://en.wikipedia.org/wiki/France" TargetMode="External"/><Relationship Id="rId11" Type="http://schemas.openxmlformats.org/officeDocument/2006/relationships/hyperlink" Target="http://en.wikipedia.org/wiki/Johann_Bernoulli" TargetMode="External"/><Relationship Id="rId5" Type="http://schemas.openxmlformats.org/officeDocument/2006/relationships/hyperlink" Target="http://en.wikipedia.org/wiki/Indeterminate_form" TargetMode="External"/><Relationship Id="rId10" Type="http://schemas.openxmlformats.org/officeDocument/2006/relationships/hyperlink" Target="http://en.wikipedia.org/wiki/Differential_calculus" TargetMode="External"/><Relationship Id="rId4" Type="http://schemas.openxmlformats.org/officeDocument/2006/relationships/hyperlink" Target="http://en.wikipedia.org/wiki/Limit_of_a_function" TargetMode="External"/><Relationship Id="rId9" Type="http://schemas.openxmlformats.org/officeDocument/2006/relationships/hyperlink" Target="http://en.wikipedia.org/wiki/Analyse_des_Infiniment_Petits_pour_l'Intelligence_des_Lignes_Courbe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Tangent" TargetMode="External"/><Relationship Id="rId2" Type="http://schemas.openxmlformats.org/officeDocument/2006/relationships/hyperlink" Target="http://en.wikipedia.org/wiki/Arc_(geometry)" TargetMode="External"/><Relationship Id="rId1" Type="http://schemas.openxmlformats.org/officeDocument/2006/relationships/slideLayout" Target="../slideLayouts/slideLayout2.xml"/><Relationship Id="rId4" Type="http://schemas.openxmlformats.org/officeDocument/2006/relationships/hyperlink" Target="http://en.wikipedia.org/wiki/Secant_lin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Function_(mathematics)" TargetMode="External"/><Relationship Id="rId2" Type="http://schemas.openxmlformats.org/officeDocument/2006/relationships/hyperlink" Target="http://en.wikipedia.org/wiki/Differentiable" TargetMode="External"/><Relationship Id="rId1" Type="http://schemas.openxmlformats.org/officeDocument/2006/relationships/slideLayout" Target="../slideLayouts/slideLayout2.xml"/><Relationship Id="rId6" Type="http://schemas.openxmlformats.org/officeDocument/2006/relationships/hyperlink" Target="http://en.wikipedia.org/wiki/Taylor_series" TargetMode="External"/><Relationship Id="rId5" Type="http://schemas.openxmlformats.org/officeDocument/2006/relationships/hyperlink" Target="http://en.wikipedia.org/wiki/Analytic_functions" TargetMode="External"/><Relationship Id="rId4" Type="http://schemas.openxmlformats.org/officeDocument/2006/relationships/hyperlink" Target="http://en.wikipedia.org/wiki/Polynomial"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en.wikipedia.org/wiki/Formal_system" TargetMode="External"/><Relationship Id="rId13" Type="http://schemas.openxmlformats.org/officeDocument/2006/relationships/hyperlink" Target="http://en.wikipedia.org/wiki/Gisbert_Hasenjaeger" TargetMode="External"/><Relationship Id="rId3" Type="http://schemas.openxmlformats.org/officeDocument/2006/relationships/hyperlink" Target="http://en.wikipedia.org/wiki/Semantics" TargetMode="External"/><Relationship Id="rId7" Type="http://schemas.openxmlformats.org/officeDocument/2006/relationships/hyperlink" Target="http://en.wikipedia.org/wiki/Proof_theory" TargetMode="External"/><Relationship Id="rId12" Type="http://schemas.openxmlformats.org/officeDocument/2006/relationships/hyperlink" Target="http://en.wikipedia.org/wiki/Thesis" TargetMode="External"/><Relationship Id="rId2" Type="http://schemas.openxmlformats.org/officeDocument/2006/relationships/hyperlink" Target="http://en.wikipedia.org/wiki/Mathematical_logic" TargetMode="External"/><Relationship Id="rId1" Type="http://schemas.openxmlformats.org/officeDocument/2006/relationships/slideLayout" Target="../slideLayouts/slideLayout2.xml"/><Relationship Id="rId6" Type="http://schemas.openxmlformats.org/officeDocument/2006/relationships/hyperlink" Target="http://en.wikipedia.org/wiki/Model_theory" TargetMode="External"/><Relationship Id="rId11" Type="http://schemas.openxmlformats.org/officeDocument/2006/relationships/hyperlink" Target="http://en.wikipedia.org/wiki/Ph.D." TargetMode="External"/><Relationship Id="rId5" Type="http://schemas.openxmlformats.org/officeDocument/2006/relationships/hyperlink" Target="http://en.wikipedia.org/wiki/First-order_logic" TargetMode="External"/><Relationship Id="rId10" Type="http://schemas.openxmlformats.org/officeDocument/2006/relationships/hyperlink" Target="http://en.wikipedia.org/wiki/Leon_Henkin" TargetMode="External"/><Relationship Id="rId4" Type="http://schemas.openxmlformats.org/officeDocument/2006/relationships/hyperlink" Target="http://en.wikipedia.org/wiki/Provability_logic" TargetMode="External"/><Relationship Id="rId9" Type="http://schemas.openxmlformats.org/officeDocument/2006/relationships/hyperlink" Target="http://en.wikipedia.org/wiki/Kurt_G%C3%B6del"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en.wikipedia.org/wiki/Isaac_Newton" TargetMode="External"/><Relationship Id="rId13" Type="http://schemas.openxmlformats.org/officeDocument/2006/relationships/hyperlink" Target="http://en.wikipedia.org/wiki/Hellenistic" TargetMode="External"/><Relationship Id="rId18" Type="http://schemas.openxmlformats.org/officeDocument/2006/relationships/hyperlink" Target="http://en.wikipedia.org/wiki/Geometry" TargetMode="External"/><Relationship Id="rId3" Type="http://schemas.openxmlformats.org/officeDocument/2006/relationships/hyperlink" Target="http://en.wikipedia.org/wiki/Limit_(mathematics)" TargetMode="External"/><Relationship Id="rId21" Type="http://schemas.openxmlformats.org/officeDocument/2006/relationships/hyperlink" Target="http://en.wikipedia.org/wiki/Metaphysics" TargetMode="External"/><Relationship Id="rId7" Type="http://schemas.openxmlformats.org/officeDocument/2006/relationships/hyperlink" Target="http://en.wikipedia.org/wiki/Infinite_series" TargetMode="External"/><Relationship Id="rId12" Type="http://schemas.openxmlformats.org/officeDocument/2006/relationships/hyperlink" Target="http://en.wikipedia.org/wiki/Infinitesimal_calculus" TargetMode="External"/><Relationship Id="rId17" Type="http://schemas.openxmlformats.org/officeDocument/2006/relationships/hyperlink" Target="http://en.wikipedia.org/wiki/Physics" TargetMode="External"/><Relationship Id="rId2" Type="http://schemas.openxmlformats.org/officeDocument/2006/relationships/hyperlink" Target="http://en.wikipedia.org/wiki/Mathematics" TargetMode="External"/><Relationship Id="rId16" Type="http://schemas.openxmlformats.org/officeDocument/2006/relationships/hyperlink" Target="http://en.wikipedia.org/wiki/Paradox" TargetMode="External"/><Relationship Id="rId20" Type="http://schemas.openxmlformats.org/officeDocument/2006/relationships/hyperlink" Target="http://en.wikipedia.org/wiki/Tangent_problem" TargetMode="External"/><Relationship Id="rId1" Type="http://schemas.openxmlformats.org/officeDocument/2006/relationships/slideLayout" Target="../slideLayouts/slideLayout2.xml"/><Relationship Id="rId6" Type="http://schemas.openxmlformats.org/officeDocument/2006/relationships/hyperlink" Target="http://en.wikipedia.org/wiki/Integral" TargetMode="External"/><Relationship Id="rId11" Type="http://schemas.openxmlformats.org/officeDocument/2006/relationships/hyperlink" Target="http://en.wikipedia.org/wiki/Sir_Isaac_Newton" TargetMode="External"/><Relationship Id="rId5" Type="http://schemas.openxmlformats.org/officeDocument/2006/relationships/hyperlink" Target="http://en.wikipedia.org/wiki/Derivative" TargetMode="External"/><Relationship Id="rId15" Type="http://schemas.openxmlformats.org/officeDocument/2006/relationships/hyperlink" Target="http://en.wikipedia.org/wiki/Theory" TargetMode="External"/><Relationship Id="rId10" Type="http://schemas.openxmlformats.org/officeDocument/2006/relationships/hyperlink" Target="http://en.wikipedia.org/wiki/Leibniz%E2%80%93Newton_calculus_controversy" TargetMode="External"/><Relationship Id="rId19" Type="http://schemas.openxmlformats.org/officeDocument/2006/relationships/hyperlink" Target="http://en.wikipedia.org/wiki/Magnitude_(mathematics)" TargetMode="External"/><Relationship Id="rId4" Type="http://schemas.openxmlformats.org/officeDocument/2006/relationships/hyperlink" Target="http://en.wikipedia.org/wiki/Function_(mathematics)" TargetMode="External"/><Relationship Id="rId9" Type="http://schemas.openxmlformats.org/officeDocument/2006/relationships/hyperlink" Target="http://en.wikipedia.org/wiki/Gottfried_Leibniz" TargetMode="External"/><Relationship Id="rId14" Type="http://schemas.openxmlformats.org/officeDocument/2006/relationships/hyperlink" Target="http://en.wikipedia.org/wiki/Mathematical_notation" TargetMode="External"/><Relationship Id="rId22" Type="http://schemas.openxmlformats.org/officeDocument/2006/relationships/hyperlink" Target="http://en.wikipedia.org/wiki/Differential_of_a_func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en.wikipedia.org/wiki/Gottfried_Leibniz"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en.wikipedia.org/wiki/E_(mathematical_constant)" TargetMode="External"/><Relationship Id="rId3" Type="http://schemas.openxmlformats.org/officeDocument/2006/relationships/hyperlink" Target="http://en.wikipedia.org/wiki/Integer" TargetMode="External"/><Relationship Id="rId7" Type="http://schemas.openxmlformats.org/officeDocument/2006/relationships/hyperlink" Target="http://en.wikipedia.org/wiki/Pi" TargetMode="External"/><Relationship Id="rId2" Type="http://schemas.openxmlformats.org/officeDocument/2006/relationships/hyperlink" Target="http://en.wikipedia.org/wiki/Real_number" TargetMode="External"/><Relationship Id="rId1" Type="http://schemas.openxmlformats.org/officeDocument/2006/relationships/slideLayout" Target="../slideLayouts/slideLayout2.xml"/><Relationship Id="rId6" Type="http://schemas.openxmlformats.org/officeDocument/2006/relationships/hyperlink" Target="http://en.wikipedia.org/wiki/Almost_all" TargetMode="External"/><Relationship Id="rId5" Type="http://schemas.openxmlformats.org/officeDocument/2006/relationships/hyperlink" Target="http://en.wikipedia.org/wiki/Uncountable" TargetMode="External"/><Relationship Id="rId10" Type="http://schemas.openxmlformats.org/officeDocument/2006/relationships/hyperlink" Target="http://en.wikipedia.org/wiki/Square_root" TargetMode="External"/><Relationship Id="rId4" Type="http://schemas.openxmlformats.org/officeDocument/2006/relationships/hyperlink" Target="http://en.wikipedia.org/wiki/Repeating_decimal" TargetMode="External"/><Relationship Id="rId9" Type="http://schemas.openxmlformats.org/officeDocument/2006/relationships/hyperlink" Target="http://en.wikipedia.org/wiki/Golden_ratio"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n.wikipedia.org/wiki/Set_(mathematics)" TargetMode="External"/><Relationship Id="rId2" Type="http://schemas.openxmlformats.org/officeDocument/2006/relationships/hyperlink" Target="http://en.wikipedia.org/wiki/Binary_relation"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en.wikipedia.org/wiki/Function_(mathematic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en.wikipedia.org/wiki/Function_(mathematics)"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en.wikipedia.org/wiki/Linear_approximation" TargetMode="External"/><Relationship Id="rId13" Type="http://schemas.openxmlformats.org/officeDocument/2006/relationships/hyperlink" Target="http://en.wikipedia.org/wiki/Linear_map" TargetMode="External"/><Relationship Id="rId18" Type="http://schemas.openxmlformats.org/officeDocument/2006/relationships/hyperlink" Target="http://en.wikipedia.org/wiki/Real-valued_function" TargetMode="External"/><Relationship Id="rId3" Type="http://schemas.openxmlformats.org/officeDocument/2006/relationships/hyperlink" Target="http://en.wikipedia.org/wiki/Dependent_variable" TargetMode="External"/><Relationship Id="rId21" Type="http://schemas.openxmlformats.org/officeDocument/2006/relationships/hyperlink" Target="http://en.wikipedia.org/wiki/Integral" TargetMode="External"/><Relationship Id="rId7" Type="http://schemas.openxmlformats.org/officeDocument/2006/relationships/hyperlink" Target="http://en.wikipedia.org/wiki/Limit_(mathematics)" TargetMode="External"/><Relationship Id="rId12" Type="http://schemas.openxmlformats.org/officeDocument/2006/relationships/hyperlink" Target="http://en.wikipedia.org/wiki/Function_of_several_real_variables" TargetMode="External"/><Relationship Id="rId17" Type="http://schemas.openxmlformats.org/officeDocument/2006/relationships/hyperlink" Target="http://en.wikipedia.org/wiki/Gradient_vector" TargetMode="External"/><Relationship Id="rId2" Type="http://schemas.openxmlformats.org/officeDocument/2006/relationships/hyperlink" Target="http://en.wikipedia.org/wiki/Function_of_a_real_variable" TargetMode="External"/><Relationship Id="rId16" Type="http://schemas.openxmlformats.org/officeDocument/2006/relationships/hyperlink" Target="http://en.wikipedia.org/wiki/Jacobian_matrix" TargetMode="External"/><Relationship Id="rId20" Type="http://schemas.openxmlformats.org/officeDocument/2006/relationships/hyperlink" Target="http://en.wikipedia.org/wiki/Fundamental_theorem_of_calculus" TargetMode="External"/><Relationship Id="rId1" Type="http://schemas.openxmlformats.org/officeDocument/2006/relationships/slideLayout" Target="../slideLayouts/slideLayout2.xml"/><Relationship Id="rId6" Type="http://schemas.openxmlformats.org/officeDocument/2006/relationships/hyperlink" Target="http://en.wikipedia.org/wiki/Velocity" TargetMode="External"/><Relationship Id="rId11" Type="http://schemas.openxmlformats.org/officeDocument/2006/relationships/hyperlink" Target="http://en.wikipedia.org/wiki/Graph_of_a_function" TargetMode="External"/><Relationship Id="rId5" Type="http://schemas.openxmlformats.org/officeDocument/2006/relationships/hyperlink" Target="http://en.wikipedia.org/wiki/Calculus" TargetMode="External"/><Relationship Id="rId15" Type="http://schemas.openxmlformats.org/officeDocument/2006/relationships/hyperlink" Target="http://en.wikipedia.org/wiki/Matrix_(mathematics)" TargetMode="External"/><Relationship Id="rId10" Type="http://schemas.openxmlformats.org/officeDocument/2006/relationships/hyperlink" Target="http://en.wikipedia.org/wiki/Tangent" TargetMode="External"/><Relationship Id="rId19" Type="http://schemas.openxmlformats.org/officeDocument/2006/relationships/hyperlink" Target="http://en.wikipedia.org/wiki/Antiderivative" TargetMode="External"/><Relationship Id="rId4" Type="http://schemas.openxmlformats.org/officeDocument/2006/relationships/hyperlink" Target="http://en.wikipedia.org/wiki/Independent_variable" TargetMode="External"/><Relationship Id="rId9" Type="http://schemas.openxmlformats.org/officeDocument/2006/relationships/hyperlink" Target="http://en.wikipedia.org/wiki/Slope" TargetMode="External"/><Relationship Id="rId14" Type="http://schemas.openxmlformats.org/officeDocument/2006/relationships/hyperlink" Target="http://en.wikipedia.org/wiki/Differential_of_a_function"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Differential_calculus" TargetMode="External"/><Relationship Id="rId7" Type="http://schemas.openxmlformats.org/officeDocument/2006/relationships/hyperlink" Target="http://en.wikipedia.org/wiki/Gottfried_Leibniz"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Isaac_Newton" TargetMode="External"/><Relationship Id="rId5" Type="http://schemas.openxmlformats.org/officeDocument/2006/relationships/hyperlink" Target="http://en.wikipedia.org/wiki/Fundamental_theorem_of_calculus" TargetMode="External"/><Relationship Id="rId4" Type="http://schemas.openxmlformats.org/officeDocument/2006/relationships/hyperlink" Target="http://en.wikipedia.org/wiki/Integral_calculus"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Mathematician" TargetMode="External"/><Relationship Id="rId13" Type="http://schemas.openxmlformats.org/officeDocument/2006/relationships/hyperlink" Target="http://en.wikipedia.org/wiki/Logic" TargetMode="External"/><Relationship Id="rId18" Type="http://schemas.openxmlformats.org/officeDocument/2006/relationships/hyperlink" Target="http://en.wikipedia.org/wiki/Motion_(physics)" TargetMode="External"/><Relationship Id="rId3" Type="http://schemas.openxmlformats.org/officeDocument/2006/relationships/hyperlink" Target="http://en.wikipedia.org/wiki/Number" TargetMode="External"/><Relationship Id="rId7" Type="http://schemas.openxmlformats.org/officeDocument/2006/relationships/hyperlink" Target="http://en.wikipedia.org/wiki/Definition_of_mathematics" TargetMode="External"/><Relationship Id="rId12" Type="http://schemas.openxmlformats.org/officeDocument/2006/relationships/hyperlink" Target="http://en.wikipedia.org/wiki/Abstraction_(mathematics)" TargetMode="External"/><Relationship Id="rId17" Type="http://schemas.openxmlformats.org/officeDocument/2006/relationships/hyperlink" Target="http://en.wikipedia.org/wiki/Shape" TargetMode="External"/><Relationship Id="rId2" Type="http://schemas.openxmlformats.org/officeDocument/2006/relationships/hyperlink" Target="http://en.wikipedia.org/wiki/Quantity" TargetMode="External"/><Relationship Id="rId16" Type="http://schemas.openxmlformats.org/officeDocument/2006/relationships/hyperlink" Target="http://en.wikipedia.org/wiki/Measurement" TargetMode="External"/><Relationship Id="rId1" Type="http://schemas.openxmlformats.org/officeDocument/2006/relationships/slideLayout" Target="../slideLayouts/slideLayout2.xml"/><Relationship Id="rId6" Type="http://schemas.openxmlformats.org/officeDocument/2006/relationships/hyperlink" Target="http://en.wikipedia.org/wiki/Calculus" TargetMode="External"/><Relationship Id="rId11" Type="http://schemas.openxmlformats.org/officeDocument/2006/relationships/hyperlink" Target="http://en.wikipedia.org/wiki/Mathematical_proof" TargetMode="External"/><Relationship Id="rId5" Type="http://schemas.openxmlformats.org/officeDocument/2006/relationships/hyperlink" Target="http://en.wikipedia.org/wiki/Space" TargetMode="External"/><Relationship Id="rId15" Type="http://schemas.openxmlformats.org/officeDocument/2006/relationships/hyperlink" Target="http://en.wikipedia.org/wiki/Calculation" TargetMode="External"/><Relationship Id="rId10" Type="http://schemas.openxmlformats.org/officeDocument/2006/relationships/hyperlink" Target="http://en.wikipedia.org/wiki/Conjecture" TargetMode="External"/><Relationship Id="rId19" Type="http://schemas.openxmlformats.org/officeDocument/2006/relationships/hyperlink" Target="http://en.wikipedia.org/wiki/History_of_Mathematics" TargetMode="External"/><Relationship Id="rId4" Type="http://schemas.openxmlformats.org/officeDocument/2006/relationships/hyperlink" Target="http://en.wikipedia.org/wiki/Structure" TargetMode="External"/><Relationship Id="rId9" Type="http://schemas.openxmlformats.org/officeDocument/2006/relationships/hyperlink" Target="http://en.wikipedia.org/wiki/Patterns" TargetMode="External"/><Relationship Id="rId14" Type="http://schemas.openxmlformats.org/officeDocument/2006/relationships/hyperlink" Target="http://en.wikipedia.org/wiki/Counting"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Autofit/>
          </a:bodyPr>
          <a:lstStyle/>
          <a:p>
            <a:r>
              <a:rPr lang="ru-RU" sz="9600" b="1" dirty="0"/>
              <a:t>Calculus</a:t>
            </a:r>
            <a:r>
              <a:rPr lang="ru-RU" sz="9600" dirty="0"/>
              <a:t> </a:t>
            </a:r>
            <a:r>
              <a:rPr lang="en-US" sz="9600" dirty="0" smtClean="0"/>
              <a:t>1.1</a:t>
            </a:r>
            <a:endParaRPr lang="en-US" sz="9600" dirty="0"/>
          </a:p>
        </p:txBody>
      </p:sp>
      <p:sp>
        <p:nvSpPr>
          <p:cNvPr id="3" name="Subtitle 2"/>
          <p:cNvSpPr>
            <a:spLocks noGrp="1"/>
          </p:cNvSpPr>
          <p:nvPr>
            <p:ph type="subTitle" idx="1"/>
          </p:nvPr>
        </p:nvSpPr>
        <p:spPr>
          <a:xfrm>
            <a:off x="1371600" y="1676400"/>
            <a:ext cx="6400800" cy="3962400"/>
          </a:xfrm>
        </p:spPr>
        <p:txBody>
          <a:bodyPr>
            <a:normAutofit fontScale="92500" lnSpcReduction="20000"/>
          </a:bodyPr>
          <a:lstStyle/>
          <a:p>
            <a:r>
              <a:rPr lang="en-US" dirty="0"/>
              <a:t>Definitions</a:t>
            </a:r>
          </a:p>
          <a:p>
            <a:r>
              <a:rPr lang="en-US" dirty="0"/>
              <a:t>History</a:t>
            </a:r>
          </a:p>
          <a:p>
            <a:r>
              <a:rPr lang="en-US" dirty="0"/>
              <a:t>Number theory</a:t>
            </a:r>
          </a:p>
          <a:p>
            <a:r>
              <a:rPr lang="en-US" dirty="0"/>
              <a:t>Functions</a:t>
            </a:r>
          </a:p>
          <a:p>
            <a:r>
              <a:rPr lang="en-US" dirty="0"/>
              <a:t>Continuity </a:t>
            </a:r>
          </a:p>
          <a:p>
            <a:r>
              <a:rPr lang="en-US" dirty="0"/>
              <a:t>Limit</a:t>
            </a:r>
          </a:p>
          <a:p>
            <a:r>
              <a:rPr lang="en-US" dirty="0"/>
              <a:t>Derivative</a:t>
            </a:r>
          </a:p>
          <a:p>
            <a:r>
              <a:rPr lang="ru-RU" dirty="0"/>
              <a:t>Bibliography</a:t>
            </a:r>
            <a:endParaRPr lang="en-US" dirty="0"/>
          </a:p>
        </p:txBody>
      </p:sp>
    </p:spTree>
    <p:extLst>
      <p:ext uri="{BB962C8B-B14F-4D97-AF65-F5344CB8AC3E}">
        <p14:creationId xmlns:p14="http://schemas.microsoft.com/office/powerpoint/2010/main" val="3044630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Soccer</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676400"/>
            <a:ext cx="6400800" cy="4267200"/>
          </a:xfrm>
        </p:spPr>
      </p:pic>
    </p:spTree>
    <p:extLst>
      <p:ext uri="{BB962C8B-B14F-4D97-AF65-F5344CB8AC3E}">
        <p14:creationId xmlns:p14="http://schemas.microsoft.com/office/powerpoint/2010/main" val="4049850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Chess</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524000"/>
            <a:ext cx="7924800" cy="4800600"/>
          </a:xfrm>
        </p:spPr>
      </p:pic>
    </p:spTree>
    <p:extLst>
      <p:ext uri="{BB962C8B-B14F-4D97-AF65-F5344CB8AC3E}">
        <p14:creationId xmlns:p14="http://schemas.microsoft.com/office/powerpoint/2010/main" val="1634609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a:t>Solid </a:t>
            </a:r>
            <a:r>
              <a:rPr lang="en-US" sz="8800" b="1" dirty="0" smtClean="0"/>
              <a:t>mechanics</a:t>
            </a:r>
            <a:endParaRPr lang="en-US" sz="8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676400"/>
            <a:ext cx="8229600" cy="4648200"/>
          </a:xfrm>
        </p:spPr>
      </p:pic>
    </p:spTree>
    <p:extLst>
      <p:ext uri="{BB962C8B-B14F-4D97-AF65-F5344CB8AC3E}">
        <p14:creationId xmlns:p14="http://schemas.microsoft.com/office/powerpoint/2010/main" val="3244017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Fluid </a:t>
            </a:r>
            <a:r>
              <a:rPr lang="en-US" sz="9600" b="1" dirty="0" smtClean="0"/>
              <a:t>dynamics</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600200"/>
            <a:ext cx="7924800" cy="4800600"/>
          </a:xfrm>
        </p:spPr>
      </p:pic>
    </p:spTree>
    <p:extLst>
      <p:ext uri="{BB962C8B-B14F-4D97-AF65-F5344CB8AC3E}">
        <p14:creationId xmlns:p14="http://schemas.microsoft.com/office/powerpoint/2010/main" val="3910323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b="1" dirty="0" smtClean="0"/>
              <a:t>Electromagnetism</a:t>
            </a:r>
            <a:endParaRPr lang="en-US" sz="8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524000"/>
            <a:ext cx="7696200" cy="4800600"/>
          </a:xfrm>
        </p:spPr>
      </p:pic>
    </p:spTree>
    <p:extLst>
      <p:ext uri="{BB962C8B-B14F-4D97-AF65-F5344CB8AC3E}">
        <p14:creationId xmlns:p14="http://schemas.microsoft.com/office/powerpoint/2010/main" val="2428348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t>Relativity theory</a:t>
            </a:r>
            <a:endParaRPr lang="en-US" sz="8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00200"/>
            <a:ext cx="7543800" cy="4648200"/>
          </a:xfrm>
        </p:spPr>
      </p:pic>
    </p:spTree>
    <p:extLst>
      <p:ext uri="{BB962C8B-B14F-4D97-AF65-F5344CB8AC3E}">
        <p14:creationId xmlns:p14="http://schemas.microsoft.com/office/powerpoint/2010/main" val="659511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Axiom</a:t>
            </a:r>
            <a:endParaRPr lang="en-US" sz="96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An </a:t>
            </a:r>
            <a:r>
              <a:rPr lang="en-US" b="1" dirty="0"/>
              <a:t>axiom</a:t>
            </a:r>
            <a:r>
              <a:rPr lang="en-US" dirty="0"/>
              <a:t> or </a:t>
            </a:r>
            <a:r>
              <a:rPr lang="en-US" b="1" dirty="0"/>
              <a:t>postulate</a:t>
            </a:r>
            <a:r>
              <a:rPr lang="en-US" dirty="0"/>
              <a:t> is a premise or starting point of reasoning. As classically conceived, an axiom is a premise so </a:t>
            </a:r>
            <a:r>
              <a:rPr lang="en-US" dirty="0">
                <a:hlinkClick r:id="rId2" tooltip="Self-evidence"/>
              </a:rPr>
              <a:t>evident</a:t>
            </a:r>
            <a:r>
              <a:rPr lang="en-US" dirty="0"/>
              <a:t> as to be accepted as true without controversy</a:t>
            </a:r>
            <a:r>
              <a:rPr lang="en-US" dirty="0" smtClean="0"/>
              <a:t>. </a:t>
            </a:r>
            <a:r>
              <a:rPr lang="en-US" dirty="0"/>
              <a:t>The word comes from the Greek </a:t>
            </a:r>
            <a:r>
              <a:rPr lang="en-US" dirty="0" smtClean="0"/>
              <a:t>'that </a:t>
            </a:r>
            <a:r>
              <a:rPr lang="en-US" dirty="0"/>
              <a:t>which is thought worthy or fit' or 'that which commends itself as evident</a:t>
            </a:r>
            <a:r>
              <a:rPr lang="en-US" dirty="0" smtClean="0"/>
              <a:t>.' </a:t>
            </a:r>
            <a:r>
              <a:rPr lang="en-US" dirty="0"/>
              <a:t>As used in modern </a:t>
            </a:r>
            <a:r>
              <a:rPr lang="en-US" dirty="0">
                <a:hlinkClick r:id="rId3" tooltip="Logic"/>
              </a:rPr>
              <a:t>logic</a:t>
            </a:r>
            <a:r>
              <a:rPr lang="en-US" dirty="0"/>
              <a:t>, an axiom is simply a premise or starting point for reasoning</a:t>
            </a:r>
            <a:r>
              <a:rPr lang="en-US" dirty="0" smtClean="0"/>
              <a:t>. </a:t>
            </a:r>
            <a:r>
              <a:rPr lang="en-US" dirty="0"/>
              <a:t>Axioms define and delimit the realm of </a:t>
            </a:r>
            <a:r>
              <a:rPr lang="en-US" dirty="0">
                <a:hlinkClick r:id="rId4" tooltip="Analysis"/>
              </a:rPr>
              <a:t>analysis</a:t>
            </a:r>
            <a:r>
              <a:rPr lang="en-US" dirty="0"/>
              <a:t>; the relative truth of an axiom is taken for granted within the particular domain of analysis, and serves as a starting point for deducing and inferring other relative truths. No explicit view regarding the absolute truth of axioms is ever taken in the context of modern mathematics, as such a thing is considered to be an irrelevant and impossible contradiction in terms.</a:t>
            </a:r>
          </a:p>
        </p:txBody>
      </p:sp>
    </p:spTree>
    <p:extLst>
      <p:ext uri="{BB962C8B-B14F-4D97-AF65-F5344CB8AC3E}">
        <p14:creationId xmlns:p14="http://schemas.microsoft.com/office/powerpoint/2010/main" val="784216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Continuity </a:t>
            </a:r>
            <a:r>
              <a:rPr lang="en-US" b="1" dirty="0" smtClean="0"/>
              <a:t>Axioms</a:t>
            </a:r>
            <a:endParaRPr lang="en-US" dirty="0"/>
          </a:p>
        </p:txBody>
      </p:sp>
      <p:sp>
        <p:nvSpPr>
          <p:cNvPr id="3" name="Content Placeholder 2"/>
          <p:cNvSpPr>
            <a:spLocks noGrp="1"/>
          </p:cNvSpPr>
          <p:nvPr>
            <p:ph idx="1"/>
          </p:nvPr>
        </p:nvSpPr>
        <p:spPr/>
        <p:txBody>
          <a:bodyPr/>
          <a:lstStyle/>
          <a:p>
            <a:pPr marL="0" indent="0">
              <a:buNone/>
            </a:pPr>
            <a:r>
              <a:rPr lang="en-US" dirty="0"/>
              <a:t>"The" continuity axiom is an additional </a:t>
            </a:r>
            <a:r>
              <a:rPr lang="en-US" dirty="0">
                <a:hlinkClick r:id="rId2"/>
              </a:rPr>
              <a:t>Axiom</a:t>
            </a:r>
            <a:r>
              <a:rPr lang="en-US" dirty="0"/>
              <a:t> which must be added to those of Euclid's </a:t>
            </a:r>
            <a:r>
              <a:rPr lang="en-US" i="1" dirty="0">
                <a:hlinkClick r:id="rId3"/>
              </a:rPr>
              <a:t>Elements</a:t>
            </a:r>
            <a:r>
              <a:rPr lang="en-US" dirty="0"/>
              <a:t> in order to guarantee that two equal </a:t>
            </a:r>
            <a:r>
              <a:rPr lang="en-US" dirty="0">
                <a:hlinkClick r:id="rId4"/>
              </a:rPr>
              <a:t>circles</a:t>
            </a:r>
            <a:r>
              <a:rPr lang="en-US" dirty="0"/>
              <a:t> of </a:t>
            </a:r>
            <a:r>
              <a:rPr lang="en-US" dirty="0">
                <a:hlinkClick r:id="rId5"/>
              </a:rPr>
              <a:t>radius</a:t>
            </a:r>
            <a:r>
              <a:rPr lang="en-US" dirty="0"/>
              <a:t> </a:t>
            </a:r>
            <a:r>
              <a:rPr lang="en-US" dirty="0">
                <a:hlinkClick r:id="rId6"/>
              </a:rPr>
              <a:t>intersect</a:t>
            </a:r>
            <a:r>
              <a:rPr lang="en-US" dirty="0"/>
              <a:t> each other if the separation of their centers is less than (Dunham 1990). The continuity </a:t>
            </a:r>
            <a:r>
              <a:rPr lang="en-US" i="1" dirty="0"/>
              <a:t>axioms</a:t>
            </a:r>
            <a:r>
              <a:rPr lang="en-US" dirty="0"/>
              <a:t> are the three of </a:t>
            </a:r>
            <a:r>
              <a:rPr lang="en-US" dirty="0">
                <a:hlinkClick r:id="rId7"/>
              </a:rPr>
              <a:t>Hilbert's axioms</a:t>
            </a:r>
            <a:r>
              <a:rPr lang="en-US" dirty="0"/>
              <a:t> which concern geometric equivalence. </a:t>
            </a:r>
          </a:p>
        </p:txBody>
      </p:sp>
    </p:spTree>
    <p:extLst>
      <p:ext uri="{BB962C8B-B14F-4D97-AF65-F5344CB8AC3E}">
        <p14:creationId xmlns:p14="http://schemas.microsoft.com/office/powerpoint/2010/main" val="2338277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Theorem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a:t>
            </a:r>
            <a:r>
              <a:rPr lang="en-US" b="1" dirty="0"/>
              <a:t>theorem</a:t>
            </a:r>
            <a:r>
              <a:rPr lang="en-US" dirty="0"/>
              <a:t> is a </a:t>
            </a:r>
            <a:r>
              <a:rPr lang="en-US" dirty="0">
                <a:hlinkClick r:id="rId2" tooltip="Statement (logic)"/>
              </a:rPr>
              <a:t>statement</a:t>
            </a:r>
            <a:r>
              <a:rPr lang="en-US" dirty="0"/>
              <a:t> that has been </a:t>
            </a:r>
            <a:r>
              <a:rPr lang="en-US" dirty="0">
                <a:hlinkClick r:id="rId3" tooltip="Mathematical proof"/>
              </a:rPr>
              <a:t>proven</a:t>
            </a:r>
            <a:r>
              <a:rPr lang="en-US" dirty="0"/>
              <a:t> on the basis of previously established statements, such as other theorems—and generally accepted statements, such as </a:t>
            </a:r>
            <a:r>
              <a:rPr lang="en-US" dirty="0">
                <a:hlinkClick r:id="rId4" tooltip="Axiom"/>
              </a:rPr>
              <a:t>axioms</a:t>
            </a:r>
            <a:r>
              <a:rPr lang="en-US" dirty="0"/>
              <a:t>. The proof of a mathematical theorem is a logical argument for the theorem statement given in accord with the rules of a </a:t>
            </a:r>
            <a:r>
              <a:rPr lang="en-US" dirty="0">
                <a:hlinkClick r:id="rId5" tooltip="Deductive system"/>
              </a:rPr>
              <a:t>deductive system</a:t>
            </a:r>
            <a:r>
              <a:rPr lang="en-US" dirty="0"/>
              <a:t>. The proof of a theorem is often interpreted as justification of the truth of the theorem statement. In light of the requirement that theorems be proved, the concept of a theorem is fundamentally </a:t>
            </a:r>
            <a:r>
              <a:rPr lang="en-US" i="1" dirty="0">
                <a:hlinkClick r:id="rId6" tooltip="Deductive"/>
              </a:rPr>
              <a:t>deductive</a:t>
            </a:r>
            <a:r>
              <a:rPr lang="en-US" dirty="0"/>
              <a:t>, in contrast to the notion of a scientific </a:t>
            </a:r>
            <a:r>
              <a:rPr lang="en-US" dirty="0">
                <a:hlinkClick r:id="rId7" tooltip="Theory"/>
              </a:rPr>
              <a:t>theory</a:t>
            </a:r>
            <a:r>
              <a:rPr lang="en-US" dirty="0"/>
              <a:t>, which is </a:t>
            </a:r>
            <a:r>
              <a:rPr lang="en-US" i="1" dirty="0">
                <a:hlinkClick r:id="rId8" tooltip="Empirical"/>
              </a:rPr>
              <a:t>empirical</a:t>
            </a:r>
            <a:r>
              <a:rPr lang="en-US" dirty="0"/>
              <a:t>.</a:t>
            </a:r>
          </a:p>
        </p:txBody>
      </p:sp>
    </p:spTree>
    <p:extLst>
      <p:ext uri="{BB962C8B-B14F-4D97-AF65-F5344CB8AC3E}">
        <p14:creationId xmlns:p14="http://schemas.microsoft.com/office/powerpoint/2010/main" val="829524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inverse function theorem</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b="1" dirty="0"/>
              <a:t>inverse function theorem</a:t>
            </a:r>
            <a:r>
              <a:rPr lang="en-US" dirty="0"/>
              <a:t> gives sufficient conditions for a </a:t>
            </a:r>
            <a:r>
              <a:rPr lang="en-US" dirty="0">
                <a:hlinkClick r:id="rId2" tooltip="Function (mathematics)"/>
              </a:rPr>
              <a:t>function</a:t>
            </a:r>
            <a:r>
              <a:rPr lang="en-US" dirty="0"/>
              <a:t> to be </a:t>
            </a:r>
            <a:r>
              <a:rPr lang="en-US" dirty="0">
                <a:hlinkClick r:id="rId3" tooltip="Invertible function"/>
              </a:rPr>
              <a:t>invertible</a:t>
            </a:r>
            <a:r>
              <a:rPr lang="en-US" dirty="0"/>
              <a:t> in a </a:t>
            </a:r>
            <a:r>
              <a:rPr lang="en-US" dirty="0">
                <a:hlinkClick r:id="rId4" tooltip="Neighbourhood (mathematics)"/>
              </a:rPr>
              <a:t>neighborhood</a:t>
            </a:r>
            <a:r>
              <a:rPr lang="en-US" dirty="0"/>
              <a:t> of a point in its </a:t>
            </a:r>
            <a:r>
              <a:rPr lang="en-US" dirty="0">
                <a:hlinkClick r:id="rId5" tooltip="Domain of a function"/>
              </a:rPr>
              <a:t>domain</a:t>
            </a:r>
            <a:r>
              <a:rPr lang="en-US" dirty="0"/>
              <a:t>. The theorem also gives a </a:t>
            </a:r>
            <a:r>
              <a:rPr lang="en-US" dirty="0">
                <a:hlinkClick r:id="rId6" tooltip="Formula"/>
              </a:rPr>
              <a:t>formula</a:t>
            </a:r>
            <a:r>
              <a:rPr lang="en-US" dirty="0"/>
              <a:t> for the </a:t>
            </a:r>
            <a:r>
              <a:rPr lang="en-US" dirty="0">
                <a:hlinkClick r:id="rId7" tooltip="Derivative"/>
              </a:rPr>
              <a:t>derivative</a:t>
            </a:r>
            <a:r>
              <a:rPr lang="en-US" dirty="0"/>
              <a:t> of the </a:t>
            </a:r>
            <a:r>
              <a:rPr lang="en-US" dirty="0">
                <a:hlinkClick r:id="rId8" tooltip="Inverse function"/>
              </a:rPr>
              <a:t>inverse function</a:t>
            </a:r>
            <a:r>
              <a:rPr lang="en-US" dirty="0"/>
              <a:t>.</a:t>
            </a:r>
          </a:p>
        </p:txBody>
      </p:sp>
    </p:spTree>
    <p:extLst>
      <p:ext uri="{BB962C8B-B14F-4D97-AF65-F5344CB8AC3E}">
        <p14:creationId xmlns:p14="http://schemas.microsoft.com/office/powerpoint/2010/main" val="2594583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accent6">
                    <a:lumMod val="60000"/>
                    <a:lumOff val="40000"/>
                  </a:schemeClr>
                </a:solidFill>
              </a:rPr>
              <a:t>No mistakes, right </a:t>
            </a:r>
            <a:r>
              <a:rPr lang="en-US" sz="5400" dirty="0">
                <a:solidFill>
                  <a:schemeClr val="accent6">
                    <a:lumMod val="60000"/>
                    <a:lumOff val="40000"/>
                  </a:schemeClr>
                </a:solidFill>
              </a:rPr>
              <a:t>decisions</a:t>
            </a:r>
          </a:p>
        </p:txBody>
      </p:sp>
      <p:sp>
        <p:nvSpPr>
          <p:cNvPr id="3" name="Content Placeholder 2"/>
          <p:cNvSpPr>
            <a:spLocks noGrp="1"/>
          </p:cNvSpPr>
          <p:nvPr>
            <p:ph idx="1"/>
          </p:nvPr>
        </p:nvSpPr>
        <p:spPr/>
        <p:txBody>
          <a:bodyPr>
            <a:noAutofit/>
          </a:bodyPr>
          <a:lstStyle/>
          <a:p>
            <a:pPr marL="0" indent="0">
              <a:buNone/>
            </a:pPr>
            <a:r>
              <a:rPr lang="en-US" sz="7200" dirty="0"/>
              <a:t>It is all about making no mistakes and right </a:t>
            </a:r>
            <a:r>
              <a:rPr lang="en-US" sz="7200" dirty="0" smtClean="0"/>
              <a:t>decisions</a:t>
            </a:r>
            <a:endParaRPr lang="en-US" sz="7200" dirty="0"/>
          </a:p>
        </p:txBody>
      </p:sp>
    </p:spTree>
    <p:extLst>
      <p:ext uri="{BB962C8B-B14F-4D97-AF65-F5344CB8AC3E}">
        <p14:creationId xmlns:p14="http://schemas.microsoft.com/office/powerpoint/2010/main" val="3625808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a:t>
            </a:r>
            <a:r>
              <a:rPr lang="en-US" b="1" dirty="0" smtClean="0"/>
              <a:t>xtreme </a:t>
            </a:r>
            <a:r>
              <a:rPr lang="en-US" b="1" dirty="0"/>
              <a:t>value theorem</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b="1" dirty="0"/>
              <a:t>extreme value theorem</a:t>
            </a:r>
            <a:r>
              <a:rPr lang="en-US" dirty="0"/>
              <a:t> states that if a real-valued </a:t>
            </a:r>
            <a:r>
              <a:rPr lang="en-US" dirty="0">
                <a:hlinkClick r:id="rId2" tooltip="Function (mathematics)"/>
              </a:rPr>
              <a:t>function</a:t>
            </a:r>
            <a:r>
              <a:rPr lang="en-US" dirty="0"/>
              <a:t> </a:t>
            </a:r>
            <a:r>
              <a:rPr lang="en-US" i="1" dirty="0"/>
              <a:t>f</a:t>
            </a:r>
            <a:r>
              <a:rPr lang="en-US" dirty="0"/>
              <a:t> is </a:t>
            </a:r>
            <a:r>
              <a:rPr lang="en-US" dirty="0">
                <a:hlinkClick r:id="rId3" tooltip="Continuous function"/>
              </a:rPr>
              <a:t>continuous</a:t>
            </a:r>
            <a:r>
              <a:rPr lang="en-US" dirty="0"/>
              <a:t> in the </a:t>
            </a:r>
            <a:r>
              <a:rPr lang="en-US" dirty="0">
                <a:hlinkClick r:id="rId4" tooltip="Bounded interval"/>
              </a:rPr>
              <a:t>closed</a:t>
            </a:r>
            <a:r>
              <a:rPr lang="en-US" dirty="0"/>
              <a:t> and </a:t>
            </a:r>
            <a:r>
              <a:rPr lang="en-US" dirty="0">
                <a:hlinkClick r:id="rId4" tooltip="Bounded interval"/>
              </a:rPr>
              <a:t>bounded</a:t>
            </a:r>
            <a:r>
              <a:rPr lang="en-US" dirty="0"/>
              <a:t> interval [</a:t>
            </a:r>
            <a:r>
              <a:rPr lang="en-US" i="1" dirty="0" err="1"/>
              <a:t>a</a:t>
            </a:r>
            <a:r>
              <a:rPr lang="en-US" dirty="0" err="1"/>
              <a:t>,</a:t>
            </a:r>
            <a:r>
              <a:rPr lang="en-US" i="1" dirty="0" err="1"/>
              <a:t>b</a:t>
            </a:r>
            <a:r>
              <a:rPr lang="en-US" dirty="0"/>
              <a:t>], then </a:t>
            </a:r>
            <a:r>
              <a:rPr lang="en-US" i="1" dirty="0"/>
              <a:t>f</a:t>
            </a:r>
            <a:r>
              <a:rPr lang="en-US" dirty="0"/>
              <a:t> must attain a </a:t>
            </a:r>
            <a:r>
              <a:rPr lang="en-US" dirty="0">
                <a:hlinkClick r:id="rId5" tooltip="Maximum"/>
              </a:rPr>
              <a:t>maximum</a:t>
            </a:r>
            <a:r>
              <a:rPr lang="en-US" dirty="0"/>
              <a:t> and a </a:t>
            </a:r>
            <a:r>
              <a:rPr lang="en-US" dirty="0">
                <a:hlinkClick r:id="rId6" tooltip="Minimum"/>
              </a:rPr>
              <a:t>minimum</a:t>
            </a:r>
            <a:r>
              <a:rPr lang="en-US" dirty="0"/>
              <a:t>, each at least once.</a:t>
            </a:r>
          </a:p>
        </p:txBody>
      </p:sp>
    </p:spTree>
    <p:extLst>
      <p:ext uri="{BB962C8B-B14F-4D97-AF65-F5344CB8AC3E}">
        <p14:creationId xmlns:p14="http://schemas.microsoft.com/office/powerpoint/2010/main" val="2411491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Fermat's theorem</a:t>
            </a:r>
          </a:p>
        </p:txBody>
      </p:sp>
      <p:sp>
        <p:nvSpPr>
          <p:cNvPr id="3" name="Content Placeholder 2"/>
          <p:cNvSpPr>
            <a:spLocks noGrp="1"/>
          </p:cNvSpPr>
          <p:nvPr>
            <p:ph idx="1"/>
          </p:nvPr>
        </p:nvSpPr>
        <p:spPr/>
        <p:txBody>
          <a:bodyPr/>
          <a:lstStyle/>
          <a:p>
            <a:pPr marL="0" indent="0">
              <a:buNone/>
            </a:pPr>
            <a:r>
              <a:rPr lang="en-US" b="1" dirty="0"/>
              <a:t>Fermat's theorem</a:t>
            </a:r>
            <a:r>
              <a:rPr lang="en-US" dirty="0"/>
              <a:t> (not to be confused with </a:t>
            </a:r>
            <a:r>
              <a:rPr lang="en-US" dirty="0">
                <a:hlinkClick r:id="rId2" tooltip="Fermat's last theorem"/>
              </a:rPr>
              <a:t>Fermat's last theorem</a:t>
            </a:r>
            <a:r>
              <a:rPr lang="en-US" dirty="0"/>
              <a:t>) is a method to find local </a:t>
            </a:r>
            <a:r>
              <a:rPr lang="en-US" dirty="0">
                <a:hlinkClick r:id="rId3" tooltip="Maximum"/>
              </a:rPr>
              <a:t>maxima</a:t>
            </a:r>
            <a:r>
              <a:rPr lang="en-US" dirty="0"/>
              <a:t> and </a:t>
            </a:r>
            <a:r>
              <a:rPr lang="en-US" dirty="0">
                <a:hlinkClick r:id="rId4" tooltip="Minimum"/>
              </a:rPr>
              <a:t>minima</a:t>
            </a:r>
            <a:r>
              <a:rPr lang="en-US" dirty="0"/>
              <a:t> of </a:t>
            </a:r>
            <a:r>
              <a:rPr lang="en-US" dirty="0">
                <a:hlinkClick r:id="rId5" tooltip="Differentiable function"/>
              </a:rPr>
              <a:t>differentiable functions</a:t>
            </a:r>
            <a:r>
              <a:rPr lang="en-US" dirty="0"/>
              <a:t> on </a:t>
            </a:r>
            <a:r>
              <a:rPr lang="en-US" dirty="0">
                <a:hlinkClick r:id="rId6" tooltip="Open sets"/>
              </a:rPr>
              <a:t>open sets</a:t>
            </a:r>
            <a:r>
              <a:rPr lang="en-US" dirty="0"/>
              <a:t> by showing that every local </a:t>
            </a:r>
            <a:r>
              <a:rPr lang="en-US" dirty="0" err="1">
                <a:hlinkClick r:id="rId7" tooltip="Maxima and minima"/>
              </a:rPr>
              <a:t>extremum</a:t>
            </a:r>
            <a:r>
              <a:rPr lang="en-US" dirty="0"/>
              <a:t> of the function is a </a:t>
            </a:r>
            <a:r>
              <a:rPr lang="en-US" dirty="0">
                <a:hlinkClick r:id="rId8" tooltip="Stationary point"/>
              </a:rPr>
              <a:t>stationary point</a:t>
            </a:r>
            <a:r>
              <a:rPr lang="en-US" dirty="0"/>
              <a:t> (the function </a:t>
            </a:r>
            <a:r>
              <a:rPr lang="en-US" dirty="0">
                <a:hlinkClick r:id="rId9" tooltip="Derivative"/>
              </a:rPr>
              <a:t>derivative</a:t>
            </a:r>
            <a:r>
              <a:rPr lang="en-US" dirty="0"/>
              <a:t> is zero in that point).</a:t>
            </a:r>
          </a:p>
        </p:txBody>
      </p:sp>
    </p:spTree>
    <p:extLst>
      <p:ext uri="{BB962C8B-B14F-4D97-AF65-F5344CB8AC3E}">
        <p14:creationId xmlns:p14="http://schemas.microsoft.com/office/powerpoint/2010/main" val="350596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Fubini's</a:t>
            </a:r>
            <a:r>
              <a:rPr lang="en-US" b="1" dirty="0"/>
              <a:t> theorem</a:t>
            </a:r>
            <a:endParaRPr lang="en-US" dirty="0"/>
          </a:p>
        </p:txBody>
      </p:sp>
      <p:sp>
        <p:nvSpPr>
          <p:cNvPr id="3" name="Content Placeholder 2"/>
          <p:cNvSpPr>
            <a:spLocks noGrp="1"/>
          </p:cNvSpPr>
          <p:nvPr>
            <p:ph idx="1"/>
          </p:nvPr>
        </p:nvSpPr>
        <p:spPr/>
        <p:txBody>
          <a:bodyPr/>
          <a:lstStyle/>
          <a:p>
            <a:pPr marL="0" indent="0">
              <a:buNone/>
            </a:pPr>
            <a:r>
              <a:rPr lang="en-US" b="1" dirty="0" err="1"/>
              <a:t>Fubini's</a:t>
            </a:r>
            <a:r>
              <a:rPr lang="en-US" b="1" dirty="0"/>
              <a:t> theorem</a:t>
            </a:r>
            <a:r>
              <a:rPr lang="en-US" dirty="0"/>
              <a:t>, introduced by </a:t>
            </a:r>
            <a:r>
              <a:rPr lang="en-US" dirty="0">
                <a:hlinkClick r:id="rId2" tooltip="Guido Fubini"/>
              </a:rPr>
              <a:t>Guido </a:t>
            </a:r>
            <a:r>
              <a:rPr lang="en-US" dirty="0" err="1">
                <a:hlinkClick r:id="rId2" tooltip="Guido Fubini"/>
              </a:rPr>
              <a:t>Fubini</a:t>
            </a:r>
            <a:r>
              <a:rPr lang="en-US" dirty="0"/>
              <a:t> (</a:t>
            </a:r>
            <a:r>
              <a:rPr lang="en-US" dirty="0">
                <a:hlinkClick r:id="rId3"/>
              </a:rPr>
              <a:t>1907</a:t>
            </a:r>
            <a:r>
              <a:rPr lang="en-US" dirty="0"/>
              <a:t>), is a result which gives conditions under which it is possible to compute a </a:t>
            </a:r>
            <a:r>
              <a:rPr lang="en-US" dirty="0">
                <a:hlinkClick r:id="rId4" tooltip="Double integral"/>
              </a:rPr>
              <a:t>double integral</a:t>
            </a:r>
            <a:r>
              <a:rPr lang="en-US" dirty="0"/>
              <a:t> using </a:t>
            </a:r>
            <a:r>
              <a:rPr lang="en-US" dirty="0">
                <a:hlinkClick r:id="rId5" tooltip="Iterated integral"/>
              </a:rPr>
              <a:t>iterated integrals</a:t>
            </a:r>
            <a:r>
              <a:rPr lang="en-US" dirty="0"/>
              <a:t>.</a:t>
            </a:r>
          </a:p>
        </p:txBody>
      </p:sp>
    </p:spTree>
    <p:extLst>
      <p:ext uri="{BB962C8B-B14F-4D97-AF65-F5344CB8AC3E}">
        <p14:creationId xmlns:p14="http://schemas.microsoft.com/office/powerpoint/2010/main" val="3462797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Fundamental theorem of </a:t>
            </a:r>
            <a:r>
              <a:rPr lang="en-US" b="1" dirty="0" smtClean="0"/>
              <a:t>calculus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a:t>
            </a:r>
            <a:r>
              <a:rPr lang="en-US" b="1" dirty="0"/>
              <a:t>fundamental theorem of calculus</a:t>
            </a:r>
            <a:r>
              <a:rPr lang="en-US" dirty="0"/>
              <a:t> is a theorem that links the concept of the </a:t>
            </a:r>
            <a:r>
              <a:rPr lang="en-US" dirty="0">
                <a:hlinkClick r:id="rId2" tooltip="Derivative"/>
              </a:rPr>
              <a:t>derivative</a:t>
            </a:r>
            <a:r>
              <a:rPr lang="en-US" dirty="0"/>
              <a:t> of a </a:t>
            </a:r>
            <a:r>
              <a:rPr lang="en-US" dirty="0">
                <a:hlinkClick r:id="rId3" tooltip="Function (mathematics)"/>
              </a:rPr>
              <a:t>function</a:t>
            </a:r>
            <a:r>
              <a:rPr lang="en-US" dirty="0"/>
              <a:t> with the concept of the </a:t>
            </a:r>
            <a:r>
              <a:rPr lang="en-US" dirty="0">
                <a:hlinkClick r:id="rId4" tooltip="Integral"/>
              </a:rPr>
              <a:t>integral</a:t>
            </a:r>
            <a:r>
              <a:rPr lang="en-US" dirty="0"/>
              <a:t>.</a:t>
            </a:r>
          </a:p>
          <a:p>
            <a:pPr marL="0" indent="0">
              <a:buNone/>
            </a:pPr>
            <a:r>
              <a:rPr lang="en-US" dirty="0"/>
              <a:t>The first part of the theorem, sometimes called the </a:t>
            </a:r>
            <a:r>
              <a:rPr lang="en-US" b="1" dirty="0"/>
              <a:t>first fundamental theorem of calculus</a:t>
            </a:r>
            <a:r>
              <a:rPr lang="en-US" dirty="0"/>
              <a:t>, is that an </a:t>
            </a:r>
            <a:r>
              <a:rPr lang="en-US" dirty="0">
                <a:hlinkClick r:id="rId5" tooltip="Antiderivative"/>
              </a:rPr>
              <a:t>indefinite integral</a:t>
            </a:r>
            <a:r>
              <a:rPr lang="en-US" dirty="0"/>
              <a:t> of a </a:t>
            </a:r>
            <a:r>
              <a:rPr lang="en-US" dirty="0" smtClean="0"/>
              <a:t>function </a:t>
            </a:r>
            <a:r>
              <a:rPr lang="en-US" dirty="0"/>
              <a:t>can be reversed by differentiation. This part of the theorem is also important because it guarantees the existence of </a:t>
            </a:r>
            <a:r>
              <a:rPr lang="en-US" dirty="0" err="1">
                <a:hlinkClick r:id="rId5" tooltip="Antiderivative"/>
              </a:rPr>
              <a:t>antiderivatives</a:t>
            </a:r>
            <a:r>
              <a:rPr lang="en-US" dirty="0"/>
              <a:t> for </a:t>
            </a:r>
            <a:r>
              <a:rPr lang="en-US" dirty="0">
                <a:hlinkClick r:id="rId6" tooltip="Continuous function"/>
              </a:rPr>
              <a:t>continuous functions</a:t>
            </a:r>
            <a:r>
              <a:rPr lang="en-US" dirty="0" smtClean="0"/>
              <a:t>.</a:t>
            </a:r>
            <a:endParaRPr lang="en-US" dirty="0"/>
          </a:p>
          <a:p>
            <a:pPr marL="0" indent="0">
              <a:buNone/>
            </a:pPr>
            <a:r>
              <a:rPr lang="en-US" dirty="0"/>
              <a:t>The second part, sometimes called the </a:t>
            </a:r>
            <a:r>
              <a:rPr lang="en-US" b="1" dirty="0"/>
              <a:t>second fundamental theorem of calculus</a:t>
            </a:r>
            <a:r>
              <a:rPr lang="en-US" dirty="0"/>
              <a:t>, is that the </a:t>
            </a:r>
            <a:r>
              <a:rPr lang="en-US" dirty="0">
                <a:hlinkClick r:id="rId7" tooltip="Definite integral"/>
              </a:rPr>
              <a:t>definite integral</a:t>
            </a:r>
            <a:r>
              <a:rPr lang="en-US" dirty="0"/>
              <a:t> of a function can be computed by using any one of its infinitely many </a:t>
            </a:r>
            <a:r>
              <a:rPr lang="en-US" dirty="0" err="1">
                <a:hlinkClick r:id="rId5" tooltip="Antiderivative"/>
              </a:rPr>
              <a:t>antiderivatives</a:t>
            </a:r>
            <a:r>
              <a:rPr lang="en-US" dirty="0"/>
              <a:t>. This part of the theorem has key practical applications because it markedly simplifies the computation of </a:t>
            </a:r>
            <a:r>
              <a:rPr lang="en-US" dirty="0">
                <a:hlinkClick r:id="rId7" tooltip="Definite integral"/>
              </a:rPr>
              <a:t>definite integrals</a:t>
            </a:r>
            <a:r>
              <a:rPr lang="en-US" dirty="0"/>
              <a:t>.</a:t>
            </a:r>
          </a:p>
          <a:p>
            <a:pPr marL="0" indent="0">
              <a:buNone/>
            </a:pPr>
            <a:endParaRPr lang="en-US" dirty="0"/>
          </a:p>
        </p:txBody>
      </p:sp>
    </p:spTree>
    <p:extLst>
      <p:ext uri="{BB962C8B-B14F-4D97-AF65-F5344CB8AC3E}">
        <p14:creationId xmlns:p14="http://schemas.microsoft.com/office/powerpoint/2010/main" val="521130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Intermediate value </a:t>
            </a:r>
            <a:r>
              <a:rPr lang="en-US" b="1" dirty="0" smtClean="0"/>
              <a:t>theorem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a:t>
            </a:r>
            <a:r>
              <a:rPr lang="en-US" b="1" dirty="0"/>
              <a:t>intermediate value theorem</a:t>
            </a:r>
            <a:r>
              <a:rPr lang="en-US" dirty="0"/>
              <a:t> states that if a </a:t>
            </a:r>
            <a:r>
              <a:rPr lang="en-US" dirty="0">
                <a:hlinkClick r:id="rId2" tooltip="Continuous function"/>
              </a:rPr>
              <a:t>continuous function</a:t>
            </a:r>
            <a:r>
              <a:rPr lang="en-US" dirty="0"/>
              <a:t> </a:t>
            </a:r>
            <a:r>
              <a:rPr lang="en-US" i="1" dirty="0"/>
              <a:t>f</a:t>
            </a:r>
            <a:r>
              <a:rPr lang="en-US" dirty="0"/>
              <a:t> with an </a:t>
            </a:r>
            <a:r>
              <a:rPr lang="en-US" dirty="0">
                <a:hlinkClick r:id="rId3" tooltip="Interval (mathematics)"/>
              </a:rPr>
              <a:t>interval</a:t>
            </a:r>
            <a:r>
              <a:rPr lang="en-US" dirty="0"/>
              <a:t> [</a:t>
            </a:r>
            <a:r>
              <a:rPr lang="en-US" i="1" dirty="0"/>
              <a:t>a</a:t>
            </a:r>
            <a:r>
              <a:rPr lang="en-US" dirty="0"/>
              <a:t>, </a:t>
            </a:r>
            <a:r>
              <a:rPr lang="en-US" i="1" dirty="0"/>
              <a:t>b</a:t>
            </a:r>
            <a:r>
              <a:rPr lang="en-US" dirty="0"/>
              <a:t>] as its </a:t>
            </a:r>
            <a:r>
              <a:rPr lang="en-US" dirty="0">
                <a:hlinkClick r:id="rId4" tooltip="Domain of a function"/>
              </a:rPr>
              <a:t>domain</a:t>
            </a:r>
            <a:r>
              <a:rPr lang="en-US" dirty="0"/>
              <a:t> takes values </a:t>
            </a:r>
            <a:r>
              <a:rPr lang="en-US" i="1" dirty="0"/>
              <a:t>f</a:t>
            </a:r>
            <a:r>
              <a:rPr lang="en-US" dirty="0"/>
              <a:t>(</a:t>
            </a:r>
            <a:r>
              <a:rPr lang="en-US" i="1" dirty="0"/>
              <a:t>a</a:t>
            </a:r>
            <a:r>
              <a:rPr lang="en-US" dirty="0"/>
              <a:t>) and </a:t>
            </a:r>
            <a:r>
              <a:rPr lang="en-US" i="1" dirty="0"/>
              <a:t>f</a:t>
            </a:r>
            <a:r>
              <a:rPr lang="en-US" dirty="0"/>
              <a:t>(</a:t>
            </a:r>
            <a:r>
              <a:rPr lang="en-US" i="1" dirty="0"/>
              <a:t>b</a:t>
            </a:r>
            <a:r>
              <a:rPr lang="en-US" dirty="0"/>
              <a:t>) at each end of the interval, then it also takes any value between </a:t>
            </a:r>
            <a:r>
              <a:rPr lang="en-US" i="1" dirty="0"/>
              <a:t>f</a:t>
            </a:r>
            <a:r>
              <a:rPr lang="en-US" dirty="0"/>
              <a:t>(</a:t>
            </a:r>
            <a:r>
              <a:rPr lang="en-US" i="1" dirty="0"/>
              <a:t>a</a:t>
            </a:r>
            <a:r>
              <a:rPr lang="en-US" dirty="0"/>
              <a:t>) and </a:t>
            </a:r>
            <a:r>
              <a:rPr lang="en-US" i="1" dirty="0"/>
              <a:t>f</a:t>
            </a:r>
            <a:r>
              <a:rPr lang="en-US" dirty="0"/>
              <a:t>(</a:t>
            </a:r>
            <a:r>
              <a:rPr lang="en-US" i="1" dirty="0"/>
              <a:t>b</a:t>
            </a:r>
            <a:r>
              <a:rPr lang="en-US" dirty="0"/>
              <a:t>) at some point within the interval. This has two important specializations: If a continuous function has values of opposite sign inside an interval, then it has a root in that interval (</a:t>
            </a:r>
            <a:r>
              <a:rPr lang="en-US" b="1" dirty="0"/>
              <a:t>Bolzano's theorem</a:t>
            </a:r>
            <a:r>
              <a:rPr lang="en-US" dirty="0" smtClean="0"/>
              <a:t>). </a:t>
            </a:r>
            <a:r>
              <a:rPr lang="en-US" dirty="0"/>
              <a:t>And, the </a:t>
            </a:r>
            <a:r>
              <a:rPr lang="en-US" dirty="0">
                <a:hlinkClick r:id="rId5" tooltip="Image (mathematics)"/>
              </a:rPr>
              <a:t>image</a:t>
            </a:r>
            <a:r>
              <a:rPr lang="en-US" dirty="0"/>
              <a:t> of a continuous function over an interval is itself an interval.</a:t>
            </a:r>
          </a:p>
        </p:txBody>
      </p:sp>
    </p:spTree>
    <p:extLst>
      <p:ext uri="{BB962C8B-B14F-4D97-AF65-F5344CB8AC3E}">
        <p14:creationId xmlns:p14="http://schemas.microsoft.com/office/powerpoint/2010/main" val="843300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L'Hôpital's</a:t>
            </a:r>
            <a:r>
              <a:rPr lang="en-US" b="1" dirty="0"/>
              <a:t> </a:t>
            </a:r>
            <a:r>
              <a:rPr lang="en-US" b="1" dirty="0" smtClean="0"/>
              <a:t>rule theorem</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err="1"/>
              <a:t>L'Hôpital's</a:t>
            </a:r>
            <a:r>
              <a:rPr lang="en-US" b="1" dirty="0"/>
              <a:t> rule</a:t>
            </a:r>
            <a:r>
              <a:rPr lang="en-US" dirty="0" smtClean="0"/>
              <a:t> </a:t>
            </a:r>
            <a:r>
              <a:rPr lang="en-US" dirty="0"/>
              <a:t>(pronounced: </a:t>
            </a:r>
            <a:r>
              <a:rPr lang="en-US" dirty="0">
                <a:hlinkClick r:id="rId2" tooltip="Help:IPA for French"/>
              </a:rPr>
              <a:t>[</a:t>
            </a:r>
            <a:r>
              <a:rPr lang="en-US" dirty="0" err="1">
                <a:hlinkClick r:id="rId2" tooltip="Help:IPA for French"/>
              </a:rPr>
              <a:t>lopiˈtal</a:t>
            </a:r>
            <a:r>
              <a:rPr lang="en-US" dirty="0">
                <a:hlinkClick r:id="rId2" tooltip="Help:IPA for French"/>
              </a:rPr>
              <a:t>]</a:t>
            </a:r>
            <a:r>
              <a:rPr lang="en-US" dirty="0"/>
              <a:t>) uses </a:t>
            </a:r>
            <a:r>
              <a:rPr lang="en-US" dirty="0">
                <a:hlinkClick r:id="rId3" tooltip="Derivative"/>
              </a:rPr>
              <a:t>derivatives</a:t>
            </a:r>
            <a:r>
              <a:rPr lang="en-US" dirty="0"/>
              <a:t> to help evaluate </a:t>
            </a:r>
            <a:r>
              <a:rPr lang="en-US" dirty="0">
                <a:hlinkClick r:id="rId4" tooltip="Limit of a function"/>
              </a:rPr>
              <a:t>limits</a:t>
            </a:r>
            <a:r>
              <a:rPr lang="en-US" dirty="0"/>
              <a:t> involving </a:t>
            </a:r>
            <a:r>
              <a:rPr lang="en-US" dirty="0">
                <a:hlinkClick r:id="rId5" tooltip="Indeterminate form"/>
              </a:rPr>
              <a:t>indeterminate forms</a:t>
            </a:r>
            <a:r>
              <a:rPr lang="en-US" dirty="0"/>
              <a:t>. Application (or repeated application) of the rule often converts an indeterminate form to a determinate form, allowing easy evaluation of the limit. The rule is named after the 17th-century </a:t>
            </a:r>
            <a:r>
              <a:rPr lang="en-US" dirty="0">
                <a:hlinkClick r:id="rId6" tooltip="France"/>
              </a:rPr>
              <a:t>French</a:t>
            </a:r>
            <a:r>
              <a:rPr lang="en-US" dirty="0"/>
              <a:t> </a:t>
            </a:r>
            <a:r>
              <a:rPr lang="en-US" dirty="0">
                <a:hlinkClick r:id="rId7" tooltip="Mathematician"/>
              </a:rPr>
              <a:t>mathematician</a:t>
            </a:r>
            <a:r>
              <a:rPr lang="en-US" dirty="0"/>
              <a:t> </a:t>
            </a:r>
            <a:r>
              <a:rPr lang="en-US" dirty="0">
                <a:hlinkClick r:id="rId8" tooltip="Guillaume de l'Hôpital"/>
              </a:rPr>
              <a:t>Guillaume de </a:t>
            </a:r>
            <a:r>
              <a:rPr lang="en-US" b="1" dirty="0" err="1"/>
              <a:t>L'Hôpital</a:t>
            </a:r>
            <a:r>
              <a:rPr lang="en-US" dirty="0" smtClean="0"/>
              <a:t> </a:t>
            </a:r>
            <a:r>
              <a:rPr lang="en-US" dirty="0"/>
              <a:t>(also written </a:t>
            </a:r>
            <a:r>
              <a:rPr lang="en-US" dirty="0" err="1"/>
              <a:t>L</a:t>
            </a:r>
            <a:r>
              <a:rPr lang="en-US" dirty="0" err="1" smtClean="0"/>
              <a:t>'Hospital</a:t>
            </a:r>
            <a:r>
              <a:rPr lang="en-US" dirty="0" smtClean="0"/>
              <a:t>), </a:t>
            </a:r>
            <a:r>
              <a:rPr lang="en-US" dirty="0"/>
              <a:t>who published the rule in his 1696 book </a:t>
            </a:r>
            <a:r>
              <a:rPr lang="en-US" i="1" dirty="0" err="1">
                <a:hlinkClick r:id="rId9" tooltip="Analyse des Infiniment Petits pour l'Intelligence des Lignes Courbes"/>
              </a:rPr>
              <a:t>Analyse</a:t>
            </a:r>
            <a:r>
              <a:rPr lang="en-US" i="1" dirty="0">
                <a:hlinkClick r:id="rId9" tooltip="Analyse des Infiniment Petits pour l'Intelligence des Lignes Courbes"/>
              </a:rPr>
              <a:t> des </a:t>
            </a:r>
            <a:r>
              <a:rPr lang="en-US" i="1" dirty="0" err="1">
                <a:hlinkClick r:id="rId9" tooltip="Analyse des Infiniment Petits pour l'Intelligence des Lignes Courbes"/>
              </a:rPr>
              <a:t>Infiniment</a:t>
            </a:r>
            <a:r>
              <a:rPr lang="en-US" i="1" dirty="0">
                <a:hlinkClick r:id="rId9" tooltip="Analyse des Infiniment Petits pour l'Intelligence des Lignes Courbes"/>
              </a:rPr>
              <a:t> </a:t>
            </a:r>
            <a:r>
              <a:rPr lang="en-US" i="1" dirty="0" err="1">
                <a:hlinkClick r:id="rId9" tooltip="Analyse des Infiniment Petits pour l'Intelligence des Lignes Courbes"/>
              </a:rPr>
              <a:t>Petits</a:t>
            </a:r>
            <a:r>
              <a:rPr lang="en-US" i="1" dirty="0">
                <a:hlinkClick r:id="rId9" tooltip="Analyse des Infiniment Petits pour l'Intelligence des Lignes Courbes"/>
              </a:rPr>
              <a:t> pour </a:t>
            </a:r>
            <a:r>
              <a:rPr lang="en-US" i="1" dirty="0" err="1">
                <a:hlinkClick r:id="rId9" tooltip="Analyse des Infiniment Petits pour l'Intelligence des Lignes Courbes"/>
              </a:rPr>
              <a:t>l'Intelligence</a:t>
            </a:r>
            <a:r>
              <a:rPr lang="en-US" i="1" dirty="0">
                <a:hlinkClick r:id="rId9" tooltip="Analyse des Infiniment Petits pour l'Intelligence des Lignes Courbes"/>
              </a:rPr>
              <a:t> des </a:t>
            </a:r>
            <a:r>
              <a:rPr lang="en-US" i="1" dirty="0" err="1">
                <a:hlinkClick r:id="rId9" tooltip="Analyse des Infiniment Petits pour l'Intelligence des Lignes Courbes"/>
              </a:rPr>
              <a:t>Lignes</a:t>
            </a:r>
            <a:r>
              <a:rPr lang="en-US" i="1" dirty="0">
                <a:hlinkClick r:id="rId9" tooltip="Analyse des Infiniment Petits pour l'Intelligence des Lignes Courbes"/>
              </a:rPr>
              <a:t> </a:t>
            </a:r>
            <a:r>
              <a:rPr lang="en-US" i="1" dirty="0" err="1">
                <a:hlinkClick r:id="rId9" tooltip="Analyse des Infiniment Petits pour l'Intelligence des Lignes Courbes"/>
              </a:rPr>
              <a:t>Courbes</a:t>
            </a:r>
            <a:r>
              <a:rPr lang="en-US" dirty="0"/>
              <a:t> (literal translation: </a:t>
            </a:r>
            <a:r>
              <a:rPr lang="en-US" i="1" dirty="0"/>
              <a:t>Analysis of the Infinitely Small for the Understanding of Curved Lines</a:t>
            </a:r>
            <a:r>
              <a:rPr lang="en-US" dirty="0"/>
              <a:t>), the first textbook on </a:t>
            </a:r>
            <a:r>
              <a:rPr lang="en-US" dirty="0">
                <a:hlinkClick r:id="rId10" tooltip="Differential calculus"/>
              </a:rPr>
              <a:t>differential calculus</a:t>
            </a:r>
            <a:r>
              <a:rPr lang="en-US" dirty="0" smtClean="0"/>
              <a:t>. </a:t>
            </a:r>
            <a:r>
              <a:rPr lang="en-US" dirty="0"/>
              <a:t>However, it is believed that the rule was discovered by the Swiss mathematician </a:t>
            </a:r>
            <a:r>
              <a:rPr lang="en-US" dirty="0">
                <a:hlinkClick r:id="rId11" tooltip="Johann Bernoulli"/>
              </a:rPr>
              <a:t>Johann Bernoulli</a:t>
            </a:r>
            <a:r>
              <a:rPr lang="en-US" dirty="0"/>
              <a:t>.</a:t>
            </a:r>
          </a:p>
        </p:txBody>
      </p:sp>
    </p:spTree>
    <p:extLst>
      <p:ext uri="{BB962C8B-B14F-4D97-AF65-F5344CB8AC3E}">
        <p14:creationId xmlns:p14="http://schemas.microsoft.com/office/powerpoint/2010/main" val="2388887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Mean value </a:t>
            </a:r>
            <a:r>
              <a:rPr lang="en-US" b="1" dirty="0" smtClean="0"/>
              <a:t>theorem</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b="1" dirty="0"/>
              <a:t>mean value theorem</a:t>
            </a:r>
            <a:r>
              <a:rPr lang="en-US" dirty="0"/>
              <a:t> states, roughly: that given a planar </a:t>
            </a:r>
            <a:r>
              <a:rPr lang="en-US" dirty="0">
                <a:hlinkClick r:id="rId2" tooltip="Arc (geometry)"/>
              </a:rPr>
              <a:t>arc</a:t>
            </a:r>
            <a:r>
              <a:rPr lang="en-US" dirty="0"/>
              <a:t> between two endpoints, there is at least one point at which the </a:t>
            </a:r>
            <a:r>
              <a:rPr lang="en-US" dirty="0">
                <a:hlinkClick r:id="rId3" tooltip="Tangent"/>
              </a:rPr>
              <a:t>tangent</a:t>
            </a:r>
            <a:r>
              <a:rPr lang="en-US" dirty="0"/>
              <a:t> to the arc is parallel to the </a:t>
            </a:r>
            <a:r>
              <a:rPr lang="en-US" dirty="0">
                <a:hlinkClick r:id="rId4" tooltip="Secant line"/>
              </a:rPr>
              <a:t>secant</a:t>
            </a:r>
            <a:r>
              <a:rPr lang="en-US" dirty="0"/>
              <a:t> through its endpoints.</a:t>
            </a:r>
          </a:p>
          <a:p>
            <a:pPr marL="0" indent="0">
              <a:buNone/>
            </a:pPr>
            <a:r>
              <a:rPr lang="en-US" dirty="0"/>
              <a:t>The theorem is used to prove global statements about a function on an interval starting from local hypotheses about derivatives at points of the interval</a:t>
            </a:r>
            <a:r>
              <a:rPr lang="en-US" dirty="0" smtClean="0"/>
              <a:t>.</a:t>
            </a:r>
            <a:endParaRPr lang="en-US" dirty="0"/>
          </a:p>
        </p:txBody>
      </p:sp>
    </p:spTree>
    <p:extLst>
      <p:ext uri="{BB962C8B-B14F-4D97-AF65-F5344CB8AC3E}">
        <p14:creationId xmlns:p14="http://schemas.microsoft.com/office/powerpoint/2010/main" val="742304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Taylor's theorem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Taylor's theorem</a:t>
            </a:r>
            <a:r>
              <a:rPr lang="en-US" dirty="0"/>
              <a:t> gives an approximation of a </a:t>
            </a:r>
            <a:r>
              <a:rPr lang="en-US" i="1" dirty="0"/>
              <a:t>k</a:t>
            </a:r>
            <a:r>
              <a:rPr lang="en-US" dirty="0"/>
              <a:t> times </a:t>
            </a:r>
            <a:r>
              <a:rPr lang="en-US" dirty="0">
                <a:hlinkClick r:id="rId2" tooltip="Differentiable"/>
              </a:rPr>
              <a:t>differentiable</a:t>
            </a:r>
            <a:r>
              <a:rPr lang="en-US" dirty="0"/>
              <a:t> </a:t>
            </a:r>
            <a:r>
              <a:rPr lang="en-US" dirty="0">
                <a:hlinkClick r:id="rId3" tooltip="Function (mathematics)"/>
              </a:rPr>
              <a:t>function</a:t>
            </a:r>
            <a:r>
              <a:rPr lang="en-US" dirty="0"/>
              <a:t> around a given point by a </a:t>
            </a:r>
            <a:r>
              <a:rPr lang="en-US" i="1" dirty="0"/>
              <a:t>k</a:t>
            </a:r>
            <a:r>
              <a:rPr lang="en-US" dirty="0"/>
              <a:t>-</a:t>
            </a:r>
            <a:r>
              <a:rPr lang="en-US" dirty="0" err="1"/>
              <a:t>th</a:t>
            </a:r>
            <a:r>
              <a:rPr lang="en-US" dirty="0"/>
              <a:t> order </a:t>
            </a:r>
            <a:r>
              <a:rPr lang="en-US" b="1" dirty="0"/>
              <a:t>Taylor </a:t>
            </a:r>
            <a:r>
              <a:rPr lang="en-US" b="1" dirty="0">
                <a:hlinkClick r:id="rId4" tooltip="Polynomial"/>
              </a:rPr>
              <a:t>polynomial</a:t>
            </a:r>
            <a:r>
              <a:rPr lang="en-US" dirty="0"/>
              <a:t>. For </a:t>
            </a:r>
            <a:r>
              <a:rPr lang="en-US" dirty="0">
                <a:hlinkClick r:id="rId5" tooltip="Analytic functions"/>
              </a:rPr>
              <a:t>analytic functions</a:t>
            </a:r>
            <a:r>
              <a:rPr lang="en-US" dirty="0"/>
              <a:t> the Taylor polynomials at a given point are finite order truncations of its </a:t>
            </a:r>
            <a:r>
              <a:rPr lang="en-US" dirty="0">
                <a:hlinkClick r:id="rId6" tooltip="Taylor series"/>
              </a:rPr>
              <a:t>Taylor series</a:t>
            </a:r>
            <a:r>
              <a:rPr lang="en-US" dirty="0"/>
              <a:t>, which completely determines the function in some neighborhood of the point. The exact content of "Taylor's theorem" is not universally agreed upon. Indeed, there are several versions of it applicable in different situations, and some of them contain explicit estimates on the approximation error of the function by its Taylor polynomial.</a:t>
            </a:r>
          </a:p>
        </p:txBody>
      </p:sp>
    </p:spTree>
    <p:extLst>
      <p:ext uri="{BB962C8B-B14F-4D97-AF65-F5344CB8AC3E}">
        <p14:creationId xmlns:p14="http://schemas.microsoft.com/office/powerpoint/2010/main" val="4106837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Gödel's completeness theorem</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Gödel's completeness theorem</a:t>
            </a:r>
            <a:r>
              <a:rPr lang="en-US" dirty="0"/>
              <a:t> is a fundamental theorem in </a:t>
            </a:r>
            <a:r>
              <a:rPr lang="en-US" dirty="0">
                <a:hlinkClick r:id="rId2" tooltip="Mathematical logic"/>
              </a:rPr>
              <a:t>mathematical logic</a:t>
            </a:r>
            <a:r>
              <a:rPr lang="en-US" dirty="0"/>
              <a:t> that establishes a correspondence between </a:t>
            </a:r>
            <a:r>
              <a:rPr lang="en-US" dirty="0">
                <a:hlinkClick r:id="rId3" tooltip="Semantics"/>
              </a:rPr>
              <a:t>semantic</a:t>
            </a:r>
            <a:r>
              <a:rPr lang="en-US" dirty="0"/>
              <a:t> truth and syntactic </a:t>
            </a:r>
            <a:r>
              <a:rPr lang="en-US" dirty="0">
                <a:hlinkClick r:id="rId4" tooltip="Provability logic"/>
              </a:rPr>
              <a:t>provability</a:t>
            </a:r>
            <a:r>
              <a:rPr lang="en-US" dirty="0"/>
              <a:t> in </a:t>
            </a:r>
            <a:r>
              <a:rPr lang="en-US" dirty="0">
                <a:hlinkClick r:id="rId5" tooltip="First-order logic"/>
              </a:rPr>
              <a:t>first-order logic</a:t>
            </a:r>
            <a:r>
              <a:rPr lang="en-US" dirty="0"/>
              <a:t>. It makes a close link between </a:t>
            </a:r>
            <a:r>
              <a:rPr lang="en-US" dirty="0">
                <a:hlinkClick r:id="rId6" tooltip="Model theory"/>
              </a:rPr>
              <a:t>model theory</a:t>
            </a:r>
            <a:r>
              <a:rPr lang="en-US" dirty="0"/>
              <a:t> that deals with what is true in different models, and </a:t>
            </a:r>
            <a:r>
              <a:rPr lang="en-US" dirty="0">
                <a:hlinkClick r:id="rId7" tooltip="Proof theory"/>
              </a:rPr>
              <a:t>proof theory</a:t>
            </a:r>
            <a:r>
              <a:rPr lang="en-US" dirty="0"/>
              <a:t> that studies what can be formally proven in particular </a:t>
            </a:r>
            <a:r>
              <a:rPr lang="en-US" dirty="0">
                <a:hlinkClick r:id="rId8" tooltip="Formal system"/>
              </a:rPr>
              <a:t>formal systems</a:t>
            </a:r>
            <a:r>
              <a:rPr lang="en-US" dirty="0"/>
              <a:t>.</a:t>
            </a:r>
          </a:p>
          <a:p>
            <a:pPr marL="0" indent="0">
              <a:buNone/>
            </a:pPr>
            <a:r>
              <a:rPr lang="en-US" dirty="0"/>
              <a:t>It was first proved by </a:t>
            </a:r>
            <a:r>
              <a:rPr lang="en-US" dirty="0">
                <a:hlinkClick r:id="rId9" tooltip="Kurt Gödel"/>
              </a:rPr>
              <a:t>Kurt Gödel</a:t>
            </a:r>
            <a:r>
              <a:rPr lang="en-US" dirty="0"/>
              <a:t> in 1929. It was then simplified in 1947, when </a:t>
            </a:r>
            <a:r>
              <a:rPr lang="en-US" dirty="0">
                <a:hlinkClick r:id="rId10" tooltip="Leon Henkin"/>
              </a:rPr>
              <a:t>Leon </a:t>
            </a:r>
            <a:r>
              <a:rPr lang="en-US" dirty="0" err="1">
                <a:hlinkClick r:id="rId10" tooltip="Leon Henkin"/>
              </a:rPr>
              <a:t>Henkin</a:t>
            </a:r>
            <a:r>
              <a:rPr lang="en-US" dirty="0"/>
              <a:t> observed in his </a:t>
            </a:r>
            <a:r>
              <a:rPr lang="en-US" dirty="0">
                <a:hlinkClick r:id="rId11" tooltip="Ph.D."/>
              </a:rPr>
              <a:t>Ph.D.</a:t>
            </a:r>
            <a:r>
              <a:rPr lang="en-US" dirty="0"/>
              <a:t> </a:t>
            </a:r>
            <a:r>
              <a:rPr lang="en-US" dirty="0">
                <a:hlinkClick r:id="rId12" tooltip="Thesis"/>
              </a:rPr>
              <a:t>thesis</a:t>
            </a:r>
            <a:r>
              <a:rPr lang="en-US" dirty="0"/>
              <a:t> that the hard part of the proof can be presented as the Model Existence Theorem (published in 1949). </a:t>
            </a:r>
            <a:r>
              <a:rPr lang="en-US" dirty="0" err="1"/>
              <a:t>Henkin's</a:t>
            </a:r>
            <a:r>
              <a:rPr lang="en-US" dirty="0"/>
              <a:t> proof was simplified by </a:t>
            </a:r>
            <a:r>
              <a:rPr lang="en-US" dirty="0" err="1">
                <a:hlinkClick r:id="rId13" tooltip="Gisbert Hasenjaeger"/>
              </a:rPr>
              <a:t>Gisbert</a:t>
            </a:r>
            <a:r>
              <a:rPr lang="en-US" dirty="0">
                <a:hlinkClick r:id="rId13" tooltip="Gisbert Hasenjaeger"/>
              </a:rPr>
              <a:t> </a:t>
            </a:r>
            <a:r>
              <a:rPr lang="en-US" dirty="0" err="1">
                <a:hlinkClick r:id="rId13" tooltip="Gisbert Hasenjaeger"/>
              </a:rPr>
              <a:t>Hasenjaeger</a:t>
            </a:r>
            <a:r>
              <a:rPr lang="en-US" dirty="0"/>
              <a:t> in 1953.</a:t>
            </a:r>
          </a:p>
          <a:p>
            <a:pPr marL="0" indent="0">
              <a:buNone/>
            </a:pPr>
            <a:endParaRPr lang="en-US" dirty="0"/>
          </a:p>
        </p:txBody>
      </p:sp>
    </p:spTree>
    <p:extLst>
      <p:ext uri="{BB962C8B-B14F-4D97-AF65-F5344CB8AC3E}">
        <p14:creationId xmlns:p14="http://schemas.microsoft.com/office/powerpoint/2010/main" val="729405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t>History of </a:t>
            </a:r>
            <a:r>
              <a:rPr lang="en-US" sz="8000" b="1" dirty="0" smtClean="0"/>
              <a:t>calculus</a:t>
            </a:r>
            <a:endParaRPr lang="en-US" sz="8000" dirty="0"/>
          </a:p>
        </p:txBody>
      </p:sp>
      <p:sp>
        <p:nvSpPr>
          <p:cNvPr id="3" name="Content Placeholder 2"/>
          <p:cNvSpPr>
            <a:spLocks noGrp="1"/>
          </p:cNvSpPr>
          <p:nvPr>
            <p:ph idx="1"/>
          </p:nvPr>
        </p:nvSpPr>
        <p:spPr/>
        <p:txBody>
          <a:bodyPr>
            <a:normAutofit fontScale="40000" lnSpcReduction="20000"/>
          </a:bodyPr>
          <a:lstStyle/>
          <a:p>
            <a:pPr marL="0" indent="0">
              <a:buNone/>
            </a:pPr>
            <a:r>
              <a:rPr lang="ru-RU" b="1" dirty="0"/>
              <a:t>Calculus</a:t>
            </a:r>
            <a:r>
              <a:rPr lang="ru-RU" dirty="0"/>
              <a:t>, known in its early history as </a:t>
            </a:r>
            <a:r>
              <a:rPr lang="ru-RU" i="1" dirty="0"/>
              <a:t>infinitesimal calculus</a:t>
            </a:r>
            <a:r>
              <a:rPr lang="ru-RU" dirty="0"/>
              <a:t>, is a </a:t>
            </a:r>
            <a:r>
              <a:rPr lang="ru-RU" dirty="0">
                <a:hlinkClick r:id="rId2" tooltip="Mathematics"/>
              </a:rPr>
              <a:t>mathematical</a:t>
            </a:r>
            <a:r>
              <a:rPr lang="ru-RU" dirty="0"/>
              <a:t> discipline focused on </a:t>
            </a:r>
            <a:r>
              <a:rPr lang="ru-RU" dirty="0">
                <a:hlinkClick r:id="rId3" tooltip="Limit (mathematics)"/>
              </a:rPr>
              <a:t>limits</a:t>
            </a:r>
            <a:r>
              <a:rPr lang="ru-RU" dirty="0"/>
              <a:t>, </a:t>
            </a:r>
            <a:r>
              <a:rPr lang="ru-RU" dirty="0">
                <a:hlinkClick r:id="rId4" tooltip="Function (mathematics)"/>
              </a:rPr>
              <a:t>functions</a:t>
            </a:r>
            <a:r>
              <a:rPr lang="ru-RU" dirty="0"/>
              <a:t>, </a:t>
            </a:r>
            <a:r>
              <a:rPr lang="ru-RU" dirty="0">
                <a:hlinkClick r:id="rId5" tooltip="Derivative"/>
              </a:rPr>
              <a:t>derivatives</a:t>
            </a:r>
            <a:r>
              <a:rPr lang="ru-RU" dirty="0"/>
              <a:t>, </a:t>
            </a:r>
            <a:r>
              <a:rPr lang="ru-RU" dirty="0">
                <a:hlinkClick r:id="rId6" tooltip="Integral"/>
              </a:rPr>
              <a:t>integrals</a:t>
            </a:r>
            <a:r>
              <a:rPr lang="ru-RU" dirty="0"/>
              <a:t>, and </a:t>
            </a:r>
            <a:r>
              <a:rPr lang="ru-RU" dirty="0">
                <a:hlinkClick r:id="rId7" tooltip="Infinite series"/>
              </a:rPr>
              <a:t>infinite series</a:t>
            </a:r>
            <a:r>
              <a:rPr lang="ru-RU" dirty="0"/>
              <a:t>. </a:t>
            </a:r>
            <a:r>
              <a:rPr lang="ru-RU" dirty="0">
                <a:hlinkClick r:id="rId8" tooltip="Isaac Newton"/>
              </a:rPr>
              <a:t>Isaac Newton</a:t>
            </a:r>
            <a:r>
              <a:rPr lang="ru-RU" dirty="0"/>
              <a:t> and </a:t>
            </a:r>
            <a:r>
              <a:rPr lang="ru-RU" dirty="0">
                <a:hlinkClick r:id="rId9" tooltip="Gottfried Leibniz"/>
              </a:rPr>
              <a:t>Gottfried Leibniz</a:t>
            </a:r>
            <a:r>
              <a:rPr lang="ru-RU" dirty="0"/>
              <a:t> independently invented calculus in the mid-17th century. However, each inventor claimed that the other one stole his work in a </a:t>
            </a:r>
            <a:r>
              <a:rPr lang="ru-RU" dirty="0">
                <a:hlinkClick r:id="rId10" tooltip="Leibniz–Newton calculus controversy"/>
              </a:rPr>
              <a:t>bitter dispute</a:t>
            </a:r>
            <a:r>
              <a:rPr lang="ru-RU" dirty="0"/>
              <a:t> that raged until the end of their lives</a:t>
            </a:r>
            <a:r>
              <a:rPr lang="ru-RU" dirty="0" smtClean="0"/>
              <a:t>.</a:t>
            </a:r>
            <a:endParaRPr lang="en-US" dirty="0" smtClean="0"/>
          </a:p>
          <a:p>
            <a:pPr marL="0" indent="0">
              <a:buNone/>
            </a:pPr>
            <a:r>
              <a:rPr lang="en-US" dirty="0" smtClean="0"/>
              <a:t>Before </a:t>
            </a:r>
            <a:r>
              <a:rPr lang="en-US" dirty="0" smtClean="0">
                <a:hlinkClick r:id="rId11" tooltip="Sir Isaac Newton"/>
              </a:rPr>
              <a:t>Newton</a:t>
            </a:r>
            <a:r>
              <a:rPr lang="en-US" dirty="0" smtClean="0"/>
              <a:t> and </a:t>
            </a:r>
            <a:r>
              <a:rPr lang="en-US" dirty="0" smtClean="0">
                <a:hlinkClick r:id="rId9" tooltip="Gottfried Leibniz"/>
              </a:rPr>
              <a:t>Leibniz</a:t>
            </a:r>
            <a:r>
              <a:rPr lang="en-US" dirty="0" smtClean="0"/>
              <a:t>, the word “calculus” was a general term used to refer to any body of mathematics, but in the following years, "calculus" became a popular term for a field of mathematics based upon their insights. The purpose of this section is to examine Newton and Leibniz’s investigations into the developing field of </a:t>
            </a:r>
            <a:r>
              <a:rPr lang="en-US" dirty="0" smtClean="0">
                <a:hlinkClick r:id="rId12" tooltip="Infinitesimal calculus"/>
              </a:rPr>
              <a:t>infinitesimal calculus</a:t>
            </a:r>
            <a:r>
              <a:rPr lang="en-US" dirty="0" smtClean="0"/>
              <a:t>. Specific importance will be put on the justification and descriptive terms which they used in an attempt to understand calculus as they themselves conceived it.</a:t>
            </a:r>
          </a:p>
          <a:p>
            <a:pPr marL="0" indent="0">
              <a:buNone/>
            </a:pPr>
            <a:r>
              <a:rPr lang="en-US" dirty="0" smtClean="0"/>
              <a:t>By the middle of the 17th century, European mathematics had changed its primary repository of knowledge. In comparison to the last century which maintained </a:t>
            </a:r>
            <a:r>
              <a:rPr lang="en-US" dirty="0" smtClean="0">
                <a:hlinkClick r:id="rId13" tooltip="Hellenistic"/>
              </a:rPr>
              <a:t>Hellenistic</a:t>
            </a:r>
            <a:r>
              <a:rPr lang="en-US" dirty="0" smtClean="0"/>
              <a:t> mathematics as the starting point for research, Newton, Leibniz and their contemporaries increasingly looked towards the works of more modern thinkers. Europe had become home to a burgeoning mathematical community and with the advent of enhanced institutional and organizational bases a new level of organization and academic integration was being achieved. Importantly, however, the community lacked formalism; instead it consisted of a disordered mass of various methods, techniques, </a:t>
            </a:r>
            <a:r>
              <a:rPr lang="en-US" dirty="0" smtClean="0">
                <a:hlinkClick r:id="rId14" tooltip="Mathematical notation"/>
              </a:rPr>
              <a:t>notations</a:t>
            </a:r>
            <a:r>
              <a:rPr lang="en-US" dirty="0" smtClean="0"/>
              <a:t>, </a:t>
            </a:r>
            <a:r>
              <a:rPr lang="en-US" dirty="0" smtClean="0">
                <a:hlinkClick r:id="rId15" tooltip="Theory"/>
              </a:rPr>
              <a:t>theories</a:t>
            </a:r>
            <a:r>
              <a:rPr lang="en-US" dirty="0" smtClean="0"/>
              <a:t>, and </a:t>
            </a:r>
            <a:r>
              <a:rPr lang="en-US" dirty="0" smtClean="0">
                <a:hlinkClick r:id="rId16" tooltip="Paradox"/>
              </a:rPr>
              <a:t>paradoxes</a:t>
            </a:r>
            <a:r>
              <a:rPr lang="en-US" dirty="0" smtClean="0"/>
              <a:t>.</a:t>
            </a:r>
          </a:p>
          <a:p>
            <a:pPr marL="0" indent="0">
              <a:buNone/>
            </a:pPr>
            <a:r>
              <a:rPr lang="en-US" dirty="0" smtClean="0"/>
              <a:t>Newton came to calculus as part of his investigations in </a:t>
            </a:r>
            <a:r>
              <a:rPr lang="en-US" dirty="0" smtClean="0">
                <a:hlinkClick r:id="rId17" tooltip="Physics"/>
              </a:rPr>
              <a:t>physics</a:t>
            </a:r>
            <a:r>
              <a:rPr lang="en-US" dirty="0" smtClean="0"/>
              <a:t> and </a:t>
            </a:r>
            <a:r>
              <a:rPr lang="en-US" dirty="0" smtClean="0">
                <a:hlinkClick r:id="rId18" tooltip="Geometry"/>
              </a:rPr>
              <a:t>geometry</a:t>
            </a:r>
            <a:r>
              <a:rPr lang="en-US" dirty="0" smtClean="0"/>
              <a:t>. He viewed calculus as the scientific description of the generation of motion and </a:t>
            </a:r>
            <a:r>
              <a:rPr lang="en-US" dirty="0" smtClean="0">
                <a:hlinkClick r:id="rId19" tooltip="Magnitude (mathematics)"/>
              </a:rPr>
              <a:t>magnitudes</a:t>
            </a:r>
            <a:r>
              <a:rPr lang="en-US" dirty="0" smtClean="0"/>
              <a:t>. In comparison, Leibniz focused on the </a:t>
            </a:r>
            <a:r>
              <a:rPr lang="en-US" dirty="0" smtClean="0">
                <a:hlinkClick r:id="rId20" tooltip="Tangent problem"/>
              </a:rPr>
              <a:t>tangent problem</a:t>
            </a:r>
            <a:r>
              <a:rPr lang="en-US" dirty="0" smtClean="0"/>
              <a:t> and came to believe that calculus was a </a:t>
            </a:r>
            <a:r>
              <a:rPr lang="en-US" dirty="0" smtClean="0">
                <a:hlinkClick r:id="rId21" tooltip="Metaphysics"/>
              </a:rPr>
              <a:t>metaphysical</a:t>
            </a:r>
            <a:r>
              <a:rPr lang="en-US" dirty="0" smtClean="0"/>
              <a:t> explanation of change. Importantly, the core of their insight was the formalization of the inverse properties between the </a:t>
            </a:r>
            <a:r>
              <a:rPr lang="en-US" dirty="0" smtClean="0">
                <a:hlinkClick r:id="rId6" tooltip="Integral"/>
              </a:rPr>
              <a:t>integral</a:t>
            </a:r>
            <a:r>
              <a:rPr lang="en-US" dirty="0" smtClean="0"/>
              <a:t> and the </a:t>
            </a:r>
            <a:r>
              <a:rPr lang="en-US" dirty="0" smtClean="0">
                <a:hlinkClick r:id="rId22" tooltip="Differential of a function"/>
              </a:rPr>
              <a:t>differential of a function</a:t>
            </a:r>
            <a:r>
              <a:rPr lang="en-US" dirty="0" smtClean="0"/>
              <a:t>. This insight had been anticipated by their predecessors, but they were the first to conceive calculus as a system in which new rhetoric and descriptive terms were created. Their unique discoveries lay not only in their imagination, but also in their ability to synthesize the insights around them into a universal algorithmic process, thereby forming a new mathematical system.</a:t>
            </a:r>
          </a:p>
          <a:p>
            <a:pPr marL="0" indent="0">
              <a:buNone/>
            </a:pPr>
            <a:endParaRPr lang="en-US" dirty="0"/>
          </a:p>
        </p:txBody>
      </p:sp>
    </p:spTree>
    <p:extLst>
      <p:ext uri="{BB962C8B-B14F-4D97-AF65-F5344CB8AC3E}">
        <p14:creationId xmlns:p14="http://schemas.microsoft.com/office/powerpoint/2010/main" val="3184968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accent4">
                    <a:lumMod val="75000"/>
                  </a:schemeClr>
                </a:solidFill>
              </a:rPr>
              <a:t>Patterns and invariants</a:t>
            </a:r>
            <a:endParaRPr lang="en-US" sz="6000" dirty="0"/>
          </a:p>
        </p:txBody>
      </p:sp>
      <p:sp>
        <p:nvSpPr>
          <p:cNvPr id="3" name="Content Placeholder 2"/>
          <p:cNvSpPr>
            <a:spLocks noGrp="1"/>
          </p:cNvSpPr>
          <p:nvPr>
            <p:ph idx="1"/>
          </p:nvPr>
        </p:nvSpPr>
        <p:spPr/>
        <p:txBody>
          <a:bodyPr>
            <a:normAutofit/>
          </a:bodyPr>
          <a:lstStyle/>
          <a:p>
            <a:pPr marL="0" indent="0">
              <a:buNone/>
            </a:pPr>
            <a:r>
              <a:rPr lang="en-US" sz="8800" b="1" dirty="0"/>
              <a:t>It is all about patterns and </a:t>
            </a:r>
            <a:r>
              <a:rPr lang="en-US" sz="8800" b="1" dirty="0" smtClean="0"/>
              <a:t>invariants</a:t>
            </a:r>
            <a:endParaRPr lang="en-US" sz="8800" dirty="0"/>
          </a:p>
        </p:txBody>
      </p:sp>
    </p:spTree>
    <p:extLst>
      <p:ext uri="{BB962C8B-B14F-4D97-AF65-F5344CB8AC3E}">
        <p14:creationId xmlns:p14="http://schemas.microsoft.com/office/powerpoint/2010/main" val="326690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862931"/>
            <a:ext cx="3810000" cy="4000500"/>
          </a:xfrm>
        </p:spPr>
      </p:pic>
    </p:spTree>
    <p:extLst>
      <p:ext uri="{BB962C8B-B14F-4D97-AF65-F5344CB8AC3E}">
        <p14:creationId xmlns:p14="http://schemas.microsoft.com/office/powerpoint/2010/main" val="32035000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hlinkClick r:id="rId2" tooltip="Gottfried Leibniz"/>
              </a:rPr>
              <a:t>Leibniz</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85800" y="1524000"/>
            <a:ext cx="7924800" cy="3962400"/>
          </a:xfrm>
        </p:spPr>
      </p:pic>
    </p:spTree>
    <p:extLst>
      <p:ext uri="{BB962C8B-B14F-4D97-AF65-F5344CB8AC3E}">
        <p14:creationId xmlns:p14="http://schemas.microsoft.com/office/powerpoint/2010/main" val="4240631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Leonhard </a:t>
            </a:r>
            <a:r>
              <a:rPr lang="en-US" b="1" dirty="0" smtClean="0"/>
              <a:t>Euler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958181"/>
            <a:ext cx="3810000" cy="3810000"/>
          </a:xfrm>
        </p:spPr>
      </p:pic>
    </p:spTree>
    <p:extLst>
      <p:ext uri="{BB962C8B-B14F-4D97-AF65-F5344CB8AC3E}">
        <p14:creationId xmlns:p14="http://schemas.microsoft.com/office/powerpoint/2010/main" val="1443728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t>Games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3600" dirty="0" smtClean="0"/>
                  <a:t>Calculate </a:t>
                </a:r>
                <a:r>
                  <a:rPr lang="en-US" sz="3600" i="1" dirty="0"/>
                  <a:t>e</a:t>
                </a:r>
                <a:r>
                  <a:rPr lang="en-US" sz="3600" dirty="0"/>
                  <a:t> and </a:t>
                </a:r>
                <a:r>
                  <a:rPr lang="el-GR" sz="3600" i="1" dirty="0" smtClean="0"/>
                  <a:t>π</a:t>
                </a:r>
                <a:r>
                  <a:rPr lang="en-US" sz="3600" dirty="0" smtClean="0"/>
                  <a:t> as </a:t>
                </a:r>
                <a:r>
                  <a:rPr lang="en-US" sz="3600" dirty="0"/>
                  <a:t>precisely as you </a:t>
                </a:r>
                <a:r>
                  <a:rPr lang="en-US" sz="3600" dirty="0" smtClean="0"/>
                  <a:t>can</a:t>
                </a:r>
              </a:p>
              <a:p>
                <a:pPr marL="0" indent="0">
                  <a:buNone/>
                </a:pPr>
                <a:r>
                  <a:rPr lang="en-US" sz="3600" dirty="0" smtClean="0"/>
                  <a:t>Compute </a:t>
                </a:r>
                <a14:m>
                  <m:oMath xmlns:m="http://schemas.openxmlformats.org/officeDocument/2006/math">
                    <m:nary>
                      <m:naryPr>
                        <m:chr m:val="∑"/>
                        <m:ctrlPr>
                          <a:rPr lang="en-US" sz="3600" i="1" smtClean="0">
                            <a:latin typeface="Cambria Math"/>
                          </a:rPr>
                        </m:ctrlPr>
                      </m:naryPr>
                      <m:sub>
                        <m:r>
                          <m:rPr>
                            <m:brk m:alnAt="23"/>
                          </m:rPr>
                          <a:rPr lang="en-US" sz="3600" b="0" i="1" smtClean="0">
                            <a:latin typeface="Cambria Math"/>
                          </a:rPr>
                          <m:t>𝑛</m:t>
                        </m:r>
                        <m:r>
                          <a:rPr lang="en-US" sz="3600" b="0" i="1" smtClean="0">
                            <a:latin typeface="Cambria Math"/>
                          </a:rPr>
                          <m:t>=1</m:t>
                        </m:r>
                      </m:sub>
                      <m:sup>
                        <m:r>
                          <a:rPr lang="en-US" sz="3600" i="1" smtClean="0">
                            <a:latin typeface="Cambria Math"/>
                            <a:ea typeface="Cambria Math"/>
                          </a:rPr>
                          <m:t>∞</m:t>
                        </m:r>
                      </m:sup>
                      <m:e>
                        <m:f>
                          <m:fPr>
                            <m:ctrlPr>
                              <a:rPr lang="en-US" sz="3600" i="1" smtClean="0">
                                <a:latin typeface="Cambria Math"/>
                              </a:rPr>
                            </m:ctrlPr>
                          </m:fPr>
                          <m:num>
                            <m:r>
                              <a:rPr lang="en-US" sz="3600" b="0" i="1" smtClean="0">
                                <a:latin typeface="Cambria Math"/>
                              </a:rPr>
                              <m:t>1</m:t>
                            </m:r>
                          </m:num>
                          <m:den>
                            <m:sSup>
                              <m:sSupPr>
                                <m:ctrlPr>
                                  <a:rPr lang="en-US" sz="3600" i="1" smtClean="0">
                                    <a:latin typeface="Cambria Math"/>
                                  </a:rPr>
                                </m:ctrlPr>
                              </m:sSupPr>
                              <m:e>
                                <m:r>
                                  <a:rPr lang="en-US" sz="3600" b="0" i="1" smtClean="0">
                                    <a:latin typeface="Cambria Math"/>
                                  </a:rPr>
                                  <m:t>2</m:t>
                                </m:r>
                              </m:e>
                              <m:sup>
                                <m:r>
                                  <a:rPr lang="en-US" sz="3600" b="0" i="1" smtClean="0">
                                    <a:latin typeface="Cambria Math"/>
                                  </a:rPr>
                                  <m:t>𝑛</m:t>
                                </m:r>
                              </m:sup>
                            </m:sSup>
                          </m:den>
                        </m:f>
                      </m:e>
                    </m:nary>
                  </m:oMath>
                </a14:m>
                <a:endParaRPr lang="en-US" sz="3600" dirty="0" smtClean="0"/>
              </a:p>
              <a:p>
                <a:pPr marL="0" indent="0">
                  <a:buNone/>
                </a:pPr>
                <a:r>
                  <a:rPr lang="en-US" sz="3600" dirty="0"/>
                  <a:t>Bernoulli </a:t>
                </a:r>
                <a:r>
                  <a:rPr lang="en-US" sz="3600" dirty="0" smtClean="0"/>
                  <a:t>experiments</a:t>
                </a:r>
                <a:r>
                  <a:rPr lang="en-US" sz="3600" dirty="0"/>
                  <a:t> </a:t>
                </a:r>
                <a:endParaRPr lang="en-US" sz="3600" dirty="0" smtClean="0"/>
              </a:p>
              <a:p>
                <a:pPr marL="0" indent="0">
                  <a:buNone/>
                </a:pPr>
                <a:r>
                  <a:rPr lang="en-US" sz="3600" dirty="0"/>
                  <a:t>H</a:t>
                </a:r>
                <a:r>
                  <a:rPr lang="en-US" sz="3600" dirty="0" smtClean="0"/>
                  <a:t>angover </a:t>
                </a:r>
                <a:r>
                  <a:rPr lang="en-US" sz="3600" dirty="0"/>
                  <a:t>problems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t="-2022"/>
                </a:stretch>
              </a:blipFill>
            </p:spPr>
            <p:txBody>
              <a:bodyPr/>
              <a:lstStyle/>
              <a:p>
                <a:r>
                  <a:rPr lang="en-US">
                    <a:noFill/>
                  </a:rPr>
                  <a:t> </a:t>
                </a:r>
              </a:p>
            </p:txBody>
          </p:sp>
        </mc:Fallback>
      </mc:AlternateContent>
    </p:spTree>
    <p:extLst>
      <p:ext uri="{BB962C8B-B14F-4D97-AF65-F5344CB8AC3E}">
        <p14:creationId xmlns:p14="http://schemas.microsoft.com/office/powerpoint/2010/main" val="2149863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Number theory</a:t>
            </a:r>
            <a:endParaRPr lang="en-US" sz="9600"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An </a:t>
            </a:r>
            <a:r>
              <a:rPr lang="en-US" b="1" dirty="0" smtClean="0"/>
              <a:t>irrational number</a:t>
            </a:r>
            <a:r>
              <a:rPr lang="en-US" dirty="0" smtClean="0"/>
              <a:t> is any </a:t>
            </a:r>
            <a:r>
              <a:rPr lang="en-US" dirty="0" smtClean="0">
                <a:hlinkClick r:id="rId2" tooltip="Real number"/>
              </a:rPr>
              <a:t>real number</a:t>
            </a:r>
            <a:r>
              <a:rPr lang="en-US" dirty="0" smtClean="0"/>
              <a:t> that cannot be expressed as a ratio of </a:t>
            </a:r>
            <a:r>
              <a:rPr lang="en-US" dirty="0" smtClean="0">
                <a:hlinkClick r:id="rId3" tooltip="Integer"/>
              </a:rPr>
              <a:t>integers</a:t>
            </a:r>
            <a:r>
              <a:rPr lang="en-US" dirty="0" smtClean="0"/>
              <a:t>. Informally, this means that an irrational number cannot be represented as a simple fraction. Irrational numbers are those real numbers that cannot be represented as terminating or </a:t>
            </a:r>
            <a:r>
              <a:rPr lang="en-US" dirty="0" smtClean="0">
                <a:hlinkClick r:id="rId4" tooltip="Repeating decimal"/>
              </a:rPr>
              <a:t>repeating decimals</a:t>
            </a:r>
            <a:r>
              <a:rPr lang="en-US" dirty="0" smtClean="0"/>
              <a:t>. Real numbers are </a:t>
            </a:r>
            <a:r>
              <a:rPr lang="en-US" dirty="0" smtClean="0">
                <a:hlinkClick r:id="rId5" tooltip="Uncountable"/>
              </a:rPr>
              <a:t>uncountable</a:t>
            </a:r>
            <a:r>
              <a:rPr lang="en-US" dirty="0" smtClean="0"/>
              <a:t> (and the </a:t>
            </a:r>
            <a:r>
              <a:rPr lang="en-US" dirty="0" err="1" smtClean="0"/>
              <a:t>rationals</a:t>
            </a:r>
            <a:r>
              <a:rPr lang="en-US" dirty="0" smtClean="0"/>
              <a:t> countable) it follows that </a:t>
            </a:r>
            <a:r>
              <a:rPr lang="en-US" dirty="0" smtClean="0">
                <a:hlinkClick r:id="rId6" tooltip="Almost all"/>
              </a:rPr>
              <a:t>almost all</a:t>
            </a:r>
            <a:r>
              <a:rPr lang="en-US" dirty="0" smtClean="0"/>
              <a:t> real numbers are irrational.</a:t>
            </a:r>
          </a:p>
          <a:p>
            <a:pPr marL="0" indent="0">
              <a:buNone/>
            </a:pPr>
            <a:r>
              <a:rPr lang="en-US" dirty="0" smtClean="0"/>
              <a:t>Perhaps the best-known irrational numbers are: the ratio of a circle's circumference to its diameter </a:t>
            </a:r>
            <a:r>
              <a:rPr lang="en-US" dirty="0" smtClean="0">
                <a:hlinkClick r:id="rId7" tooltip="Pi"/>
              </a:rPr>
              <a:t>π</a:t>
            </a:r>
            <a:r>
              <a:rPr lang="en-US" dirty="0" smtClean="0"/>
              <a:t>, Euler's number </a:t>
            </a:r>
            <a:r>
              <a:rPr lang="en-US" dirty="0" smtClean="0">
                <a:hlinkClick r:id="rId8" tooltip="E (mathematical constant)"/>
              </a:rPr>
              <a:t>e</a:t>
            </a:r>
            <a:r>
              <a:rPr lang="en-US" dirty="0" smtClean="0"/>
              <a:t>, the golden ratio </a:t>
            </a:r>
            <a:r>
              <a:rPr lang="en-US" dirty="0" smtClean="0">
                <a:hlinkClick r:id="rId9" tooltip="Golden ratio"/>
              </a:rPr>
              <a:t>φ</a:t>
            </a:r>
            <a:r>
              <a:rPr lang="en-US" dirty="0" smtClean="0"/>
              <a:t>, and the </a:t>
            </a:r>
            <a:r>
              <a:rPr lang="en-US" dirty="0" smtClean="0">
                <a:hlinkClick r:id="rId10" tooltip="Square root"/>
              </a:rPr>
              <a:t>square root</a:t>
            </a:r>
            <a:r>
              <a:rPr lang="en-US" dirty="0" smtClean="0"/>
              <a:t> of two.</a:t>
            </a:r>
          </a:p>
        </p:txBody>
      </p:sp>
    </p:spTree>
    <p:extLst>
      <p:ext uri="{BB962C8B-B14F-4D97-AF65-F5344CB8AC3E}">
        <p14:creationId xmlns:p14="http://schemas.microsoft.com/office/powerpoint/2010/main" val="7785892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F</a:t>
            </a:r>
            <a:r>
              <a:rPr lang="ru-RU" sz="9600" b="1" dirty="0" smtClean="0"/>
              <a:t>unction</a:t>
            </a:r>
            <a:endParaRPr lang="en-US" sz="9600" dirty="0"/>
          </a:p>
        </p:txBody>
      </p:sp>
      <p:sp>
        <p:nvSpPr>
          <p:cNvPr id="3" name="Content Placeholder 2"/>
          <p:cNvSpPr>
            <a:spLocks noGrp="1"/>
          </p:cNvSpPr>
          <p:nvPr>
            <p:ph idx="1"/>
          </p:nvPr>
        </p:nvSpPr>
        <p:spPr/>
        <p:txBody>
          <a:bodyPr/>
          <a:lstStyle/>
          <a:p>
            <a:pPr marL="0" indent="0">
              <a:buNone/>
            </a:pPr>
            <a:r>
              <a:rPr lang="en-US" dirty="0"/>
              <a:t>A </a:t>
            </a:r>
            <a:r>
              <a:rPr lang="ru-RU" b="1" dirty="0"/>
              <a:t>function</a:t>
            </a:r>
            <a:r>
              <a:rPr lang="ru-RU" dirty="0"/>
              <a:t> is a </a:t>
            </a:r>
            <a:r>
              <a:rPr lang="ru-RU" u="sng" dirty="0">
                <a:hlinkClick r:id="rId2" tooltip="Binary relation"/>
              </a:rPr>
              <a:t>relation</a:t>
            </a:r>
            <a:r>
              <a:rPr lang="ru-RU" dirty="0"/>
              <a:t> between a </a:t>
            </a:r>
            <a:r>
              <a:rPr lang="ru-RU" u="sng" dirty="0">
                <a:hlinkClick r:id="rId3" tooltip="Set (mathematics)"/>
              </a:rPr>
              <a:t>set</a:t>
            </a:r>
            <a:r>
              <a:rPr lang="ru-RU" dirty="0"/>
              <a:t> of inputs and a set of permissible outputs with the property that each input is related to </a:t>
            </a:r>
            <a:r>
              <a:rPr lang="en-US" dirty="0" smtClean="0"/>
              <a:t>no more than </a:t>
            </a:r>
            <a:r>
              <a:rPr lang="ru-RU" dirty="0" smtClean="0"/>
              <a:t>one </a:t>
            </a:r>
            <a:r>
              <a:rPr lang="ru-RU" dirty="0"/>
              <a:t>output.</a:t>
            </a:r>
            <a:endParaRPr lang="en-US" dirty="0"/>
          </a:p>
        </p:txBody>
      </p:sp>
    </p:spTree>
    <p:extLst>
      <p:ext uri="{BB962C8B-B14F-4D97-AF65-F5344CB8AC3E}">
        <p14:creationId xmlns:p14="http://schemas.microsoft.com/office/powerpoint/2010/main" val="40582283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dirty="0"/>
              <a:t>Is this a function or not?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2057399"/>
            <a:ext cx="6857999" cy="4038601"/>
          </a:xfrm>
        </p:spPr>
      </p:pic>
    </p:spTree>
    <p:extLst>
      <p:ext uri="{BB962C8B-B14F-4D97-AF65-F5344CB8AC3E}">
        <p14:creationId xmlns:p14="http://schemas.microsoft.com/office/powerpoint/2010/main" val="12652959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6">
                    <a:lumMod val="75000"/>
                  </a:schemeClr>
                </a:solidFill>
              </a:rPr>
              <a:t>Is this a function or not</a:t>
            </a:r>
            <a:r>
              <a:rPr lang="en-US" dirty="0" smtClean="0">
                <a:solidFill>
                  <a:schemeClr val="accent6">
                    <a:lumMod val="75000"/>
                  </a:schemeClr>
                </a:solidFill>
              </a:rPr>
              <a:t>?</a:t>
            </a:r>
            <a:endParaRPr lang="en-US" dirty="0">
              <a:solidFill>
                <a:schemeClr val="accent6">
                  <a:lumMod val="75000"/>
                </a:schemeClr>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99004" y="2141061"/>
            <a:ext cx="3745992" cy="3444240"/>
          </a:xfrm>
        </p:spPr>
      </p:pic>
    </p:spTree>
    <p:extLst>
      <p:ext uri="{BB962C8B-B14F-4D97-AF65-F5344CB8AC3E}">
        <p14:creationId xmlns:p14="http://schemas.microsoft.com/office/powerpoint/2010/main" val="11838117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92D050"/>
                </a:solidFill>
              </a:rPr>
              <a:t>Is this a function or not</a:t>
            </a:r>
            <a:r>
              <a:rPr lang="en-US" dirty="0" smtClean="0">
                <a:solidFill>
                  <a:srgbClr val="92D050"/>
                </a:solidFill>
              </a:rPr>
              <a:t>?</a:t>
            </a:r>
            <a:endParaRPr lang="en-US" dirty="0">
              <a:solidFill>
                <a:srgbClr val="92D05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76400"/>
            <a:ext cx="7772400" cy="4800600"/>
          </a:xfrm>
        </p:spPr>
      </p:pic>
    </p:spTree>
    <p:extLst>
      <p:ext uri="{BB962C8B-B14F-4D97-AF65-F5344CB8AC3E}">
        <p14:creationId xmlns:p14="http://schemas.microsoft.com/office/powerpoint/2010/main" val="25230736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Limit</a:t>
            </a:r>
            <a:endParaRPr lang="en-US" sz="9600" b="1" dirty="0"/>
          </a:p>
        </p:txBody>
      </p:sp>
      <p:sp>
        <p:nvSpPr>
          <p:cNvPr id="3" name="Content Placeholder 2"/>
          <p:cNvSpPr>
            <a:spLocks noGrp="1"/>
          </p:cNvSpPr>
          <p:nvPr>
            <p:ph idx="1"/>
          </p:nvPr>
        </p:nvSpPr>
        <p:spPr/>
        <p:txBody>
          <a:bodyPr/>
          <a:lstStyle/>
          <a:p>
            <a:pPr marL="0" indent="0">
              <a:buNone/>
            </a:pPr>
            <a:r>
              <a:rPr lang="en-US" dirty="0"/>
              <a:t>A </a:t>
            </a:r>
            <a:r>
              <a:rPr lang="ru-RU" b="1" dirty="0"/>
              <a:t>limit</a:t>
            </a:r>
            <a:r>
              <a:rPr lang="ru-RU" dirty="0"/>
              <a:t> is the value that a </a:t>
            </a:r>
            <a:r>
              <a:rPr lang="ru-RU" u="sng" dirty="0">
                <a:hlinkClick r:id="rId2" tooltip="Function (mathematics)"/>
              </a:rPr>
              <a:t>function</a:t>
            </a:r>
            <a:r>
              <a:rPr lang="ru-RU" dirty="0"/>
              <a:t> approaches as the input approaches some value.</a:t>
            </a:r>
            <a:endParaRPr lang="en-US" dirty="0"/>
          </a:p>
        </p:txBody>
      </p:sp>
    </p:spTree>
    <p:extLst>
      <p:ext uri="{BB962C8B-B14F-4D97-AF65-F5344CB8AC3E}">
        <p14:creationId xmlns:p14="http://schemas.microsoft.com/office/powerpoint/2010/main" val="359597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ru-RU" sz="8800" dirty="0"/>
              <a:t>What is calculus</a:t>
            </a:r>
            <a:r>
              <a:rPr lang="ru-RU" sz="8800" dirty="0" smtClean="0"/>
              <a:t>?</a:t>
            </a:r>
            <a:endParaRPr lang="en-US" sz="8800" dirty="0" smtClean="0"/>
          </a:p>
          <a:p>
            <a:pPr marL="0" indent="0">
              <a:buNone/>
            </a:pPr>
            <a:r>
              <a:rPr lang="en-US" sz="4400" dirty="0"/>
              <a:t>Why do we need to study calculus?</a:t>
            </a:r>
          </a:p>
        </p:txBody>
      </p:sp>
    </p:spTree>
    <p:extLst>
      <p:ext uri="{BB962C8B-B14F-4D97-AF65-F5344CB8AC3E}">
        <p14:creationId xmlns:p14="http://schemas.microsoft.com/office/powerpoint/2010/main" val="2859198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8850" y="2310606"/>
            <a:ext cx="4686300" cy="3105150"/>
          </a:xfrm>
        </p:spPr>
      </p:pic>
    </p:spTree>
    <p:extLst>
      <p:ext uri="{BB962C8B-B14F-4D97-AF65-F5344CB8AC3E}">
        <p14:creationId xmlns:p14="http://schemas.microsoft.com/office/powerpoint/2010/main" val="13431925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752600"/>
            <a:ext cx="7391400" cy="4343400"/>
          </a:xfrm>
        </p:spPr>
      </p:pic>
    </p:spTree>
    <p:extLst>
      <p:ext uri="{BB962C8B-B14F-4D97-AF65-F5344CB8AC3E}">
        <p14:creationId xmlns:p14="http://schemas.microsoft.com/office/powerpoint/2010/main" val="35259132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Continuity</a:t>
            </a:r>
            <a:endParaRPr lang="en-US" sz="9600" b="1" dirty="0"/>
          </a:p>
        </p:txBody>
      </p:sp>
      <p:sp>
        <p:nvSpPr>
          <p:cNvPr id="3" name="Content Placeholder 2"/>
          <p:cNvSpPr>
            <a:spLocks noGrp="1"/>
          </p:cNvSpPr>
          <p:nvPr>
            <p:ph idx="1"/>
          </p:nvPr>
        </p:nvSpPr>
        <p:spPr/>
        <p:txBody>
          <a:bodyPr/>
          <a:lstStyle/>
          <a:p>
            <a:pPr marL="0" indent="0">
              <a:buNone/>
            </a:pPr>
            <a:r>
              <a:rPr lang="en-US" dirty="0"/>
              <a:t>A </a:t>
            </a:r>
            <a:r>
              <a:rPr lang="ru-RU" b="1" dirty="0"/>
              <a:t>continuous function</a:t>
            </a:r>
            <a:r>
              <a:rPr lang="ru-RU" dirty="0"/>
              <a:t> is a </a:t>
            </a:r>
            <a:r>
              <a:rPr lang="ru-RU" u="sng" dirty="0">
                <a:hlinkClick r:id="rId2" tooltip="Function (mathematics)"/>
              </a:rPr>
              <a:t>function</a:t>
            </a:r>
            <a:r>
              <a:rPr lang="ru-RU" dirty="0"/>
              <a:t> for which small changes in the input result in small changes in the output.</a:t>
            </a:r>
            <a:endParaRPr lang="en-US" dirty="0"/>
          </a:p>
        </p:txBody>
      </p:sp>
    </p:spTree>
    <p:extLst>
      <p:ext uri="{BB962C8B-B14F-4D97-AF65-F5344CB8AC3E}">
        <p14:creationId xmlns:p14="http://schemas.microsoft.com/office/powerpoint/2010/main" val="7257365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Continuity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05125" y="2434431"/>
            <a:ext cx="3333750" cy="2857500"/>
          </a:xfrm>
        </p:spPr>
      </p:pic>
    </p:spTree>
    <p:extLst>
      <p:ext uri="{BB962C8B-B14F-4D97-AF65-F5344CB8AC3E}">
        <p14:creationId xmlns:p14="http://schemas.microsoft.com/office/powerpoint/2010/main" val="2974349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76400"/>
            <a:ext cx="7620000" cy="4648200"/>
          </a:xfrm>
        </p:spPr>
      </p:pic>
    </p:spTree>
    <p:extLst>
      <p:ext uri="{BB962C8B-B14F-4D97-AF65-F5344CB8AC3E}">
        <p14:creationId xmlns:p14="http://schemas.microsoft.com/office/powerpoint/2010/main" val="5901018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t>D</a:t>
            </a:r>
            <a:r>
              <a:rPr lang="en-US" sz="9600" b="1" dirty="0" smtClean="0"/>
              <a:t>erivative</a:t>
            </a:r>
            <a:endParaRPr lang="en-US" sz="9600"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The </a:t>
            </a:r>
            <a:r>
              <a:rPr lang="en-US" b="1" dirty="0" smtClean="0"/>
              <a:t>derivative</a:t>
            </a:r>
            <a:r>
              <a:rPr lang="en-US" dirty="0" smtClean="0"/>
              <a:t> of a </a:t>
            </a:r>
            <a:r>
              <a:rPr lang="en-US" dirty="0" smtClean="0">
                <a:hlinkClick r:id="rId2" tooltip="Function of a real variable"/>
              </a:rPr>
              <a:t>function of a real variable</a:t>
            </a:r>
            <a:r>
              <a:rPr lang="en-US" dirty="0" smtClean="0"/>
              <a:t> measures the sensitivity to change of a quantity (a function or </a:t>
            </a:r>
            <a:r>
              <a:rPr lang="en-US" dirty="0" smtClean="0">
                <a:hlinkClick r:id="rId3" tooltip="Dependent variable"/>
              </a:rPr>
              <a:t>dependent variable</a:t>
            </a:r>
            <a:r>
              <a:rPr lang="en-US" dirty="0" smtClean="0"/>
              <a:t>) which is determined by another quantity (the </a:t>
            </a:r>
            <a:r>
              <a:rPr lang="en-US" dirty="0" smtClean="0">
                <a:hlinkClick r:id="rId4" tooltip="Independent variable"/>
              </a:rPr>
              <a:t>independent variable</a:t>
            </a:r>
            <a:r>
              <a:rPr lang="en-US" dirty="0" smtClean="0"/>
              <a:t>). It is a fundamental tool of </a:t>
            </a:r>
            <a:r>
              <a:rPr lang="en-US" dirty="0" smtClean="0">
                <a:hlinkClick r:id="rId5" tooltip="Calculus"/>
              </a:rPr>
              <a:t>calculus</a:t>
            </a:r>
            <a:r>
              <a:rPr lang="en-US" dirty="0" smtClean="0"/>
              <a:t>. For example, the derivative of the position of a moving object with respect to time is the object's </a:t>
            </a:r>
            <a:r>
              <a:rPr lang="en-US" dirty="0" smtClean="0">
                <a:hlinkClick r:id="rId6" tooltip="Velocity"/>
              </a:rPr>
              <a:t>velocity</a:t>
            </a:r>
            <a:r>
              <a:rPr lang="en-US" dirty="0" smtClean="0"/>
              <a:t>: this measures how quickly the position of the object changes when time is advanced. The derivative measures the </a:t>
            </a:r>
            <a:r>
              <a:rPr lang="en-US" i="1" dirty="0" smtClean="0"/>
              <a:t>instantaneous</a:t>
            </a:r>
            <a:r>
              <a:rPr lang="en-US" dirty="0" smtClean="0"/>
              <a:t> rate of change of the function, as distinct from its </a:t>
            </a:r>
            <a:r>
              <a:rPr lang="en-US" i="1" dirty="0" smtClean="0"/>
              <a:t>average</a:t>
            </a:r>
            <a:r>
              <a:rPr lang="en-US" dirty="0" smtClean="0"/>
              <a:t> rate of change, and is defined as the </a:t>
            </a:r>
            <a:r>
              <a:rPr lang="en-US" dirty="0" smtClean="0">
                <a:hlinkClick r:id="rId7" tooltip="Limit (mathematics)"/>
              </a:rPr>
              <a:t>limit</a:t>
            </a:r>
            <a:r>
              <a:rPr lang="en-US" dirty="0" smtClean="0"/>
              <a:t> of the average rate of change in the function as the length of the interval on which the average is computed tends to zero.</a:t>
            </a:r>
          </a:p>
          <a:p>
            <a:pPr marL="0" indent="0">
              <a:buNone/>
            </a:pPr>
            <a:r>
              <a:rPr lang="en-US" dirty="0" smtClean="0"/>
              <a:t>The derivative of a function at a chosen input value describes the best </a:t>
            </a:r>
            <a:r>
              <a:rPr lang="en-US" dirty="0" smtClean="0">
                <a:hlinkClick r:id="rId8" tooltip="Linear approximation"/>
              </a:rPr>
              <a:t>linear approximation</a:t>
            </a:r>
            <a:r>
              <a:rPr lang="en-US" dirty="0" smtClean="0"/>
              <a:t> of the function near that input value. In fact, the derivative at a point of a function of a single variable is the </a:t>
            </a:r>
            <a:r>
              <a:rPr lang="en-US" dirty="0" smtClean="0">
                <a:hlinkClick r:id="rId9" tooltip="Slope"/>
              </a:rPr>
              <a:t>slope</a:t>
            </a:r>
            <a:r>
              <a:rPr lang="en-US" dirty="0" smtClean="0"/>
              <a:t> of the </a:t>
            </a:r>
            <a:r>
              <a:rPr lang="en-US" dirty="0" smtClean="0">
                <a:hlinkClick r:id="rId10" tooltip="Tangent"/>
              </a:rPr>
              <a:t>tangent line</a:t>
            </a:r>
            <a:r>
              <a:rPr lang="en-US" dirty="0" smtClean="0"/>
              <a:t> to the </a:t>
            </a:r>
            <a:r>
              <a:rPr lang="en-US" dirty="0" smtClean="0">
                <a:hlinkClick r:id="rId11" tooltip="Graph of a function"/>
              </a:rPr>
              <a:t>graph of the function</a:t>
            </a:r>
            <a:r>
              <a:rPr lang="en-US" dirty="0" smtClean="0"/>
              <a:t> at that point.</a:t>
            </a:r>
          </a:p>
          <a:p>
            <a:pPr marL="0" indent="0">
              <a:buNone/>
            </a:pPr>
            <a:r>
              <a:rPr lang="en-US" dirty="0" smtClean="0"/>
              <a:t>The notion of derivative may be generalized to </a:t>
            </a:r>
            <a:r>
              <a:rPr lang="en-US" dirty="0" smtClean="0">
                <a:hlinkClick r:id="rId12" tooltip="Function of several real variables"/>
              </a:rPr>
              <a:t>functions of several real variables</a:t>
            </a:r>
            <a:r>
              <a:rPr lang="en-US" dirty="0" smtClean="0"/>
              <a:t>. The generalized derivative is a </a:t>
            </a:r>
            <a:r>
              <a:rPr lang="en-US" dirty="0" smtClean="0">
                <a:hlinkClick r:id="rId13" tooltip="Linear map"/>
              </a:rPr>
              <a:t>linear map</a:t>
            </a:r>
            <a:r>
              <a:rPr lang="en-US" dirty="0" smtClean="0"/>
              <a:t> called the </a:t>
            </a:r>
            <a:r>
              <a:rPr lang="en-US" dirty="0" smtClean="0">
                <a:hlinkClick r:id="rId14" tooltip="Differential of a function"/>
              </a:rPr>
              <a:t>differential</a:t>
            </a:r>
            <a:r>
              <a:rPr lang="en-US" dirty="0" smtClean="0"/>
              <a:t>. Its </a:t>
            </a:r>
            <a:r>
              <a:rPr lang="en-US" dirty="0" smtClean="0">
                <a:hlinkClick r:id="rId15" tooltip="Matrix (mathematics)"/>
              </a:rPr>
              <a:t>matrix</a:t>
            </a:r>
            <a:r>
              <a:rPr lang="en-US" dirty="0" smtClean="0"/>
              <a:t> representation is the </a:t>
            </a:r>
            <a:r>
              <a:rPr lang="en-US" dirty="0" err="1" smtClean="0">
                <a:hlinkClick r:id="rId16" tooltip="Jacobian matrix"/>
              </a:rPr>
              <a:t>Jacobian</a:t>
            </a:r>
            <a:r>
              <a:rPr lang="en-US" dirty="0" smtClean="0">
                <a:hlinkClick r:id="rId16" tooltip="Jacobian matrix"/>
              </a:rPr>
              <a:t> matrix</a:t>
            </a:r>
            <a:r>
              <a:rPr lang="en-US" dirty="0" smtClean="0"/>
              <a:t>, which reduces to the </a:t>
            </a:r>
            <a:r>
              <a:rPr lang="en-US" dirty="0" smtClean="0">
                <a:hlinkClick r:id="rId17" tooltip="Gradient vector"/>
              </a:rPr>
              <a:t>gradient vector</a:t>
            </a:r>
            <a:r>
              <a:rPr lang="en-US" dirty="0" smtClean="0"/>
              <a:t> in the case of </a:t>
            </a:r>
            <a:r>
              <a:rPr lang="en-US" dirty="0" smtClean="0">
                <a:hlinkClick r:id="rId18" tooltip="Real-valued function"/>
              </a:rPr>
              <a:t>real-valued function</a:t>
            </a:r>
            <a:r>
              <a:rPr lang="en-US" dirty="0" smtClean="0"/>
              <a:t> of several variables.</a:t>
            </a:r>
          </a:p>
          <a:p>
            <a:pPr marL="0" indent="0">
              <a:buNone/>
            </a:pPr>
            <a:r>
              <a:rPr lang="en-US" dirty="0" smtClean="0"/>
              <a:t>The process of finding a derivative is called </a:t>
            </a:r>
            <a:r>
              <a:rPr lang="en-US" b="1" dirty="0" smtClean="0"/>
              <a:t>differentiation</a:t>
            </a:r>
            <a:r>
              <a:rPr lang="en-US" dirty="0" smtClean="0"/>
              <a:t>. The reverse process is called </a:t>
            </a:r>
            <a:r>
              <a:rPr lang="en-US" i="1" dirty="0" err="1" smtClean="0">
                <a:hlinkClick r:id="rId19" tooltip="Antiderivative"/>
              </a:rPr>
              <a:t>antidifferentiation</a:t>
            </a:r>
            <a:r>
              <a:rPr lang="en-US" dirty="0" smtClean="0"/>
              <a:t>. The </a:t>
            </a:r>
            <a:r>
              <a:rPr lang="en-US" dirty="0" smtClean="0">
                <a:hlinkClick r:id="rId20" tooltip="Fundamental theorem of calculus"/>
              </a:rPr>
              <a:t>fundamental theorem of calculus</a:t>
            </a:r>
            <a:r>
              <a:rPr lang="en-US" dirty="0" smtClean="0"/>
              <a:t> states that </a:t>
            </a:r>
            <a:r>
              <a:rPr lang="en-US" dirty="0" err="1" smtClean="0"/>
              <a:t>antidifferentiation</a:t>
            </a:r>
            <a:r>
              <a:rPr lang="en-US" dirty="0" smtClean="0"/>
              <a:t> is the same as </a:t>
            </a:r>
            <a:r>
              <a:rPr lang="en-US" dirty="0" smtClean="0">
                <a:hlinkClick r:id="rId21" tooltip="Integral"/>
              </a:rPr>
              <a:t>integration</a:t>
            </a:r>
            <a:r>
              <a:rPr lang="en-US" dirty="0" smtClean="0"/>
              <a:t>. Differentiation and integration constitute the two fundamental operations in single-variable calculus.</a:t>
            </a:r>
          </a:p>
        </p:txBody>
      </p:sp>
    </p:spTree>
    <p:extLst>
      <p:ext uri="{BB962C8B-B14F-4D97-AF65-F5344CB8AC3E}">
        <p14:creationId xmlns:p14="http://schemas.microsoft.com/office/powerpoint/2010/main" val="2041846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Derivative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9169" y="1600200"/>
            <a:ext cx="6465661" cy="4525963"/>
          </a:xfrm>
        </p:spPr>
      </p:pic>
    </p:spTree>
    <p:extLst>
      <p:ext uri="{BB962C8B-B14F-4D97-AF65-F5344CB8AC3E}">
        <p14:creationId xmlns:p14="http://schemas.microsoft.com/office/powerpoint/2010/main" val="28554051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Derivative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295400"/>
            <a:ext cx="7924800" cy="4953000"/>
          </a:xfrm>
        </p:spPr>
      </p:pic>
    </p:spTree>
    <p:extLst>
      <p:ext uri="{BB962C8B-B14F-4D97-AF65-F5344CB8AC3E}">
        <p14:creationId xmlns:p14="http://schemas.microsoft.com/office/powerpoint/2010/main" val="10974449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a:t>
            </a:r>
          </a:p>
        </p:txBody>
      </p:sp>
      <p:sp>
        <p:nvSpPr>
          <p:cNvPr id="3" name="Content Placeholder 2"/>
          <p:cNvSpPr>
            <a:spLocks noGrp="1"/>
          </p:cNvSpPr>
          <p:nvPr>
            <p:ph idx="1"/>
          </p:nvPr>
        </p:nvSpPr>
        <p:spPr/>
        <p:txBody>
          <a:bodyPr/>
          <a:lstStyle/>
          <a:p>
            <a:r>
              <a:rPr lang="en-US" dirty="0"/>
              <a:t>1. Define calculus.</a:t>
            </a:r>
          </a:p>
          <a:p>
            <a:r>
              <a:rPr lang="en-US" dirty="0"/>
              <a:t>2. Why do we need to study calculus? </a:t>
            </a:r>
          </a:p>
          <a:p>
            <a:r>
              <a:rPr lang="en-US" dirty="0"/>
              <a:t>3. How do we use calculus in everyday life? </a:t>
            </a:r>
          </a:p>
          <a:p>
            <a:r>
              <a:rPr lang="en-US" dirty="0"/>
              <a:t>4. What is an infinitely small value? </a:t>
            </a:r>
          </a:p>
          <a:p>
            <a:pPr marL="0" indent="0">
              <a:buNone/>
            </a:pPr>
            <a:endParaRPr lang="en-US" dirty="0"/>
          </a:p>
        </p:txBody>
      </p:sp>
    </p:spTree>
    <p:extLst>
      <p:ext uri="{BB962C8B-B14F-4D97-AF65-F5344CB8AC3E}">
        <p14:creationId xmlns:p14="http://schemas.microsoft.com/office/powerpoint/2010/main" val="284361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p:txBody>
          <a:bodyPr/>
          <a:lstStyle/>
          <a:p>
            <a:r>
              <a:rPr lang="en-US" dirty="0"/>
              <a:t>5. Write, which numbers are whole, natural, rational, irrational, real and complex. </a:t>
            </a:r>
          </a:p>
          <a:p>
            <a:r>
              <a:rPr lang="en-US" dirty="0"/>
              <a:t>a. Ln(7)</a:t>
            </a:r>
          </a:p>
          <a:p>
            <a:r>
              <a:rPr lang="en-US" dirty="0"/>
              <a:t>b. 3 – 2i</a:t>
            </a:r>
          </a:p>
          <a:p>
            <a:r>
              <a:rPr lang="en-US" dirty="0"/>
              <a:t>c. -9</a:t>
            </a:r>
          </a:p>
          <a:p>
            <a:r>
              <a:rPr lang="en-US" dirty="0"/>
              <a:t>d. </a:t>
            </a:r>
            <a:r>
              <a:rPr lang="en-US" dirty="0" smtClean="0"/>
              <a:t>3</a:t>
            </a:r>
            <a:endParaRPr lang="en-US" dirty="0"/>
          </a:p>
          <a:p>
            <a:pPr marL="0" indent="0">
              <a:buNone/>
            </a:pPr>
            <a:endParaRPr lang="en-US" dirty="0"/>
          </a:p>
        </p:txBody>
      </p:sp>
    </p:spTree>
    <p:extLst>
      <p:ext uri="{BB962C8B-B14F-4D97-AF65-F5344CB8AC3E}">
        <p14:creationId xmlns:p14="http://schemas.microsoft.com/office/powerpoint/2010/main" val="3407286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ru-RU" b="1" dirty="0"/>
              <a:t>Calculus</a:t>
            </a:r>
            <a:r>
              <a:rPr lang="ru-RU" dirty="0"/>
              <a:t> is </a:t>
            </a:r>
            <a:r>
              <a:rPr lang="ru-RU" dirty="0" smtClean="0"/>
              <a:t>the </a:t>
            </a:r>
            <a:r>
              <a:rPr lang="ru-RU" dirty="0" smtClean="0">
                <a:hlinkClick r:id="rId2" tooltip="Mathematics"/>
              </a:rPr>
              <a:t>mathematical</a:t>
            </a:r>
            <a:r>
              <a:rPr lang="ru-RU" dirty="0" smtClean="0"/>
              <a:t> study </a:t>
            </a:r>
            <a:r>
              <a:rPr lang="ru-RU" dirty="0"/>
              <a:t>of change. It has two major branches, </a:t>
            </a:r>
            <a:r>
              <a:rPr lang="ru-RU" dirty="0">
                <a:hlinkClick r:id="rId3" tooltip="Differential calculus"/>
              </a:rPr>
              <a:t>differential calculus</a:t>
            </a:r>
            <a:r>
              <a:rPr lang="ru-RU" dirty="0"/>
              <a:t> (concerning rates of change and slopes of curves), and </a:t>
            </a:r>
            <a:r>
              <a:rPr lang="ru-RU" dirty="0">
                <a:hlinkClick r:id="rId4" tooltip="Integral calculus"/>
              </a:rPr>
              <a:t>integral calculus</a:t>
            </a:r>
            <a:r>
              <a:rPr lang="ru-RU" dirty="0"/>
              <a:t> (concerning accumulation of quantities and the areas under and between curves); these two branches are related to each other by the </a:t>
            </a:r>
            <a:r>
              <a:rPr lang="ru-RU" dirty="0">
                <a:hlinkClick r:id="rId5" tooltip="Fundamental theorem of calculus"/>
              </a:rPr>
              <a:t>fundamental theorem of calculus</a:t>
            </a:r>
            <a:r>
              <a:rPr lang="ru-RU" dirty="0"/>
              <a:t>. Generally considered to have been founded in the 17th century by </a:t>
            </a:r>
            <a:r>
              <a:rPr lang="ru-RU" dirty="0">
                <a:hlinkClick r:id="rId6" tooltip="Isaac Newton"/>
              </a:rPr>
              <a:t>Newton</a:t>
            </a:r>
            <a:r>
              <a:rPr lang="ru-RU" dirty="0"/>
              <a:t> and </a:t>
            </a:r>
            <a:r>
              <a:rPr lang="ru-RU" dirty="0">
                <a:hlinkClick r:id="rId7" tooltip="Gottfried Leibniz"/>
              </a:rPr>
              <a:t>Leibniz</a:t>
            </a:r>
            <a:r>
              <a:rPr lang="ru-RU" dirty="0" smtClean="0"/>
              <a:t>.</a:t>
            </a:r>
            <a:endParaRPr lang="en-US" dirty="0" smtClean="0"/>
          </a:p>
          <a:p>
            <a:pPr marL="0" indent="0">
              <a:buNone/>
            </a:pPr>
            <a:r>
              <a:rPr lang="en-US" dirty="0"/>
              <a:t>It is all about </a:t>
            </a:r>
            <a:r>
              <a:rPr lang="en-US" b="1" dirty="0"/>
              <a:t>continuity</a:t>
            </a:r>
            <a:r>
              <a:rPr lang="en-US" dirty="0"/>
              <a:t>, </a:t>
            </a:r>
            <a:r>
              <a:rPr lang="en-US" b="1" dirty="0"/>
              <a:t>infinitely small</a:t>
            </a:r>
            <a:r>
              <a:rPr lang="en-US" dirty="0"/>
              <a:t> values, linear </a:t>
            </a:r>
            <a:r>
              <a:rPr lang="en-US" b="1" dirty="0"/>
              <a:t>differentiation</a:t>
            </a:r>
            <a:r>
              <a:rPr lang="en-US" dirty="0"/>
              <a:t> and </a:t>
            </a:r>
            <a:r>
              <a:rPr lang="en-US" b="1" dirty="0"/>
              <a:t>integration</a:t>
            </a:r>
            <a:r>
              <a:rPr lang="en-US" dirty="0"/>
              <a:t>. </a:t>
            </a:r>
          </a:p>
          <a:p>
            <a:pPr marL="0" indent="0">
              <a:buNone/>
            </a:pPr>
            <a:r>
              <a:rPr lang="en-US" dirty="0"/>
              <a:t>Finding derivative or integral is the essence of calculus (problems 1 and 2). </a:t>
            </a:r>
          </a:p>
          <a:p>
            <a:pPr marL="0" indent="0">
              <a:buNone/>
            </a:pPr>
            <a:endParaRPr lang="en-US" dirty="0"/>
          </a:p>
        </p:txBody>
      </p:sp>
    </p:spTree>
    <p:extLst>
      <p:ext uri="{BB962C8B-B14F-4D97-AF65-F5344CB8AC3E}">
        <p14:creationId xmlns:p14="http://schemas.microsoft.com/office/powerpoint/2010/main" val="10700438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p:txBody>
          <a:bodyPr/>
          <a:lstStyle/>
          <a:p>
            <a:r>
              <a:rPr lang="en-US" dirty="0"/>
              <a:t>6. Define a function. </a:t>
            </a:r>
          </a:p>
          <a:p>
            <a:r>
              <a:rPr lang="en-US" dirty="0"/>
              <a:t>7. What functions are continuous? </a:t>
            </a:r>
          </a:p>
          <a:p>
            <a:r>
              <a:rPr lang="en-US" dirty="0"/>
              <a:t>8. What is limit of function?</a:t>
            </a:r>
          </a:p>
          <a:p>
            <a:r>
              <a:rPr lang="en-US" dirty="0"/>
              <a:t>9. Define derivative. </a:t>
            </a:r>
          </a:p>
          <a:p>
            <a:r>
              <a:rPr lang="en-US" dirty="0"/>
              <a:t>10. What is integral? </a:t>
            </a:r>
          </a:p>
          <a:p>
            <a:r>
              <a:rPr lang="en-US" dirty="0"/>
              <a:t>11. Define series. </a:t>
            </a:r>
            <a:endParaRPr lang="en-US" dirty="0" smtClean="0"/>
          </a:p>
        </p:txBody>
      </p:sp>
    </p:spTree>
    <p:extLst>
      <p:ext uri="{BB962C8B-B14F-4D97-AF65-F5344CB8AC3E}">
        <p14:creationId xmlns:p14="http://schemas.microsoft.com/office/powerpoint/2010/main" val="8885536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12. Calculate e and </a:t>
                </a:r>
                <a:r>
                  <a:rPr lang="el-GR" dirty="0"/>
                  <a:t>π</a:t>
                </a:r>
                <a:r>
                  <a:rPr lang="en-US" dirty="0"/>
                  <a:t> as precisely as you can</a:t>
                </a:r>
                <a:r>
                  <a:rPr lang="en-US" dirty="0" smtClean="0"/>
                  <a:t>.</a:t>
                </a:r>
              </a:p>
              <a:p>
                <a:r>
                  <a:rPr lang="en-US" dirty="0" smtClean="0"/>
                  <a:t>13. </a:t>
                </a:r>
                <a:r>
                  <a:rPr lang="en-US" dirty="0"/>
                  <a:t>Compute </a:t>
                </a:r>
                <a14:m>
                  <m:oMath xmlns:m="http://schemas.openxmlformats.org/officeDocument/2006/math">
                    <m:nary>
                      <m:naryPr>
                        <m:chr m:val="∑"/>
                        <m:ctrlPr>
                          <a:rPr lang="en-US" i="1">
                            <a:latin typeface="Cambria Math"/>
                          </a:rPr>
                        </m:ctrlPr>
                      </m:naryPr>
                      <m:sub>
                        <m:r>
                          <m:rPr>
                            <m:brk m:alnAt="23"/>
                          </m:rPr>
                          <a:rPr lang="en-US" i="1">
                            <a:latin typeface="Cambria Math"/>
                          </a:rPr>
                          <m:t>𝑛</m:t>
                        </m:r>
                        <m:r>
                          <a:rPr lang="en-US" i="1">
                            <a:latin typeface="Cambria Math"/>
                          </a:rPr>
                          <m:t>=1</m:t>
                        </m:r>
                      </m:sub>
                      <m:sup>
                        <m:r>
                          <a:rPr lang="en-US" i="1">
                            <a:latin typeface="Cambria Math"/>
                            <a:ea typeface="Cambria Math"/>
                          </a:rPr>
                          <m:t>∞</m:t>
                        </m:r>
                      </m:sup>
                      <m:e>
                        <m:f>
                          <m:fPr>
                            <m:ctrlPr>
                              <a:rPr lang="en-US" i="1">
                                <a:latin typeface="Cambria Math"/>
                              </a:rPr>
                            </m:ctrlPr>
                          </m:fPr>
                          <m:num>
                            <m:r>
                              <a:rPr lang="en-US" i="1">
                                <a:latin typeface="Cambria Math"/>
                              </a:rPr>
                              <m:t>1</m:t>
                            </m:r>
                          </m:num>
                          <m:den>
                            <m:sSup>
                              <m:sSupPr>
                                <m:ctrlPr>
                                  <a:rPr lang="en-US" i="1">
                                    <a:latin typeface="Cambria Math"/>
                                  </a:rPr>
                                </m:ctrlPr>
                              </m:sSupPr>
                              <m:e>
                                <m:r>
                                  <a:rPr lang="en-US" i="1">
                                    <a:latin typeface="Cambria Math"/>
                                  </a:rPr>
                                  <m:t>2</m:t>
                                </m:r>
                              </m:e>
                              <m:sup>
                                <m:r>
                                  <a:rPr lang="en-US" i="1">
                                    <a:latin typeface="Cambria Math"/>
                                  </a:rPr>
                                  <m:t>𝑛</m:t>
                                </m:r>
                              </m:sup>
                            </m:sSup>
                          </m:den>
                        </m:f>
                      </m:e>
                    </m:nary>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42375592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Bibliography</a:t>
            </a:r>
            <a:r>
              <a:rPr lang="en-US" dirty="0"/>
              <a:t>:</a:t>
            </a:r>
          </a:p>
          <a:p>
            <a:r>
              <a:rPr lang="en-US" dirty="0"/>
              <a:t>[Textbooks] http://calculus12s.weebly.com/</a:t>
            </a:r>
          </a:p>
          <a:p>
            <a:r>
              <a:rPr lang="ru-RU" dirty="0"/>
              <a:t>[WikiPedia] </a:t>
            </a:r>
            <a:r>
              <a:rPr lang="en-US" dirty="0"/>
              <a:t>http://</a:t>
            </a:r>
            <a:r>
              <a:rPr lang="en-US" dirty="0" smtClean="0"/>
              <a:t>en.wikipedia.org</a:t>
            </a:r>
          </a:p>
          <a:p>
            <a:r>
              <a:rPr lang="en-US" dirty="0"/>
              <a:t>[Google] https://</a:t>
            </a:r>
            <a:r>
              <a:rPr lang="en-US" dirty="0" smtClean="0"/>
              <a:t>www.google.com</a:t>
            </a:r>
          </a:p>
          <a:p>
            <a:r>
              <a:rPr lang="en-US" dirty="0" smtClean="0"/>
              <a:t>[</a:t>
            </a:r>
            <a:r>
              <a:rPr lang="en-US" dirty="0" err="1" smtClean="0"/>
              <a:t>WolframMathWorld</a:t>
            </a:r>
            <a:r>
              <a:rPr lang="en-US" dirty="0"/>
              <a:t>] wolfram.com</a:t>
            </a: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123948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sz="9600" b="1" dirty="0"/>
              <a:t>Mathematics</a:t>
            </a:r>
            <a:endParaRPr lang="en-US" sz="9600" dirty="0"/>
          </a:p>
        </p:txBody>
      </p:sp>
      <p:sp>
        <p:nvSpPr>
          <p:cNvPr id="3" name="Content Placeholder 2"/>
          <p:cNvSpPr>
            <a:spLocks noGrp="1"/>
          </p:cNvSpPr>
          <p:nvPr>
            <p:ph idx="1"/>
          </p:nvPr>
        </p:nvSpPr>
        <p:spPr/>
        <p:txBody>
          <a:bodyPr>
            <a:normAutofit fontScale="70000" lnSpcReduction="20000"/>
          </a:bodyPr>
          <a:lstStyle/>
          <a:p>
            <a:pPr marL="0" indent="0">
              <a:buNone/>
            </a:pPr>
            <a:r>
              <a:rPr lang="ru-RU" b="1" dirty="0"/>
              <a:t>Mathematics</a:t>
            </a:r>
            <a:r>
              <a:rPr lang="ru-RU" dirty="0"/>
              <a:t> is the study of topics such as </a:t>
            </a:r>
            <a:r>
              <a:rPr lang="ru-RU" u="sng" dirty="0">
                <a:hlinkClick r:id="rId2" tooltip="Quantity"/>
              </a:rPr>
              <a:t>quantity</a:t>
            </a:r>
            <a:r>
              <a:rPr lang="ru-RU" dirty="0"/>
              <a:t> (</a:t>
            </a:r>
            <a:r>
              <a:rPr lang="ru-RU" u="sng" dirty="0">
                <a:hlinkClick r:id="rId3" tooltip="Number"/>
              </a:rPr>
              <a:t>numbers</a:t>
            </a:r>
            <a:r>
              <a:rPr lang="ru-RU" dirty="0"/>
              <a:t>), </a:t>
            </a:r>
            <a:r>
              <a:rPr lang="ru-RU" u="sng" dirty="0">
                <a:hlinkClick r:id="rId4" tooltip="Structure"/>
              </a:rPr>
              <a:t>structure</a:t>
            </a:r>
            <a:r>
              <a:rPr lang="ru-RU" dirty="0"/>
              <a:t>, </a:t>
            </a:r>
            <a:r>
              <a:rPr lang="ru-RU" u="sng" dirty="0">
                <a:hlinkClick r:id="rId5" tooltip="Space"/>
              </a:rPr>
              <a:t>space</a:t>
            </a:r>
            <a:r>
              <a:rPr lang="ru-RU" dirty="0"/>
              <a:t>, and </a:t>
            </a:r>
            <a:r>
              <a:rPr lang="ru-RU" u="sng" dirty="0">
                <a:hlinkClick r:id="rId6" tooltip="Calculus"/>
              </a:rPr>
              <a:t>change</a:t>
            </a:r>
            <a:r>
              <a:rPr lang="ru-RU" dirty="0"/>
              <a:t>. There is a range of views among mathematicians and philosophers as to the exact scope and </a:t>
            </a:r>
            <a:r>
              <a:rPr lang="ru-RU" u="sng" dirty="0">
                <a:hlinkClick r:id="rId7" tooltip="Definition of mathematics"/>
              </a:rPr>
              <a:t>definition of mathematics</a:t>
            </a:r>
            <a:r>
              <a:rPr lang="ru-RU" dirty="0"/>
              <a:t>. </a:t>
            </a:r>
            <a:r>
              <a:rPr lang="ru-RU" u="sng" dirty="0">
                <a:hlinkClick r:id="rId8" tooltip="Mathematician"/>
              </a:rPr>
              <a:t>Mathematicians</a:t>
            </a:r>
            <a:r>
              <a:rPr lang="ru-RU" dirty="0"/>
              <a:t> seek out </a:t>
            </a:r>
            <a:r>
              <a:rPr lang="ru-RU" u="sng" dirty="0">
                <a:hlinkClick r:id="rId9" tooltip="Patterns"/>
              </a:rPr>
              <a:t>patterns</a:t>
            </a:r>
            <a:r>
              <a:rPr lang="ru-RU" dirty="0"/>
              <a:t> and use them to formulate new </a:t>
            </a:r>
            <a:r>
              <a:rPr lang="ru-RU" u="sng" dirty="0">
                <a:hlinkClick r:id="rId10" tooltip="Conjecture"/>
              </a:rPr>
              <a:t>conjectures</a:t>
            </a:r>
            <a:r>
              <a:rPr lang="ru-RU" dirty="0"/>
              <a:t>. Mathematicians resolve the truth or falsity of conjectures by </a:t>
            </a:r>
            <a:r>
              <a:rPr lang="ru-RU" u="sng" dirty="0">
                <a:hlinkClick r:id="rId11" tooltip="Mathematical proof"/>
              </a:rPr>
              <a:t>mathematical proof</a:t>
            </a:r>
            <a:r>
              <a:rPr lang="ru-RU" dirty="0"/>
              <a:t>. When mathematical structures are good models of real phenomena, then mathematical reasoning can provide insight or predictions about nature. Through the use of </a:t>
            </a:r>
            <a:r>
              <a:rPr lang="ru-RU" u="sng" dirty="0">
                <a:hlinkClick r:id="rId12" tooltip="Abstraction (mathematics)"/>
              </a:rPr>
              <a:t>abstraction</a:t>
            </a:r>
            <a:r>
              <a:rPr lang="ru-RU" dirty="0"/>
              <a:t> and </a:t>
            </a:r>
            <a:r>
              <a:rPr lang="ru-RU" u="sng" dirty="0">
                <a:hlinkClick r:id="rId13" tooltip="Logic"/>
              </a:rPr>
              <a:t>logic</a:t>
            </a:r>
            <a:r>
              <a:rPr lang="ru-RU" dirty="0"/>
              <a:t>, mathematics developed from </a:t>
            </a:r>
            <a:r>
              <a:rPr lang="ru-RU" u="sng" dirty="0">
                <a:hlinkClick r:id="rId14" tooltip="Counting"/>
              </a:rPr>
              <a:t>counting</a:t>
            </a:r>
            <a:r>
              <a:rPr lang="ru-RU" dirty="0"/>
              <a:t>, </a:t>
            </a:r>
            <a:r>
              <a:rPr lang="ru-RU" u="sng" dirty="0">
                <a:hlinkClick r:id="rId15" tooltip="Calculation"/>
              </a:rPr>
              <a:t>calculation</a:t>
            </a:r>
            <a:r>
              <a:rPr lang="ru-RU" dirty="0"/>
              <a:t>, </a:t>
            </a:r>
            <a:r>
              <a:rPr lang="ru-RU" u="sng" dirty="0">
                <a:hlinkClick r:id="rId16" tooltip="Measurement"/>
              </a:rPr>
              <a:t>measurement</a:t>
            </a:r>
            <a:r>
              <a:rPr lang="ru-RU" dirty="0"/>
              <a:t>, and the systematic study of the </a:t>
            </a:r>
            <a:r>
              <a:rPr lang="ru-RU" u="sng" dirty="0">
                <a:hlinkClick r:id="rId17" tooltip="Shape"/>
              </a:rPr>
              <a:t>shapes</a:t>
            </a:r>
            <a:r>
              <a:rPr lang="ru-RU" dirty="0"/>
              <a:t> and </a:t>
            </a:r>
            <a:r>
              <a:rPr lang="ru-RU" u="sng" dirty="0">
                <a:hlinkClick r:id="rId18" tooltip="Motion (physics)"/>
              </a:rPr>
              <a:t>motions</a:t>
            </a:r>
            <a:r>
              <a:rPr lang="ru-RU" dirty="0"/>
              <a:t> of physical objects. Practical mathematics has been a human activity for as far back as </a:t>
            </a:r>
            <a:r>
              <a:rPr lang="ru-RU" u="sng" dirty="0">
                <a:hlinkClick r:id="rId19" tooltip="History of Mathematics"/>
              </a:rPr>
              <a:t>written records</a:t>
            </a:r>
            <a:r>
              <a:rPr lang="ru-RU" dirty="0"/>
              <a:t> exist. The research required to solve mathematical problems can take years or even centuries of sustained inquiry.</a:t>
            </a:r>
            <a:endParaRPr lang="en-US" dirty="0"/>
          </a:p>
        </p:txBody>
      </p:sp>
    </p:spTree>
    <p:extLst>
      <p:ext uri="{BB962C8B-B14F-4D97-AF65-F5344CB8AC3E}">
        <p14:creationId xmlns:p14="http://schemas.microsoft.com/office/powerpoint/2010/main" val="3750073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Fractal</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600200"/>
            <a:ext cx="7543800" cy="4572000"/>
          </a:xfrm>
        </p:spPr>
      </p:pic>
    </p:spTree>
    <p:extLst>
      <p:ext uri="{BB962C8B-B14F-4D97-AF65-F5344CB8AC3E}">
        <p14:creationId xmlns:p14="http://schemas.microsoft.com/office/powerpoint/2010/main" val="240500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Telematics</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7325" y="1662906"/>
            <a:ext cx="6229350" cy="4400550"/>
          </a:xfrm>
        </p:spPr>
      </p:pic>
    </p:spTree>
    <p:extLst>
      <p:ext uri="{BB962C8B-B14F-4D97-AF65-F5344CB8AC3E}">
        <p14:creationId xmlns:p14="http://schemas.microsoft.com/office/powerpoint/2010/main" val="1114536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Robotics</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676400"/>
            <a:ext cx="7772400" cy="4876800"/>
          </a:xfrm>
        </p:spPr>
      </p:pic>
    </p:spTree>
    <p:extLst>
      <p:ext uri="{BB962C8B-B14F-4D97-AF65-F5344CB8AC3E}">
        <p14:creationId xmlns:p14="http://schemas.microsoft.com/office/powerpoint/2010/main" val="2314384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TotalTime>
  <Words>2384</Words>
  <Application>Microsoft Office PowerPoint</Application>
  <PresentationFormat>On-screen Show (4:3)</PresentationFormat>
  <Paragraphs>119</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Calculus 1.1</vt:lpstr>
      <vt:lpstr>No mistakes, right decisions</vt:lpstr>
      <vt:lpstr>Patterns and invariants</vt:lpstr>
      <vt:lpstr>PowerPoint Presentation</vt:lpstr>
      <vt:lpstr>PowerPoint Presentation</vt:lpstr>
      <vt:lpstr>Mathematics</vt:lpstr>
      <vt:lpstr>Fractal</vt:lpstr>
      <vt:lpstr>Telematics</vt:lpstr>
      <vt:lpstr>Robotics</vt:lpstr>
      <vt:lpstr>Soccer</vt:lpstr>
      <vt:lpstr>Chess</vt:lpstr>
      <vt:lpstr>Solid mechanics</vt:lpstr>
      <vt:lpstr>Fluid dynamics</vt:lpstr>
      <vt:lpstr>Electromagnetism</vt:lpstr>
      <vt:lpstr>Relativity theory</vt:lpstr>
      <vt:lpstr>Axiom</vt:lpstr>
      <vt:lpstr>Continuity Axioms</vt:lpstr>
      <vt:lpstr>Theorem</vt:lpstr>
      <vt:lpstr>inverse function theorem</vt:lpstr>
      <vt:lpstr>Extreme value theorem</vt:lpstr>
      <vt:lpstr>Fermat's theorem</vt:lpstr>
      <vt:lpstr>Fubini's theorem</vt:lpstr>
      <vt:lpstr>Fundamental theorem of calculus</vt:lpstr>
      <vt:lpstr>Intermediate value theorem</vt:lpstr>
      <vt:lpstr>L'Hôpital's rule theorem</vt:lpstr>
      <vt:lpstr>Mean value theorem</vt:lpstr>
      <vt:lpstr>Taylor's theorem</vt:lpstr>
      <vt:lpstr>Gödel's completeness theorem</vt:lpstr>
      <vt:lpstr>History of calculus</vt:lpstr>
      <vt:lpstr>Newton</vt:lpstr>
      <vt:lpstr>Leibniz</vt:lpstr>
      <vt:lpstr>Leonhard Euler</vt:lpstr>
      <vt:lpstr>Games</vt:lpstr>
      <vt:lpstr>Number theory</vt:lpstr>
      <vt:lpstr>Function</vt:lpstr>
      <vt:lpstr>Is this a function or not?</vt:lpstr>
      <vt:lpstr>Is this a function or not?</vt:lpstr>
      <vt:lpstr>Is this a function or not?</vt:lpstr>
      <vt:lpstr>Limit</vt:lpstr>
      <vt:lpstr>Limit</vt:lpstr>
      <vt:lpstr>PowerPoint Presentation</vt:lpstr>
      <vt:lpstr>Continuity</vt:lpstr>
      <vt:lpstr>Continuity</vt:lpstr>
      <vt:lpstr>PowerPoint Presentation</vt:lpstr>
      <vt:lpstr>Derivative</vt:lpstr>
      <vt:lpstr>Derivative</vt:lpstr>
      <vt:lpstr>Derivative</vt:lpstr>
      <vt:lpstr>Exercises</vt:lpstr>
      <vt:lpstr>Exercises</vt:lpstr>
      <vt:lpstr>Exercises</vt:lpstr>
      <vt:lpstr>Exercises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Calculus 1.1</dc:title>
  <dc:creator>LENOVO</dc:creator>
  <cp:lastModifiedBy>LENOVO</cp:lastModifiedBy>
  <cp:revision>91</cp:revision>
  <dcterms:created xsi:type="dcterms:W3CDTF">2014-09-20T05:21:10Z</dcterms:created>
  <dcterms:modified xsi:type="dcterms:W3CDTF">2014-09-22T00:04:31Z</dcterms:modified>
</cp:coreProperties>
</file>