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318" r:id="rId5"/>
    <p:sldId id="258" r:id="rId6"/>
    <p:sldId id="321" r:id="rId7"/>
    <p:sldId id="289" r:id="rId8"/>
    <p:sldId id="257" r:id="rId9"/>
    <p:sldId id="265" r:id="rId10"/>
    <p:sldId id="259" r:id="rId11"/>
    <p:sldId id="264" r:id="rId12"/>
    <p:sldId id="267" r:id="rId13"/>
    <p:sldId id="263" r:id="rId14"/>
    <p:sldId id="296" r:id="rId15"/>
    <p:sldId id="260" r:id="rId16"/>
    <p:sldId id="290" r:id="rId17"/>
    <p:sldId id="271" r:id="rId18"/>
    <p:sldId id="320" r:id="rId19"/>
    <p:sldId id="309" r:id="rId20"/>
    <p:sldId id="308" r:id="rId21"/>
    <p:sldId id="297" r:id="rId22"/>
    <p:sldId id="300" r:id="rId23"/>
    <p:sldId id="301" r:id="rId24"/>
    <p:sldId id="298" r:id="rId25"/>
    <p:sldId id="299" r:id="rId26"/>
    <p:sldId id="294" r:id="rId27"/>
    <p:sldId id="304" r:id="rId28"/>
    <p:sldId id="295" r:id="rId29"/>
    <p:sldId id="302" r:id="rId30"/>
    <p:sldId id="261" r:id="rId31"/>
    <p:sldId id="272" r:id="rId32"/>
    <p:sldId id="314" r:id="rId33"/>
    <p:sldId id="315" r:id="rId34"/>
    <p:sldId id="319" r:id="rId35"/>
    <p:sldId id="322" r:id="rId36"/>
    <p:sldId id="323" r:id="rId37"/>
    <p:sldId id="262" r:id="rId38"/>
    <p:sldId id="268" r:id="rId39"/>
    <p:sldId id="306" r:id="rId40"/>
    <p:sldId id="266" r:id="rId41"/>
    <p:sldId id="286" r:id="rId42"/>
    <p:sldId id="285" r:id="rId43"/>
    <p:sldId id="307" r:id="rId44"/>
    <p:sldId id="282" r:id="rId45"/>
    <p:sldId id="293" r:id="rId46"/>
    <p:sldId id="283" r:id="rId47"/>
    <p:sldId id="284" r:id="rId48"/>
    <p:sldId id="311" r:id="rId49"/>
    <p:sldId id="310" r:id="rId50"/>
    <p:sldId id="305" r:id="rId51"/>
    <p:sldId id="281" r:id="rId52"/>
    <p:sldId id="291" r:id="rId53"/>
    <p:sldId id="312" r:id="rId54"/>
    <p:sldId id="313" r:id="rId55"/>
    <p:sldId id="269" r:id="rId56"/>
    <p:sldId id="270" r:id="rId57"/>
    <p:sldId id="287" r:id="rId58"/>
    <p:sldId id="288" r:id="rId59"/>
    <p:sldId id="303" r:id="rId60"/>
    <p:sldId id="273" r:id="rId61"/>
    <p:sldId id="274" r:id="rId62"/>
    <p:sldId id="275" r:id="rId63"/>
    <p:sldId id="277" r:id="rId64"/>
    <p:sldId id="292" r:id="rId65"/>
    <p:sldId id="276" r:id="rId66"/>
    <p:sldId id="278" r:id="rId67"/>
    <p:sldId id="279" r:id="rId68"/>
    <p:sldId id="325" r:id="rId69"/>
    <p:sldId id="324" r:id="rId70"/>
    <p:sldId id="28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A11AE-C794-408E-83C8-5E8C4B6ACCB7}"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20055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A11AE-C794-408E-83C8-5E8C4B6ACCB7}"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97985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A11AE-C794-408E-83C8-5E8C4B6ACCB7}"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213751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A11AE-C794-408E-83C8-5E8C4B6ACCB7}"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428931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A11AE-C794-408E-83C8-5E8C4B6ACCB7}"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300600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A11AE-C794-408E-83C8-5E8C4B6ACCB7}"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29895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A11AE-C794-408E-83C8-5E8C4B6ACCB7}"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229681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A11AE-C794-408E-83C8-5E8C4B6ACCB7}"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41771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A11AE-C794-408E-83C8-5E8C4B6ACCB7}"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17062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A11AE-C794-408E-83C8-5E8C4B6ACCB7}"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117763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A11AE-C794-408E-83C8-5E8C4B6ACCB7}"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6EE14-FFBA-4A55-B198-647988F3AF2A}" type="slidenum">
              <a:rPr lang="en-US" smtClean="0"/>
              <a:t>‹#›</a:t>
            </a:fld>
            <a:endParaRPr lang="en-US"/>
          </a:p>
        </p:txBody>
      </p:sp>
    </p:spTree>
    <p:extLst>
      <p:ext uri="{BB962C8B-B14F-4D97-AF65-F5344CB8AC3E}">
        <p14:creationId xmlns:p14="http://schemas.microsoft.com/office/powerpoint/2010/main" val="321419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A11AE-C794-408E-83C8-5E8C4B6ACCB7}" type="datetimeFigureOut">
              <a:rPr lang="en-US" smtClean="0"/>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6EE14-FFBA-4A55-B198-647988F3AF2A}" type="slidenum">
              <a:rPr lang="en-US" smtClean="0"/>
              <a:t>‹#›</a:t>
            </a:fld>
            <a:endParaRPr lang="en-US"/>
          </a:p>
        </p:txBody>
      </p:sp>
    </p:spTree>
    <p:extLst>
      <p:ext uri="{BB962C8B-B14F-4D97-AF65-F5344CB8AC3E}">
        <p14:creationId xmlns:p14="http://schemas.microsoft.com/office/powerpoint/2010/main" val="8109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erivative" TargetMode="External"/><Relationship Id="rId7" Type="http://schemas.openxmlformats.org/officeDocument/2006/relationships/hyperlink" Target="http://en.wikipedia.org/wiki/Cusp_(singularity)" TargetMode="External"/><Relationship Id="rId2" Type="http://schemas.openxmlformats.org/officeDocument/2006/relationships/hyperlink" Target="http://en.wikipedia.org/wiki/Real_number" TargetMode="External"/><Relationship Id="rId1" Type="http://schemas.openxmlformats.org/officeDocument/2006/relationships/slideLayout" Target="../slideLayouts/slideLayout2.xml"/><Relationship Id="rId6" Type="http://schemas.openxmlformats.org/officeDocument/2006/relationships/hyperlink" Target="http://en.wikipedia.org/wiki/Tangent_line" TargetMode="External"/><Relationship Id="rId5" Type="http://schemas.openxmlformats.org/officeDocument/2006/relationships/hyperlink" Target="http://en.wikipedia.org/wiki/Graph_of_a_function" TargetMode="External"/><Relationship Id="rId4" Type="http://schemas.openxmlformats.org/officeDocument/2006/relationships/hyperlink" Target="http://en.wikipedia.org/wiki/Domain_of_a_func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Dependent_variable" TargetMode="External"/><Relationship Id="rId7" Type="http://schemas.openxmlformats.org/officeDocument/2006/relationships/hyperlink" Target="http://en.wikipedia.org/wiki/Limit_(mathematics)" TargetMode="External"/><Relationship Id="rId2" Type="http://schemas.openxmlformats.org/officeDocument/2006/relationships/hyperlink" Target="http://en.wikipedia.org/wiki/Function_of_a_real_variable" TargetMode="External"/><Relationship Id="rId1" Type="http://schemas.openxmlformats.org/officeDocument/2006/relationships/slideLayout" Target="../slideLayouts/slideLayout2.xml"/><Relationship Id="rId6" Type="http://schemas.openxmlformats.org/officeDocument/2006/relationships/hyperlink" Target="http://en.wikipedia.org/wiki/Velocity" TargetMode="External"/><Relationship Id="rId5" Type="http://schemas.openxmlformats.org/officeDocument/2006/relationships/hyperlink" Target="http://en.wikipedia.org/wiki/Calculus" TargetMode="External"/><Relationship Id="rId4" Type="http://schemas.openxmlformats.org/officeDocument/2006/relationships/hyperlink" Target="http://en.wikipedia.org/wiki/Independent_variabl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Derivative" TargetMode="External"/><Relationship Id="rId2" Type="http://schemas.openxmlformats.org/officeDocument/2006/relationships/hyperlink" Target="http://en.wikipedia.org/wiki/Function_%28mathematics%29" TargetMode="External"/><Relationship Id="rId1" Type="http://schemas.openxmlformats.org/officeDocument/2006/relationships/slideLayout" Target="../slideLayouts/slideLayout2.xml"/><Relationship Id="rId5" Type="http://schemas.openxmlformats.org/officeDocument/2006/relationships/hyperlink" Target="http://en.wikipedia.org/wiki/Total_derivative" TargetMode="External"/><Relationship Id="rId4" Type="http://schemas.openxmlformats.org/officeDocument/2006/relationships/hyperlink" Target="http://en.wikipedia.org/wiki/Ceteris_parib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athwords.com/e/element_of_a_set.htm" TargetMode="External"/><Relationship Id="rId7" Type="http://schemas.openxmlformats.org/officeDocument/2006/relationships/hyperlink" Target="http://www.mathwords.com/h/horizontal_line_test.htm" TargetMode="External"/><Relationship Id="rId2" Type="http://schemas.openxmlformats.org/officeDocument/2006/relationships/hyperlink" Target="http://www.mathwords.com/f/function.htm" TargetMode="External"/><Relationship Id="rId1" Type="http://schemas.openxmlformats.org/officeDocument/2006/relationships/slideLayout" Target="../slideLayouts/slideLayout2.xml"/><Relationship Id="rId6" Type="http://schemas.openxmlformats.org/officeDocument/2006/relationships/hyperlink" Target="http://www.mathwords.com/v/vertical_line_test.htm" TargetMode="External"/><Relationship Id="rId5" Type="http://schemas.openxmlformats.org/officeDocument/2006/relationships/hyperlink" Target="http://www.mathwords.com/d/domain.htm" TargetMode="External"/><Relationship Id="rId4" Type="http://schemas.openxmlformats.org/officeDocument/2006/relationships/hyperlink" Target="http://www.mathwords.com/r/range.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f_and_only_if" TargetMode="External"/><Relationship Id="rId2" Type="http://schemas.openxmlformats.org/officeDocument/2006/relationships/hyperlink" Target="http://en.wikipedia.org/wiki/Function_%28mathematics%2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thwords.com/r/relation.htm" TargetMode="External"/><Relationship Id="rId2" Type="http://schemas.openxmlformats.org/officeDocument/2006/relationships/hyperlink" Target="http://www.mathwords.com/f/function.htm" TargetMode="External"/><Relationship Id="rId1" Type="http://schemas.openxmlformats.org/officeDocument/2006/relationships/slideLayout" Target="../slideLayouts/slideLayout2.xml"/><Relationship Id="rId5" Type="http://schemas.openxmlformats.org/officeDocument/2006/relationships/hyperlink" Target="http://www.mathwords.com/e/equation.htm" TargetMode="External"/><Relationship Id="rId4" Type="http://schemas.openxmlformats.org/officeDocument/2006/relationships/hyperlink" Target="http://www.mathwords.com/d/dependent_variable.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Domain_of_discourse" TargetMode="External"/><Relationship Id="rId13" Type="http://schemas.openxmlformats.org/officeDocument/2006/relationships/hyperlink" Target="http://en.wikipedia.org/wiki/Free_variables_and_bound_variables" TargetMode="External"/><Relationship Id="rId18" Type="http://schemas.openxmlformats.org/officeDocument/2006/relationships/hyperlink" Target="http://en.wikipedia.org/wiki/Symbol_%28formal%29" TargetMode="External"/><Relationship Id="rId3" Type="http://schemas.openxmlformats.org/officeDocument/2006/relationships/hyperlink" Target="http://en.wikipedia.org/wiki/Logical_constant" TargetMode="External"/><Relationship Id="rId7" Type="http://schemas.openxmlformats.org/officeDocument/2006/relationships/hyperlink" Target="http://en.wikipedia.org/wiki/Element_%28mathematics%29" TargetMode="External"/><Relationship Id="rId12" Type="http://schemas.openxmlformats.org/officeDocument/2006/relationships/hyperlink" Target="http://en.wikipedia.org/wiki/Logical_assertion" TargetMode="External"/><Relationship Id="rId17" Type="http://schemas.openxmlformats.org/officeDocument/2006/relationships/hyperlink" Target="http://en.wikipedia.org/wiki/Logical_connective" TargetMode="External"/><Relationship Id="rId2" Type="http://schemas.openxmlformats.org/officeDocument/2006/relationships/hyperlink" Target="http://en.wikipedia.org/wiki/Quantification_%28logic%29" TargetMode="External"/><Relationship Id="rId16" Type="http://schemas.openxmlformats.org/officeDocument/2006/relationships/hyperlink" Target="http://en.wikipedia.org/wiki/Turned_A" TargetMode="External"/><Relationship Id="rId1" Type="http://schemas.openxmlformats.org/officeDocument/2006/relationships/slideLayout" Target="../slideLayouts/slideLayout2.xml"/><Relationship Id="rId6" Type="http://schemas.openxmlformats.org/officeDocument/2006/relationships/hyperlink" Target="http://en.wikipedia.org/wiki/Satisfiability" TargetMode="External"/><Relationship Id="rId11" Type="http://schemas.openxmlformats.org/officeDocument/2006/relationships/hyperlink" Target="http://en.wikipedia.org/wiki/Binary_relation" TargetMode="External"/><Relationship Id="rId5" Type="http://schemas.openxmlformats.org/officeDocument/2006/relationships/hyperlink" Target="http://en.wikipedia.org/wiki/Propositional_function" TargetMode="External"/><Relationship Id="rId15" Type="http://schemas.openxmlformats.org/officeDocument/2006/relationships/hyperlink" Target="http://en.wikipedia.org/wiki/Predicate_variable" TargetMode="External"/><Relationship Id="rId10" Type="http://schemas.openxmlformats.org/officeDocument/2006/relationships/hyperlink" Target="http://en.wikipedia.org/wiki/Property_%28philosophy%29" TargetMode="External"/><Relationship Id="rId19" Type="http://schemas.openxmlformats.org/officeDocument/2006/relationships/hyperlink" Target="http://en.wikipedia.org/wiki/Existential_quantification" TargetMode="External"/><Relationship Id="rId4" Type="http://schemas.openxmlformats.org/officeDocument/2006/relationships/hyperlink" Target="http://en.wikipedia.org/wiki/Interpretation_%28logic%29" TargetMode="External"/><Relationship Id="rId9" Type="http://schemas.openxmlformats.org/officeDocument/2006/relationships/hyperlink" Target="http://en.wikipedia.org/wiki/Predicate_%28mathematical_logic%29" TargetMode="External"/><Relationship Id="rId14" Type="http://schemas.openxmlformats.org/officeDocument/2006/relationships/hyperlink" Target="http://en.wikipedia.org/wiki/Valuation_%28logic%29"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Principal_part#Calcul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Guillaume_de_l%27H%C3%B4pital" TargetMode="External"/><Relationship Id="rId3" Type="http://schemas.openxmlformats.org/officeDocument/2006/relationships/hyperlink" Target="http://en.wikipedia.org/wiki/Derivative" TargetMode="External"/><Relationship Id="rId7" Type="http://schemas.openxmlformats.org/officeDocument/2006/relationships/hyperlink" Target="http://en.wikipedia.org/wiki/Mathematician" TargetMode="External"/><Relationship Id="rId2" Type="http://schemas.openxmlformats.org/officeDocument/2006/relationships/hyperlink" Target="http://en.wikipedia.org/wiki/Help:IPA_for_French" TargetMode="External"/><Relationship Id="rId1" Type="http://schemas.openxmlformats.org/officeDocument/2006/relationships/slideLayout" Target="../slideLayouts/slideLayout2.xml"/><Relationship Id="rId6" Type="http://schemas.openxmlformats.org/officeDocument/2006/relationships/hyperlink" Target="http://en.wikipedia.org/wiki/France" TargetMode="External"/><Relationship Id="rId11" Type="http://schemas.openxmlformats.org/officeDocument/2006/relationships/hyperlink" Target="http://en.wikipedia.org/wiki/Johann_Bernoulli" TargetMode="External"/><Relationship Id="rId5" Type="http://schemas.openxmlformats.org/officeDocument/2006/relationships/hyperlink" Target="http://en.wikipedia.org/wiki/Indeterminate_form" TargetMode="External"/><Relationship Id="rId10" Type="http://schemas.openxmlformats.org/officeDocument/2006/relationships/hyperlink" Target="http://en.wikipedia.org/wiki/Differential_calculus" TargetMode="External"/><Relationship Id="rId4" Type="http://schemas.openxmlformats.org/officeDocument/2006/relationships/hyperlink" Target="http://en.wikipedia.org/wiki/Limit_of_a_function" TargetMode="External"/><Relationship Id="rId9" Type="http://schemas.openxmlformats.org/officeDocument/2006/relationships/hyperlink" Target="http://en.wikipedia.org/wiki/Analyse_des_Infiniment_Petits_pour_l%27Intelligence_des_Lignes_Courb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Taylor%27s_theorem" TargetMode="External"/><Relationship Id="rId13" Type="http://schemas.openxmlformats.org/officeDocument/2006/relationships/hyperlink" Target="http://en.wikipedia.org/wiki/Analytic_function" TargetMode="External"/><Relationship Id="rId3" Type="http://schemas.openxmlformats.org/officeDocument/2006/relationships/hyperlink" Target="http://en.wikipedia.org/wiki/Series_%28mathematics%29" TargetMode="External"/><Relationship Id="rId7" Type="http://schemas.openxmlformats.org/officeDocument/2006/relationships/hyperlink" Target="http://en.wikipedia.org/wiki/Colin_Maclaurin" TargetMode="External"/><Relationship Id="rId12" Type="http://schemas.openxmlformats.org/officeDocument/2006/relationships/hyperlink" Target="http://en.wikipedia.org/wiki/Complex_plane" TargetMode="External"/><Relationship Id="rId2" Type="http://schemas.openxmlformats.org/officeDocument/2006/relationships/hyperlink" Target="http://en.wikipedia.org/wiki/Function_%28mathematics%29" TargetMode="External"/><Relationship Id="rId1" Type="http://schemas.openxmlformats.org/officeDocument/2006/relationships/slideLayout" Target="../slideLayouts/slideLayout2.xml"/><Relationship Id="rId6" Type="http://schemas.openxmlformats.org/officeDocument/2006/relationships/hyperlink" Target="http://en.wikipedia.org/wiki/Brook_Taylor" TargetMode="External"/><Relationship Id="rId11" Type="http://schemas.openxmlformats.org/officeDocument/2006/relationships/hyperlink" Target="http://en.wikipedia.org/wiki/Open_interval" TargetMode="External"/><Relationship Id="rId5" Type="http://schemas.openxmlformats.org/officeDocument/2006/relationships/hyperlink" Target="http://en.wikipedia.org/wiki/James_Gregory_%28mathematician%29" TargetMode="External"/><Relationship Id="rId10" Type="http://schemas.openxmlformats.org/officeDocument/2006/relationships/hyperlink" Target="http://en.wikipedia.org/wiki/Limit_of_a_sequence" TargetMode="External"/><Relationship Id="rId4" Type="http://schemas.openxmlformats.org/officeDocument/2006/relationships/hyperlink" Target="http://en.wikipedia.org/wiki/Derivative" TargetMode="External"/><Relationship Id="rId9" Type="http://schemas.openxmlformats.org/officeDocument/2006/relationships/hyperlink" Target="http://en.wikipedia.org/wiki/Taylor_polynomia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Function_(mathematics)" TargetMode="External"/><Relationship Id="rId2" Type="http://schemas.openxmlformats.org/officeDocument/2006/relationships/hyperlink" Target="http://en.wikipedia.org/wiki/Integral" TargetMode="External"/><Relationship Id="rId1" Type="http://schemas.openxmlformats.org/officeDocument/2006/relationships/slideLayout" Target="../slideLayouts/slideLayout2.xml"/><Relationship Id="rId5" Type="http://schemas.openxmlformats.org/officeDocument/2006/relationships/hyperlink" Target="http://en.wikipedia.org/wiki/Fundamental_theorem_of_calculus" TargetMode="External"/><Relationship Id="rId4" Type="http://schemas.openxmlformats.org/officeDocument/2006/relationships/hyperlink" Target="http://en.wikipedia.org/wiki/Derivativ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Domain_of_discourse" TargetMode="External"/><Relationship Id="rId13" Type="http://schemas.openxmlformats.org/officeDocument/2006/relationships/hyperlink" Target="http://en.wikipedia.org/wiki/Free_variables_and_bound_variables" TargetMode="External"/><Relationship Id="rId18" Type="http://schemas.openxmlformats.org/officeDocument/2006/relationships/hyperlink" Target="http://en.wikipedia.org/wiki/Symbol_%28formal%29" TargetMode="External"/><Relationship Id="rId3" Type="http://schemas.openxmlformats.org/officeDocument/2006/relationships/hyperlink" Target="http://en.wikipedia.org/wiki/Logical_constant" TargetMode="External"/><Relationship Id="rId7" Type="http://schemas.openxmlformats.org/officeDocument/2006/relationships/hyperlink" Target="http://en.wikipedia.org/wiki/Element_%28mathematics%29" TargetMode="External"/><Relationship Id="rId12" Type="http://schemas.openxmlformats.org/officeDocument/2006/relationships/hyperlink" Target="http://en.wikipedia.org/wiki/Logical_assertion" TargetMode="External"/><Relationship Id="rId17" Type="http://schemas.openxmlformats.org/officeDocument/2006/relationships/hyperlink" Target="http://en.wikipedia.org/wiki/Logical_connective" TargetMode="External"/><Relationship Id="rId2" Type="http://schemas.openxmlformats.org/officeDocument/2006/relationships/hyperlink" Target="http://en.wikipedia.org/wiki/Quantification_%28logic%29" TargetMode="External"/><Relationship Id="rId16" Type="http://schemas.openxmlformats.org/officeDocument/2006/relationships/hyperlink" Target="http://en.wikipedia.org/wiki/Turned_E" TargetMode="External"/><Relationship Id="rId1" Type="http://schemas.openxmlformats.org/officeDocument/2006/relationships/slideLayout" Target="../slideLayouts/slideLayout2.xml"/><Relationship Id="rId6" Type="http://schemas.openxmlformats.org/officeDocument/2006/relationships/hyperlink" Target="http://en.wikipedia.org/wiki/Satisfiability" TargetMode="External"/><Relationship Id="rId11" Type="http://schemas.openxmlformats.org/officeDocument/2006/relationships/hyperlink" Target="http://en.wikipedia.org/wiki/Binary_relation" TargetMode="External"/><Relationship Id="rId5" Type="http://schemas.openxmlformats.org/officeDocument/2006/relationships/hyperlink" Target="http://en.wikipedia.org/wiki/Propositional_function" TargetMode="External"/><Relationship Id="rId15" Type="http://schemas.openxmlformats.org/officeDocument/2006/relationships/hyperlink" Target="http://en.wikipedia.org/wiki/Predicate_variable" TargetMode="External"/><Relationship Id="rId10" Type="http://schemas.openxmlformats.org/officeDocument/2006/relationships/hyperlink" Target="http://en.wikipedia.org/wiki/Property_%28philosophy%29" TargetMode="External"/><Relationship Id="rId4" Type="http://schemas.openxmlformats.org/officeDocument/2006/relationships/hyperlink" Target="http://en.wikipedia.org/wiki/Interpretation_%28logic%29" TargetMode="External"/><Relationship Id="rId9" Type="http://schemas.openxmlformats.org/officeDocument/2006/relationships/hyperlink" Target="http://en.wikipedia.org/wiki/Predicate_%28mathematical_logic%29" TargetMode="External"/><Relationship Id="rId14" Type="http://schemas.openxmlformats.org/officeDocument/2006/relationships/hyperlink" Target="http://en.wikipedia.org/wiki/Valuation_%28logic%29"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Fundamental_theorem_of_calculus" TargetMode="External"/><Relationship Id="rId3" Type="http://schemas.openxmlformats.org/officeDocument/2006/relationships/hyperlink" Target="http://en.wikipedia.org/wiki/Area" TargetMode="External"/><Relationship Id="rId7" Type="http://schemas.openxmlformats.org/officeDocument/2006/relationships/hyperlink" Target="http://en.wikipedia.org/wiki/Definite_integral" TargetMode="External"/><Relationship Id="rId2" Type="http://schemas.openxmlformats.org/officeDocument/2006/relationships/hyperlink" Target="http://en.wikipedia.org/wiki/Approximation" TargetMode="External"/><Relationship Id="rId1" Type="http://schemas.openxmlformats.org/officeDocument/2006/relationships/slideLayout" Target="../slideLayouts/slideLayout2.xml"/><Relationship Id="rId6" Type="http://schemas.openxmlformats.org/officeDocument/2006/relationships/hyperlink" Target="http://en.wikipedia.org/wiki/Trapezoid" TargetMode="External"/><Relationship Id="rId5" Type="http://schemas.openxmlformats.org/officeDocument/2006/relationships/hyperlink" Target="http://en.wikipedia.org/wiki/Rectangle" TargetMode="External"/><Relationship Id="rId10" Type="http://schemas.openxmlformats.org/officeDocument/2006/relationships/hyperlink" Target="http://en.wikipedia.org/wiki/Riemann_integral" TargetMode="External"/><Relationship Id="rId4" Type="http://schemas.openxmlformats.org/officeDocument/2006/relationships/hyperlink" Target="http://en.wikipedia.org/wiki/Bernhard_Riemann" TargetMode="External"/><Relationship Id="rId9" Type="http://schemas.openxmlformats.org/officeDocument/2006/relationships/hyperlink" Target="http://en.wikipedia.org/wiki/Closed-form_express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Fundamental_theorem_of_calculus" TargetMode="External"/><Relationship Id="rId2" Type="http://schemas.openxmlformats.org/officeDocument/2006/relationships/hyperlink" Target="http://en.wikipedia.org/wiki/Integral" TargetMode="External"/><Relationship Id="rId1" Type="http://schemas.openxmlformats.org/officeDocument/2006/relationships/slideLayout" Target="../slideLayouts/slideLayout2.xml"/><Relationship Id="rId5" Type="http://schemas.openxmlformats.org/officeDocument/2006/relationships/hyperlink" Target="http://en.wikipedia.org/wiki/Derivative" TargetMode="External"/><Relationship Id="rId4" Type="http://schemas.openxmlformats.org/officeDocument/2006/relationships/hyperlink" Target="http://en.wikipedia.org/wiki/Chain_rul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Product_(mathematics)" TargetMode="External"/><Relationship Id="rId2" Type="http://schemas.openxmlformats.org/officeDocument/2006/relationships/hyperlink" Target="http://en.wikipedia.org/wiki/Integral_(mathematics)" TargetMode="External"/><Relationship Id="rId1" Type="http://schemas.openxmlformats.org/officeDocument/2006/relationships/slideLayout" Target="../slideLayouts/slideLayout2.xml"/><Relationship Id="rId5" Type="http://schemas.openxmlformats.org/officeDocument/2006/relationships/hyperlink" Target="http://en.wikipedia.org/wiki/Derivative" TargetMode="External"/><Relationship Id="rId4" Type="http://schemas.openxmlformats.org/officeDocument/2006/relationships/hyperlink" Target="http://en.wikipedia.org/wiki/Product_rul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Integral" TargetMode="External"/><Relationship Id="rId2" Type="http://schemas.openxmlformats.org/officeDocument/2006/relationships/hyperlink" Target="http://en.wikipedia.org/wiki/Algorithm" TargetMode="External"/><Relationship Id="rId1" Type="http://schemas.openxmlformats.org/officeDocument/2006/relationships/slideLayout" Target="../slideLayouts/slideLayout2.xml"/><Relationship Id="rId5" Type="http://schemas.openxmlformats.org/officeDocument/2006/relationships/hyperlink" Target="http://en.wikipedia.org/wiki/Quadrature_%28mathematics%29" TargetMode="External"/><Relationship Id="rId4" Type="http://schemas.openxmlformats.org/officeDocument/2006/relationships/hyperlink" Target="http://en.wikipedia.org/wiki/Numerical_ordinary_differential_equation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Definite_integral" TargetMode="External"/><Relationship Id="rId2" Type="http://schemas.openxmlformats.org/officeDocument/2006/relationships/hyperlink" Target="http://en.wikipedia.org/wiki/Limit_(mathematics)" TargetMode="External"/><Relationship Id="rId1" Type="http://schemas.openxmlformats.org/officeDocument/2006/relationships/slideLayout" Target="../slideLayouts/slideLayout2.xml"/><Relationship Id="rId4" Type="http://schemas.openxmlformats.org/officeDocument/2006/relationships/hyperlink" Target="http://en.wikipedia.org/wiki/Real_number"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Curvature" TargetMode="External"/><Relationship Id="rId2" Type="http://schemas.openxmlformats.org/officeDocument/2006/relationships/hyperlink" Target="http://en.wikipedia.org/wiki/Curve" TargetMode="External"/><Relationship Id="rId1" Type="http://schemas.openxmlformats.org/officeDocument/2006/relationships/slideLayout" Target="../slideLayouts/slideLayout2.xml"/><Relationship Id="rId6" Type="http://schemas.openxmlformats.org/officeDocument/2006/relationships/hyperlink" Target="http://en.wikipedia.org/wiki/Convex_function" TargetMode="External"/><Relationship Id="rId5" Type="http://schemas.openxmlformats.org/officeDocument/2006/relationships/hyperlink" Target="http://en.wikipedia.org/wiki/Concave_function" TargetMode="External"/><Relationship Id="rId4" Type="http://schemas.openxmlformats.org/officeDocument/2006/relationships/hyperlink" Target="http://en.wikipedia.org/wiki/Sign_(mathematic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Function_(mathemati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8000" b="1" dirty="0"/>
              <a:t>Calculus 2 </a:t>
            </a:r>
            <a:r>
              <a:rPr lang="en-US" sz="8000" b="1" dirty="0" smtClean="0"/>
              <a:t>Lecture</a:t>
            </a:r>
            <a:endParaRPr lang="en-US" sz="8000" dirty="0"/>
          </a:p>
        </p:txBody>
      </p:sp>
      <p:sp>
        <p:nvSpPr>
          <p:cNvPr id="3" name="Subtitle 2"/>
          <p:cNvSpPr>
            <a:spLocks noGrp="1"/>
          </p:cNvSpPr>
          <p:nvPr>
            <p:ph type="subTitle" idx="1"/>
          </p:nvPr>
        </p:nvSpPr>
        <p:spPr>
          <a:xfrm>
            <a:off x="1371600" y="1905000"/>
            <a:ext cx="6400800" cy="3733800"/>
          </a:xfrm>
        </p:spPr>
        <p:txBody>
          <a:bodyPr>
            <a:normAutofit fontScale="92500" lnSpcReduction="10000"/>
          </a:bodyPr>
          <a:lstStyle/>
          <a:p>
            <a:r>
              <a:rPr lang="en-US" b="1" dirty="0" smtClean="0">
                <a:solidFill>
                  <a:srgbClr val="FF0000"/>
                </a:solidFill>
              </a:rPr>
              <a:t>Review/Revision</a:t>
            </a:r>
          </a:p>
          <a:p>
            <a:r>
              <a:rPr lang="en-US" b="1" dirty="0" smtClean="0">
                <a:solidFill>
                  <a:srgbClr val="FF0000"/>
                </a:solidFill>
              </a:rPr>
              <a:t>Limit</a:t>
            </a:r>
          </a:p>
          <a:p>
            <a:r>
              <a:rPr lang="en-US" b="1" dirty="0">
                <a:solidFill>
                  <a:srgbClr val="FF0000"/>
                </a:solidFill>
              </a:rPr>
              <a:t>Continuity</a:t>
            </a:r>
            <a:endParaRPr lang="en-US" b="1" dirty="0" smtClean="0">
              <a:solidFill>
                <a:srgbClr val="FF0000"/>
              </a:solidFill>
            </a:endParaRPr>
          </a:p>
          <a:p>
            <a:r>
              <a:rPr lang="en-US" b="1" dirty="0" smtClean="0">
                <a:solidFill>
                  <a:srgbClr val="FF0000"/>
                </a:solidFill>
              </a:rPr>
              <a:t>Derivative</a:t>
            </a:r>
          </a:p>
          <a:p>
            <a:r>
              <a:rPr lang="en-US" b="1" dirty="0" smtClean="0">
                <a:solidFill>
                  <a:srgbClr val="FF0000"/>
                </a:solidFill>
              </a:rPr>
              <a:t>Integral</a:t>
            </a:r>
          </a:p>
          <a:p>
            <a:r>
              <a:rPr lang="en-US" b="1" dirty="0">
                <a:solidFill>
                  <a:srgbClr val="FF0000"/>
                </a:solidFill>
              </a:rPr>
              <a:t>Applications of derivatives and integrals</a:t>
            </a:r>
            <a:endParaRPr lang="en-US" dirty="0">
              <a:solidFill>
                <a:srgbClr val="FF0000"/>
              </a:solidFill>
            </a:endParaRPr>
          </a:p>
        </p:txBody>
      </p:sp>
    </p:spTree>
    <p:extLst>
      <p:ext uri="{BB962C8B-B14F-4D97-AF65-F5344CB8AC3E}">
        <p14:creationId xmlns:p14="http://schemas.microsoft.com/office/powerpoint/2010/main" val="182555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Continuity</a:t>
            </a:r>
            <a:endParaRPr lang="en-US" sz="9600" dirty="0"/>
          </a:p>
        </p:txBody>
      </p:sp>
      <p:sp>
        <p:nvSpPr>
          <p:cNvPr id="3" name="Content Placeholder 2"/>
          <p:cNvSpPr>
            <a:spLocks noGrp="1"/>
          </p:cNvSpPr>
          <p:nvPr>
            <p:ph idx="1"/>
          </p:nvPr>
        </p:nvSpPr>
        <p:spPr/>
        <p:txBody>
          <a:bodyPr>
            <a:normAutofit/>
          </a:bodyPr>
          <a:lstStyle/>
          <a:p>
            <a:pPr marL="0" indent="0">
              <a:buNone/>
            </a:pPr>
            <a:r>
              <a:rPr lang="en-US" sz="8800" dirty="0">
                <a:solidFill>
                  <a:srgbClr val="FF0000"/>
                </a:solidFill>
              </a:rPr>
              <a:t>Is continuity necessary for differentiability</a:t>
            </a:r>
            <a:r>
              <a:rPr lang="en-US" sz="8800" dirty="0" smtClean="0">
                <a:solidFill>
                  <a:srgbClr val="FF0000"/>
                </a:solidFill>
              </a:rPr>
              <a:t>?</a:t>
            </a:r>
            <a:endParaRPr lang="en-US" sz="8800" dirty="0" smtClean="0">
              <a:solidFill>
                <a:srgbClr val="FF0000"/>
              </a:solidFill>
              <a:effectLst/>
            </a:endParaRPr>
          </a:p>
        </p:txBody>
      </p:sp>
    </p:spTree>
    <p:extLst>
      <p:ext uri="{BB962C8B-B14F-4D97-AF65-F5344CB8AC3E}">
        <p14:creationId xmlns:p14="http://schemas.microsoft.com/office/powerpoint/2010/main" val="46200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Differentiability vs. continuity</a:t>
            </a:r>
            <a:endParaRPr lang="en-US" sz="4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8800" dirty="0"/>
              <a:t>Is differentiability sufficient for continuity?</a:t>
            </a:r>
          </a:p>
        </p:txBody>
      </p:sp>
    </p:spTree>
    <p:extLst>
      <p:ext uri="{BB962C8B-B14F-4D97-AF65-F5344CB8AC3E}">
        <p14:creationId xmlns:p14="http://schemas.microsoft.com/office/powerpoint/2010/main" val="58932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Differentiability vs. continuity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76400"/>
            <a:ext cx="7924800" cy="4648200"/>
          </a:xfrm>
        </p:spPr>
      </p:pic>
    </p:spTree>
    <p:extLst>
      <p:ext uri="{BB962C8B-B14F-4D97-AF65-F5344CB8AC3E}">
        <p14:creationId xmlns:p14="http://schemas.microsoft.com/office/powerpoint/2010/main" val="385235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Differentiability</a:t>
            </a:r>
            <a:endParaRPr lang="en-US" sz="9600" dirty="0"/>
          </a:p>
        </p:txBody>
      </p:sp>
      <p:sp>
        <p:nvSpPr>
          <p:cNvPr id="3" name="Content Placeholder 2"/>
          <p:cNvSpPr>
            <a:spLocks noGrp="1"/>
          </p:cNvSpPr>
          <p:nvPr>
            <p:ph idx="1"/>
          </p:nvPr>
        </p:nvSpPr>
        <p:spPr/>
        <p:txBody>
          <a:bodyPr/>
          <a:lstStyle/>
          <a:p>
            <a:pPr marL="0" indent="0">
              <a:buNone/>
            </a:pPr>
            <a:r>
              <a:rPr lang="en-US" dirty="0" smtClean="0"/>
              <a:t>A </a:t>
            </a:r>
            <a:r>
              <a:rPr lang="en-US" b="1" dirty="0" smtClean="0"/>
              <a:t>differentiable function</a:t>
            </a:r>
            <a:r>
              <a:rPr lang="en-US" dirty="0" smtClean="0"/>
              <a:t> of one </a:t>
            </a:r>
            <a:r>
              <a:rPr lang="en-US" dirty="0" smtClean="0">
                <a:hlinkClick r:id="rId2" tooltip="Real number"/>
              </a:rPr>
              <a:t>real</a:t>
            </a:r>
            <a:r>
              <a:rPr lang="en-US" dirty="0" smtClean="0"/>
              <a:t> variable is a function whose </a:t>
            </a:r>
            <a:r>
              <a:rPr lang="en-US" dirty="0" smtClean="0">
                <a:hlinkClick r:id="rId3" tooltip="Derivative"/>
              </a:rPr>
              <a:t>derivative</a:t>
            </a:r>
            <a:r>
              <a:rPr lang="en-US" dirty="0" smtClean="0"/>
              <a:t> exists at each point in its </a:t>
            </a:r>
            <a:r>
              <a:rPr lang="en-US" dirty="0" smtClean="0">
                <a:hlinkClick r:id="rId4" tooltip="Domain of a function"/>
              </a:rPr>
              <a:t>domain</a:t>
            </a:r>
            <a:r>
              <a:rPr lang="en-US" dirty="0" smtClean="0"/>
              <a:t>. As a result, the </a:t>
            </a:r>
            <a:r>
              <a:rPr lang="en-US" dirty="0" smtClean="0">
                <a:hlinkClick r:id="rId5" tooltip="Graph of a function"/>
              </a:rPr>
              <a:t>graph</a:t>
            </a:r>
            <a:r>
              <a:rPr lang="en-US" dirty="0" smtClean="0"/>
              <a:t> of a differentiable function must have a non-vertical </a:t>
            </a:r>
            <a:r>
              <a:rPr lang="en-US" dirty="0" smtClean="0">
                <a:hlinkClick r:id="rId6" tooltip="Tangent line"/>
              </a:rPr>
              <a:t>tangent line</a:t>
            </a:r>
            <a:r>
              <a:rPr lang="en-US" dirty="0" smtClean="0"/>
              <a:t> at each point in its domain, be relatively smooth, and cannot contain any breaks, bends, or </a:t>
            </a:r>
            <a:r>
              <a:rPr lang="en-US" dirty="0" smtClean="0">
                <a:hlinkClick r:id="rId7" tooltip="Cusp (singularity)"/>
              </a:rPr>
              <a:t>cusps</a:t>
            </a:r>
            <a:r>
              <a:rPr lang="en-US" dirty="0" smtClean="0"/>
              <a:t>.</a:t>
            </a:r>
            <a:endParaRPr lang="en-US" dirty="0"/>
          </a:p>
        </p:txBody>
      </p:sp>
    </p:spTree>
    <p:extLst>
      <p:ext uri="{BB962C8B-B14F-4D97-AF65-F5344CB8AC3E}">
        <p14:creationId xmlns:p14="http://schemas.microsoft.com/office/powerpoint/2010/main" val="337058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8000" dirty="0">
                <a:solidFill>
                  <a:srgbClr val="FF0000"/>
                </a:solidFill>
              </a:rPr>
              <a:t>Draw graphs of functions, which are differentiable and which are not. </a:t>
            </a:r>
            <a:endParaRPr lang="en-US" sz="8000" dirty="0">
              <a:solidFill>
                <a:srgbClr val="FF0000"/>
              </a:solidFill>
            </a:endParaRPr>
          </a:p>
        </p:txBody>
      </p:sp>
    </p:spTree>
    <p:extLst>
      <p:ext uri="{BB962C8B-B14F-4D97-AF65-F5344CB8AC3E}">
        <p14:creationId xmlns:p14="http://schemas.microsoft.com/office/powerpoint/2010/main" val="358528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Derivative</a:t>
            </a:r>
            <a:endParaRPr lang="en-US" sz="96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a:t>
            </a:r>
            <a:r>
              <a:rPr lang="en-US" b="1" dirty="0" smtClean="0"/>
              <a:t>derivative</a:t>
            </a:r>
            <a:r>
              <a:rPr lang="en-US" dirty="0" smtClean="0"/>
              <a:t> of a </a:t>
            </a:r>
            <a:r>
              <a:rPr lang="en-US" dirty="0" smtClean="0">
                <a:hlinkClick r:id="rId2" tooltip="Function of a real variable"/>
              </a:rPr>
              <a:t>function of a real variable</a:t>
            </a:r>
            <a:r>
              <a:rPr lang="en-US" dirty="0" smtClean="0"/>
              <a:t> measures the sensitivity to change of a quantity (a function or </a:t>
            </a:r>
            <a:r>
              <a:rPr lang="en-US" dirty="0" smtClean="0">
                <a:hlinkClick r:id="rId3" tooltip="Dependent variable"/>
              </a:rPr>
              <a:t>dependent variable</a:t>
            </a:r>
            <a:r>
              <a:rPr lang="en-US" dirty="0" smtClean="0"/>
              <a:t>) which is determined by another quantity (the </a:t>
            </a:r>
            <a:r>
              <a:rPr lang="en-US" dirty="0" smtClean="0">
                <a:hlinkClick r:id="rId4" tooltip="Independent variable"/>
              </a:rPr>
              <a:t>independent variable</a:t>
            </a:r>
            <a:r>
              <a:rPr lang="en-US" dirty="0" smtClean="0"/>
              <a:t>). It is a fundamental tool of </a:t>
            </a:r>
            <a:r>
              <a:rPr lang="en-US" dirty="0" smtClean="0">
                <a:hlinkClick r:id="rId5" tooltip="Calculus"/>
              </a:rPr>
              <a:t>calculus</a:t>
            </a:r>
            <a:r>
              <a:rPr lang="en-US" dirty="0" smtClean="0"/>
              <a:t>. For example, the derivative of the position of a moving object with respect to time is the object's </a:t>
            </a:r>
            <a:r>
              <a:rPr lang="en-US" dirty="0" smtClean="0">
                <a:hlinkClick r:id="rId6" tooltip="Velocity"/>
              </a:rPr>
              <a:t>velocity</a:t>
            </a:r>
            <a:r>
              <a:rPr lang="en-US" dirty="0" smtClean="0"/>
              <a:t>: this measures how quickly the position of the object changes when time is advanced. The derivative measures the </a:t>
            </a:r>
            <a:r>
              <a:rPr lang="en-US" i="1" dirty="0" smtClean="0"/>
              <a:t>instantaneous</a:t>
            </a:r>
            <a:r>
              <a:rPr lang="en-US" dirty="0" smtClean="0"/>
              <a:t> rate of change of the function, as distinct from its </a:t>
            </a:r>
            <a:r>
              <a:rPr lang="en-US" i="1" dirty="0" smtClean="0"/>
              <a:t>average</a:t>
            </a:r>
            <a:r>
              <a:rPr lang="en-US" dirty="0" smtClean="0"/>
              <a:t> rate of change, and is defined as the </a:t>
            </a:r>
            <a:r>
              <a:rPr lang="en-US" dirty="0" smtClean="0">
                <a:hlinkClick r:id="rId7" tooltip="Limit (mathematics)"/>
              </a:rPr>
              <a:t>limit</a:t>
            </a:r>
            <a:r>
              <a:rPr lang="en-US" dirty="0" smtClean="0"/>
              <a:t> of the average rate of change in the function as the length of the interval on which the average is computed tends to zero.</a:t>
            </a:r>
          </a:p>
        </p:txBody>
      </p:sp>
    </p:spTree>
    <p:extLst>
      <p:ext uri="{BB962C8B-B14F-4D97-AF65-F5344CB8AC3E}">
        <p14:creationId xmlns:p14="http://schemas.microsoft.com/office/powerpoint/2010/main" val="123224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Derivatives </a:t>
            </a:r>
            <a:r>
              <a:rPr lang="en-US" dirty="0" smtClean="0"/>
              <a:t>properties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7772400" cy="5029199"/>
          </a:xfrm>
        </p:spPr>
      </p:pic>
    </p:spTree>
    <p:extLst>
      <p:ext uri="{BB962C8B-B14F-4D97-AF65-F5344CB8AC3E}">
        <p14:creationId xmlns:p14="http://schemas.microsoft.com/office/powerpoint/2010/main" val="37457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Derivatives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543800" cy="5029200"/>
          </a:xfrm>
        </p:spPr>
      </p:pic>
    </p:spTree>
    <p:extLst>
      <p:ext uri="{BB962C8B-B14F-4D97-AF65-F5344CB8AC3E}">
        <p14:creationId xmlns:p14="http://schemas.microsoft.com/office/powerpoint/2010/main" val="178571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9600" dirty="0"/>
              <a:t>Derivatives proofs</a:t>
            </a:r>
            <a:endParaRPr lang="en-US" sz="9600" dirty="0"/>
          </a:p>
        </p:txBody>
      </p:sp>
    </p:spTree>
    <p:extLst>
      <p:ext uri="{BB962C8B-B14F-4D97-AF65-F5344CB8AC3E}">
        <p14:creationId xmlns:p14="http://schemas.microsoft.com/office/powerpoint/2010/main" val="70404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FF0000"/>
                </a:solidFill>
              </a:rPr>
              <a:t>Binomial </a:t>
            </a:r>
            <a:r>
              <a:rPr lang="en-US" sz="8000" dirty="0" smtClean="0">
                <a:solidFill>
                  <a:srgbClr val="FF0000"/>
                </a:solidFill>
              </a:rPr>
              <a:t>expansion</a:t>
            </a:r>
            <a:endParaRPr lang="en-US" sz="80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8153400" cy="3352800"/>
          </a:xfrm>
        </p:spPr>
      </p:pic>
    </p:spTree>
    <p:extLst>
      <p:ext uri="{BB962C8B-B14F-4D97-AF65-F5344CB8AC3E}">
        <p14:creationId xmlns:p14="http://schemas.microsoft.com/office/powerpoint/2010/main" val="364089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a:solidFill>
                  <a:schemeClr val="accent4">
                    <a:lumMod val="75000"/>
                  </a:schemeClr>
                </a:solidFill>
              </a:rPr>
              <a:t>Review/Revision</a:t>
            </a:r>
            <a:endParaRPr lang="en-US" sz="8000" dirty="0">
              <a:solidFill>
                <a:schemeClr val="accent4">
                  <a:lumMod val="75000"/>
                </a:schemeClr>
              </a:solidFill>
            </a:endParaRPr>
          </a:p>
        </p:txBody>
      </p:sp>
      <p:sp>
        <p:nvSpPr>
          <p:cNvPr id="3" name="Content Placeholder 2"/>
          <p:cNvSpPr>
            <a:spLocks noGrp="1"/>
          </p:cNvSpPr>
          <p:nvPr>
            <p:ph idx="1"/>
          </p:nvPr>
        </p:nvSpPr>
        <p:spPr/>
        <p:txBody>
          <a:bodyPr/>
          <a:lstStyle/>
          <a:p>
            <a:pPr marL="0" indent="0">
              <a:buNone/>
            </a:pPr>
            <a:r>
              <a:rPr lang="en-US" dirty="0">
                <a:solidFill>
                  <a:srgbClr val="FF0000"/>
                </a:solidFill>
              </a:rPr>
              <a:t>Quantifiers</a:t>
            </a:r>
            <a:r>
              <a:rPr lang="en-US" dirty="0"/>
              <a:t>:</a:t>
            </a:r>
            <a:endParaRPr lang="en-US" dirty="0"/>
          </a:p>
          <a:p>
            <a:r>
              <a:rPr lang="en-US" b="1" dirty="0"/>
              <a:t>Universal </a:t>
            </a:r>
            <a:r>
              <a:rPr lang="en-US" b="1" dirty="0" smtClean="0"/>
              <a:t>quantification </a:t>
            </a:r>
            <a:r>
              <a:rPr lang="en-US" dirty="0"/>
              <a:t>(for all)</a:t>
            </a:r>
            <a:endParaRPr lang="en-US" b="1" dirty="0"/>
          </a:p>
          <a:p>
            <a:r>
              <a:rPr lang="en-US" b="1" dirty="0" smtClean="0"/>
              <a:t>Existential</a:t>
            </a:r>
            <a:r>
              <a:rPr lang="en-US" dirty="0" smtClean="0"/>
              <a:t> </a:t>
            </a:r>
            <a:r>
              <a:rPr lang="en-US" b="1" dirty="0" smtClean="0"/>
              <a:t>quantification </a:t>
            </a:r>
            <a:r>
              <a:rPr lang="en-US" dirty="0"/>
              <a:t>(there exist)</a:t>
            </a:r>
            <a:endParaRPr lang="en-US" dirty="0"/>
          </a:p>
          <a:p>
            <a:pPr marL="0" indent="0">
              <a:buNone/>
            </a:pPr>
            <a:endParaRPr lang="en-US" dirty="0"/>
          </a:p>
        </p:txBody>
      </p:sp>
    </p:spTree>
    <p:extLst>
      <p:ext uri="{BB962C8B-B14F-4D97-AF65-F5344CB8AC3E}">
        <p14:creationId xmlns:p14="http://schemas.microsoft.com/office/powerpoint/2010/main" val="163337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Trigonometric </a:t>
            </a:r>
            <a:r>
              <a:rPr lang="en-US" dirty="0" smtClean="0"/>
              <a:t>formulas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143000"/>
            <a:ext cx="8153400" cy="5334000"/>
          </a:xfrm>
        </p:spPr>
      </p:pic>
    </p:spTree>
    <p:extLst>
      <p:ext uri="{BB962C8B-B14F-4D97-AF65-F5344CB8AC3E}">
        <p14:creationId xmlns:p14="http://schemas.microsoft.com/office/powerpoint/2010/main" val="195536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chemeClr val="accent6">
                    <a:lumMod val="75000"/>
                  </a:schemeClr>
                </a:solidFill>
              </a:rPr>
              <a:t>Partial </a:t>
            </a:r>
            <a:r>
              <a:rPr lang="en-US" sz="8000" dirty="0" smtClean="0">
                <a:solidFill>
                  <a:schemeClr val="accent6">
                    <a:lumMod val="75000"/>
                  </a:schemeClr>
                </a:solidFill>
              </a:rPr>
              <a:t>derivative</a:t>
            </a:r>
            <a:endParaRPr lang="en-US" sz="8000"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A </a:t>
            </a:r>
            <a:r>
              <a:rPr lang="en-US" b="1" dirty="0"/>
              <a:t>partial derivative</a:t>
            </a:r>
            <a:r>
              <a:rPr lang="en-US" dirty="0"/>
              <a:t> of a </a:t>
            </a:r>
            <a:r>
              <a:rPr lang="en-US" dirty="0">
                <a:hlinkClick r:id="rId2" tooltip="Function (mathematics)"/>
              </a:rPr>
              <a:t>function</a:t>
            </a:r>
            <a:r>
              <a:rPr lang="en-US" dirty="0"/>
              <a:t> of several variables is its </a:t>
            </a:r>
            <a:r>
              <a:rPr lang="en-US" dirty="0">
                <a:hlinkClick r:id="rId3" tooltip="Derivative"/>
              </a:rPr>
              <a:t>derivative</a:t>
            </a:r>
            <a:r>
              <a:rPr lang="en-US" dirty="0"/>
              <a:t> with respect to one of those variables, </a:t>
            </a:r>
            <a:r>
              <a:rPr lang="en-US" dirty="0">
                <a:hlinkClick r:id="rId4" tooltip="Ceteris paribus"/>
              </a:rPr>
              <a:t>with the others held constant</a:t>
            </a:r>
            <a:r>
              <a:rPr lang="en-US" dirty="0"/>
              <a:t> (as opposed to the </a:t>
            </a:r>
            <a:r>
              <a:rPr lang="en-US" dirty="0">
                <a:hlinkClick r:id="rId5" tooltip="Total derivative"/>
              </a:rPr>
              <a:t>total derivative</a:t>
            </a:r>
            <a:r>
              <a:rPr lang="en-US" dirty="0"/>
              <a:t>, in which all variables are allowed to vary). </a:t>
            </a:r>
          </a:p>
        </p:txBody>
      </p:sp>
    </p:spTree>
    <p:extLst>
      <p:ext uri="{BB962C8B-B14F-4D97-AF65-F5344CB8AC3E}">
        <p14:creationId xmlns:p14="http://schemas.microsoft.com/office/powerpoint/2010/main" val="376829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One-to-one </a:t>
            </a:r>
            <a:r>
              <a:rPr lang="en-US" dirty="0" smtClean="0"/>
              <a:t>function</a:t>
            </a:r>
            <a:endParaRPr lang="en-US" dirty="0"/>
          </a:p>
        </p:txBody>
      </p:sp>
      <p:sp>
        <p:nvSpPr>
          <p:cNvPr id="3" name="Content Placeholder 2"/>
          <p:cNvSpPr>
            <a:spLocks noGrp="1"/>
          </p:cNvSpPr>
          <p:nvPr>
            <p:ph idx="1"/>
          </p:nvPr>
        </p:nvSpPr>
        <p:spPr/>
        <p:txBody>
          <a:bodyPr/>
          <a:lstStyle/>
          <a:p>
            <a:pPr marL="0" indent="0">
              <a:buNone/>
            </a:pPr>
            <a:r>
              <a:rPr lang="en-US" dirty="0"/>
              <a:t>A </a:t>
            </a:r>
            <a:r>
              <a:rPr lang="en-US" dirty="0">
                <a:hlinkClick r:id="rId2"/>
              </a:rPr>
              <a:t>function</a:t>
            </a:r>
            <a:r>
              <a:rPr lang="en-US" dirty="0"/>
              <a:t> for which every </a:t>
            </a:r>
            <a:r>
              <a:rPr lang="en-US" dirty="0">
                <a:hlinkClick r:id="rId3"/>
              </a:rPr>
              <a:t>element</a:t>
            </a:r>
            <a:r>
              <a:rPr lang="en-US" dirty="0"/>
              <a:t> of the </a:t>
            </a:r>
            <a:r>
              <a:rPr lang="en-US" dirty="0">
                <a:hlinkClick r:id="rId4"/>
              </a:rPr>
              <a:t>range</a:t>
            </a:r>
            <a:r>
              <a:rPr lang="en-US" dirty="0"/>
              <a:t> of the function corresponds to exactly one element of the </a:t>
            </a:r>
            <a:r>
              <a:rPr lang="en-US" dirty="0">
                <a:hlinkClick r:id="rId5"/>
              </a:rPr>
              <a:t>domain</a:t>
            </a:r>
            <a:r>
              <a:rPr lang="en-US" dirty="0"/>
              <a:t>. One-to-one is often written 1-1.</a:t>
            </a:r>
          </a:p>
          <a:p>
            <a:pPr marL="0" indent="0">
              <a:buNone/>
            </a:pPr>
            <a:r>
              <a:rPr lang="en-US" dirty="0"/>
              <a:t>Note: </a:t>
            </a:r>
            <a:r>
              <a:rPr lang="en-US" i="1" dirty="0"/>
              <a:t>y</a:t>
            </a:r>
            <a:r>
              <a:rPr lang="en-US" dirty="0"/>
              <a:t> = </a:t>
            </a:r>
            <a:r>
              <a:rPr lang="en-US" i="1" dirty="0"/>
              <a:t>f</a:t>
            </a:r>
            <a:r>
              <a:rPr lang="en-US" dirty="0"/>
              <a:t>(</a:t>
            </a:r>
            <a:r>
              <a:rPr lang="en-US" i="1" dirty="0"/>
              <a:t>x</a:t>
            </a:r>
            <a:r>
              <a:rPr lang="en-US" dirty="0"/>
              <a:t>) is a function if it passes the </a:t>
            </a:r>
            <a:r>
              <a:rPr lang="en-US" dirty="0">
                <a:hlinkClick r:id="rId6"/>
              </a:rPr>
              <a:t>vertical line test</a:t>
            </a:r>
            <a:r>
              <a:rPr lang="en-US" dirty="0"/>
              <a:t>. It is a 1-1 function if it passes both the vertical line test and the </a:t>
            </a:r>
            <a:r>
              <a:rPr lang="en-US" dirty="0">
                <a:hlinkClick r:id="rId7"/>
              </a:rPr>
              <a:t>horizontal line test</a:t>
            </a:r>
            <a:r>
              <a:rPr lang="en-US" dirty="0"/>
              <a:t>. </a:t>
            </a:r>
          </a:p>
          <a:p>
            <a:pPr marL="0" indent="0">
              <a:buNone/>
            </a:pPr>
            <a:endParaRPr lang="en-US" dirty="0"/>
          </a:p>
        </p:txBody>
      </p:sp>
    </p:spTree>
    <p:extLst>
      <p:ext uri="{BB962C8B-B14F-4D97-AF65-F5344CB8AC3E}">
        <p14:creationId xmlns:p14="http://schemas.microsoft.com/office/powerpoint/2010/main" val="67101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8900" dirty="0">
                <a:solidFill>
                  <a:srgbClr val="FF0000"/>
                </a:solidFill>
              </a:rPr>
              <a:t>Only one-to-one function has inverse </a:t>
            </a:r>
            <a:r>
              <a:rPr lang="en-US" sz="8900" dirty="0" smtClean="0">
                <a:solidFill>
                  <a:srgbClr val="FF0000"/>
                </a:solidFill>
              </a:rPr>
              <a:t>function. </a:t>
            </a:r>
            <a:r>
              <a:rPr lang="en-US" sz="8900" dirty="0"/>
              <a:t>Why?</a:t>
            </a:r>
            <a:endParaRPr lang="en-US" sz="8900" dirty="0">
              <a:solidFill>
                <a:srgbClr val="FF0000"/>
              </a:solidFill>
            </a:endParaRPr>
          </a:p>
        </p:txBody>
      </p:sp>
    </p:spTree>
    <p:extLst>
      <p:ext uri="{BB962C8B-B14F-4D97-AF65-F5344CB8AC3E}">
        <p14:creationId xmlns:p14="http://schemas.microsoft.com/office/powerpoint/2010/main" val="387665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FF0000"/>
                </a:solidFill>
              </a:rPr>
              <a:t>Partial derivative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76400"/>
            <a:ext cx="6858000" cy="4343399"/>
          </a:xfrm>
        </p:spPr>
      </p:pic>
    </p:spTree>
    <p:extLst>
      <p:ext uri="{BB962C8B-B14F-4D97-AF65-F5344CB8AC3E}">
        <p14:creationId xmlns:p14="http://schemas.microsoft.com/office/powerpoint/2010/main" val="121618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Inverse </a:t>
            </a:r>
            <a:r>
              <a:rPr lang="en-US" sz="9600" dirty="0" smtClean="0">
                <a:solidFill>
                  <a:srgbClr val="FF0000"/>
                </a:solidFill>
              </a:rPr>
              <a:t>function</a:t>
            </a:r>
            <a:endParaRPr lang="en-US" sz="96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An </a:t>
            </a:r>
            <a:r>
              <a:rPr lang="en-US" b="1" dirty="0"/>
              <a:t>inverse function</a:t>
            </a:r>
            <a:r>
              <a:rPr lang="en-US" dirty="0"/>
              <a:t> is a </a:t>
            </a:r>
            <a:r>
              <a:rPr lang="en-US" dirty="0">
                <a:hlinkClick r:id="rId2" tooltip="Function (mathematics)"/>
              </a:rPr>
              <a:t>function</a:t>
            </a:r>
            <a:r>
              <a:rPr lang="en-US" dirty="0"/>
              <a:t> that "reverses" another function: if the function </a:t>
            </a:r>
            <a:r>
              <a:rPr lang="en-US" i="1" dirty="0"/>
              <a:t>f</a:t>
            </a:r>
            <a:r>
              <a:rPr lang="en-US" dirty="0"/>
              <a:t> applied to an input </a:t>
            </a:r>
            <a:r>
              <a:rPr lang="en-US" i="1" dirty="0"/>
              <a:t>x</a:t>
            </a:r>
            <a:r>
              <a:rPr lang="en-US" dirty="0"/>
              <a:t> gives a result of </a:t>
            </a:r>
            <a:r>
              <a:rPr lang="en-US" i="1" dirty="0"/>
              <a:t>y</a:t>
            </a:r>
            <a:r>
              <a:rPr lang="en-US" dirty="0"/>
              <a:t>, then applying its inverse function </a:t>
            </a:r>
            <a:r>
              <a:rPr lang="en-US" i="1" dirty="0"/>
              <a:t>g</a:t>
            </a:r>
            <a:r>
              <a:rPr lang="en-US" dirty="0"/>
              <a:t> to </a:t>
            </a:r>
            <a:r>
              <a:rPr lang="en-US" i="1" dirty="0"/>
              <a:t>y</a:t>
            </a:r>
            <a:r>
              <a:rPr lang="en-US" dirty="0"/>
              <a:t> gives the result </a:t>
            </a:r>
            <a:r>
              <a:rPr lang="en-US" i="1" dirty="0"/>
              <a:t>x</a:t>
            </a:r>
            <a:r>
              <a:rPr lang="en-US" dirty="0"/>
              <a:t>, and vice versa. i.e., </a:t>
            </a:r>
            <a:r>
              <a:rPr lang="en-US" i="1" dirty="0"/>
              <a:t>f</a:t>
            </a:r>
            <a:r>
              <a:rPr lang="en-US" dirty="0"/>
              <a:t>(</a:t>
            </a:r>
            <a:r>
              <a:rPr lang="en-US" i="1" dirty="0"/>
              <a:t>x</a:t>
            </a:r>
            <a:r>
              <a:rPr lang="en-US" dirty="0"/>
              <a:t>) = </a:t>
            </a:r>
            <a:r>
              <a:rPr lang="en-US" i="1" dirty="0"/>
              <a:t>y</a:t>
            </a:r>
            <a:r>
              <a:rPr lang="en-US" dirty="0"/>
              <a:t> </a:t>
            </a:r>
            <a:r>
              <a:rPr lang="en-US" dirty="0">
                <a:hlinkClick r:id="rId3" tooltip="If and only if"/>
              </a:rPr>
              <a:t>if and only if</a:t>
            </a:r>
            <a:r>
              <a:rPr lang="en-US" dirty="0"/>
              <a:t> </a:t>
            </a:r>
            <a:r>
              <a:rPr lang="en-US" i="1" dirty="0"/>
              <a:t>g</a:t>
            </a:r>
            <a:r>
              <a:rPr lang="en-US" dirty="0"/>
              <a:t>(</a:t>
            </a:r>
            <a:r>
              <a:rPr lang="en-US" i="1" dirty="0"/>
              <a:t>y</a:t>
            </a:r>
            <a:r>
              <a:rPr lang="en-US" dirty="0"/>
              <a:t>) = </a:t>
            </a:r>
            <a:r>
              <a:rPr lang="en-US" i="1" dirty="0"/>
              <a:t>x</a:t>
            </a:r>
            <a:r>
              <a:rPr lang="en-US" dirty="0"/>
              <a:t>.</a:t>
            </a:r>
          </a:p>
        </p:txBody>
      </p:sp>
    </p:spTree>
    <p:extLst>
      <p:ext uri="{BB962C8B-B14F-4D97-AF65-F5344CB8AC3E}">
        <p14:creationId xmlns:p14="http://schemas.microsoft.com/office/powerpoint/2010/main" val="3724907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rPr>
              <a:t>Inverse function </a:t>
            </a:r>
            <a:r>
              <a:rPr lang="en-US" sz="5400" dirty="0" smtClean="0">
                <a:solidFill>
                  <a:srgbClr val="FF0000"/>
                </a:solidFill>
              </a:rPr>
              <a:t>derivative</a:t>
            </a:r>
            <a:endParaRPr lang="en-US" sz="54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781800" cy="4191000"/>
          </a:xfrm>
        </p:spPr>
      </p:pic>
    </p:spTree>
    <p:extLst>
      <p:ext uri="{BB962C8B-B14F-4D97-AF65-F5344CB8AC3E}">
        <p14:creationId xmlns:p14="http://schemas.microsoft.com/office/powerpoint/2010/main" val="115627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Rotation </a:t>
            </a:r>
            <a:r>
              <a:rPr lang="en-US" sz="9600" dirty="0" smtClean="0">
                <a:solidFill>
                  <a:srgbClr val="FF0000"/>
                </a:solidFill>
              </a:rPr>
              <a:t>matrix</a:t>
            </a:r>
            <a:endParaRPr lang="en-US" sz="9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7162800" cy="4724400"/>
          </a:xfrm>
        </p:spPr>
      </p:pic>
    </p:spTree>
    <p:extLst>
      <p:ext uri="{BB962C8B-B14F-4D97-AF65-F5344CB8AC3E}">
        <p14:creationId xmlns:p14="http://schemas.microsoft.com/office/powerpoint/2010/main" val="91876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1">
                    <a:lumMod val="75000"/>
                    <a:lumOff val="25000"/>
                  </a:schemeClr>
                </a:solidFill>
              </a:rPr>
              <a:t>Implicit function </a:t>
            </a:r>
            <a:r>
              <a:rPr lang="en-US" sz="5400" dirty="0" smtClean="0">
                <a:solidFill>
                  <a:schemeClr val="tx1">
                    <a:lumMod val="75000"/>
                    <a:lumOff val="25000"/>
                  </a:schemeClr>
                </a:solidFill>
              </a:rPr>
              <a:t>derivative</a:t>
            </a:r>
            <a:endParaRPr lang="en-US" sz="5400" dirty="0">
              <a:solidFill>
                <a:schemeClr val="tx1">
                  <a:lumMod val="75000"/>
                  <a:lumOff val="2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752600"/>
            <a:ext cx="7467600" cy="4038599"/>
          </a:xfrm>
        </p:spPr>
      </p:pic>
    </p:spTree>
    <p:extLst>
      <p:ext uri="{BB962C8B-B14F-4D97-AF65-F5344CB8AC3E}">
        <p14:creationId xmlns:p14="http://schemas.microsoft.com/office/powerpoint/2010/main" val="726128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solidFill>
                  <a:srgbClr val="FF0000"/>
                </a:solidFill>
              </a:rPr>
              <a:t>Implicit </a:t>
            </a:r>
            <a:r>
              <a:rPr lang="en-US" sz="8800" dirty="0" smtClean="0">
                <a:solidFill>
                  <a:srgbClr val="FF0000"/>
                </a:solidFill>
              </a:rPr>
              <a:t>function</a:t>
            </a:r>
            <a:endParaRPr lang="en-US" sz="8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6000" dirty="0"/>
              <a:t>A </a:t>
            </a:r>
            <a:r>
              <a:rPr lang="en-US" sz="6000" dirty="0">
                <a:hlinkClick r:id="rId2"/>
              </a:rPr>
              <a:t>function</a:t>
            </a:r>
            <a:r>
              <a:rPr lang="en-US" sz="6000" dirty="0"/>
              <a:t> or </a:t>
            </a:r>
            <a:r>
              <a:rPr lang="en-US" sz="6000" dirty="0">
                <a:hlinkClick r:id="rId3"/>
              </a:rPr>
              <a:t>relation</a:t>
            </a:r>
            <a:r>
              <a:rPr lang="en-US" sz="6000" dirty="0"/>
              <a:t> in which the </a:t>
            </a:r>
            <a:r>
              <a:rPr lang="en-US" sz="6000" dirty="0">
                <a:hlinkClick r:id="rId4"/>
              </a:rPr>
              <a:t>dependent variable</a:t>
            </a:r>
            <a:r>
              <a:rPr lang="en-US" sz="6000" dirty="0"/>
              <a:t> is not isolated on one side of the </a:t>
            </a:r>
            <a:r>
              <a:rPr lang="en-US" sz="6000" dirty="0">
                <a:hlinkClick r:id="rId5"/>
              </a:rPr>
              <a:t>equation</a:t>
            </a:r>
            <a:r>
              <a:rPr lang="en-US" sz="6000" dirty="0"/>
              <a:t>. </a:t>
            </a:r>
          </a:p>
        </p:txBody>
      </p:sp>
    </p:spTree>
    <p:extLst>
      <p:ext uri="{BB962C8B-B14F-4D97-AF65-F5344CB8AC3E}">
        <p14:creationId xmlns:p14="http://schemas.microsoft.com/office/powerpoint/2010/main" val="370653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Universal </a:t>
            </a:r>
            <a:r>
              <a:rPr lang="en-US" b="1" dirty="0" smtClean="0"/>
              <a:t>quantification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 </a:t>
            </a:r>
            <a:r>
              <a:rPr lang="en-US" b="1" dirty="0"/>
              <a:t>universal quantification</a:t>
            </a:r>
            <a:r>
              <a:rPr lang="en-US" dirty="0"/>
              <a:t> is a type of </a:t>
            </a:r>
            <a:r>
              <a:rPr lang="en-US" dirty="0">
                <a:hlinkClick r:id="rId2" tooltip="Quantification (logic)"/>
              </a:rPr>
              <a:t>quantifier</a:t>
            </a:r>
            <a:r>
              <a:rPr lang="en-US" dirty="0"/>
              <a:t>, a </a:t>
            </a:r>
            <a:r>
              <a:rPr lang="en-US" dirty="0">
                <a:hlinkClick r:id="rId3" tooltip="Logical constant"/>
              </a:rPr>
              <a:t>logical constant</a:t>
            </a:r>
            <a:r>
              <a:rPr lang="en-US" dirty="0"/>
              <a:t> which is </a:t>
            </a:r>
            <a:r>
              <a:rPr lang="en-US" dirty="0">
                <a:hlinkClick r:id="rId4" tooltip="Interpretation (logic)"/>
              </a:rPr>
              <a:t>interpreted</a:t>
            </a:r>
            <a:r>
              <a:rPr lang="en-US" dirty="0"/>
              <a:t> as "given any" or "for all". It expresses that a </a:t>
            </a:r>
            <a:r>
              <a:rPr lang="en-US" dirty="0">
                <a:hlinkClick r:id="rId5" tooltip="Propositional function"/>
              </a:rPr>
              <a:t>propositional function</a:t>
            </a:r>
            <a:r>
              <a:rPr lang="en-US" dirty="0"/>
              <a:t> can be </a:t>
            </a:r>
            <a:r>
              <a:rPr lang="en-US" dirty="0">
                <a:hlinkClick r:id="rId6" tooltip="Satisfiability"/>
              </a:rPr>
              <a:t>satisfied</a:t>
            </a:r>
            <a:r>
              <a:rPr lang="en-US" dirty="0"/>
              <a:t> by every </a:t>
            </a:r>
            <a:r>
              <a:rPr lang="en-US" dirty="0">
                <a:hlinkClick r:id="rId7" tooltip="Element (mathematics)"/>
              </a:rPr>
              <a:t>member</a:t>
            </a:r>
            <a:r>
              <a:rPr lang="en-US" dirty="0"/>
              <a:t> of a </a:t>
            </a:r>
            <a:r>
              <a:rPr lang="en-US" dirty="0">
                <a:hlinkClick r:id="rId8" tooltip="Domain of discourse"/>
              </a:rPr>
              <a:t>domain of discourse</a:t>
            </a:r>
            <a:r>
              <a:rPr lang="en-US" dirty="0"/>
              <a:t>. In other terms, it is the </a:t>
            </a:r>
            <a:r>
              <a:rPr lang="en-US" dirty="0">
                <a:hlinkClick r:id="rId9" tooltip="Predicate (mathematical logic)"/>
              </a:rPr>
              <a:t>predication</a:t>
            </a:r>
            <a:r>
              <a:rPr lang="en-US" dirty="0"/>
              <a:t> of a </a:t>
            </a:r>
            <a:r>
              <a:rPr lang="en-US" dirty="0">
                <a:hlinkClick r:id="rId10" tooltip="Property (philosophy)"/>
              </a:rPr>
              <a:t>property</a:t>
            </a:r>
            <a:r>
              <a:rPr lang="en-US" dirty="0"/>
              <a:t> or </a:t>
            </a:r>
            <a:r>
              <a:rPr lang="en-US" dirty="0">
                <a:hlinkClick r:id="rId11" tooltip="Binary relation"/>
              </a:rPr>
              <a:t>relation</a:t>
            </a:r>
            <a:r>
              <a:rPr lang="en-US" dirty="0"/>
              <a:t> to every member of the domain. It </a:t>
            </a:r>
            <a:r>
              <a:rPr lang="en-US" dirty="0">
                <a:hlinkClick r:id="rId12" tooltip="Logical assertion"/>
              </a:rPr>
              <a:t>asserts</a:t>
            </a:r>
            <a:r>
              <a:rPr lang="en-US" dirty="0"/>
              <a:t> that a predicate within the </a:t>
            </a:r>
            <a:r>
              <a:rPr lang="en-US" dirty="0">
                <a:hlinkClick r:id="rId13" tooltip="Free variables and bound variables"/>
              </a:rPr>
              <a:t>scope</a:t>
            </a:r>
            <a:r>
              <a:rPr lang="en-US" dirty="0"/>
              <a:t> of a universal quantifier is true of every </a:t>
            </a:r>
            <a:r>
              <a:rPr lang="en-US" dirty="0">
                <a:hlinkClick r:id="rId14" tooltip="Valuation (logic)"/>
              </a:rPr>
              <a:t>value</a:t>
            </a:r>
            <a:r>
              <a:rPr lang="en-US" dirty="0"/>
              <a:t> of a </a:t>
            </a:r>
            <a:r>
              <a:rPr lang="en-US" dirty="0">
                <a:hlinkClick r:id="rId15" tooltip="Predicate variable"/>
              </a:rPr>
              <a:t>predicate variable</a:t>
            </a:r>
            <a:r>
              <a:rPr lang="en-US" dirty="0"/>
              <a:t>.</a:t>
            </a:r>
          </a:p>
          <a:p>
            <a:pPr marL="0" indent="0">
              <a:buNone/>
            </a:pPr>
            <a:r>
              <a:rPr lang="en-US" dirty="0"/>
              <a:t>It is usually denoted by the </a:t>
            </a:r>
            <a:r>
              <a:rPr lang="en-US" dirty="0">
                <a:hlinkClick r:id="rId16" tooltip="Turned A"/>
              </a:rPr>
              <a:t>turned A</a:t>
            </a:r>
            <a:r>
              <a:rPr lang="en-US" dirty="0"/>
              <a:t> (∀) </a:t>
            </a:r>
            <a:r>
              <a:rPr lang="en-US" dirty="0">
                <a:hlinkClick r:id="rId17" tooltip="Logical connective"/>
              </a:rPr>
              <a:t>logical operator</a:t>
            </a:r>
            <a:r>
              <a:rPr lang="en-US" dirty="0"/>
              <a:t> </a:t>
            </a:r>
            <a:r>
              <a:rPr lang="en-US" dirty="0">
                <a:hlinkClick r:id="rId18" tooltip="Symbol (formal)"/>
              </a:rPr>
              <a:t>symbol</a:t>
            </a:r>
            <a:r>
              <a:rPr lang="en-US" dirty="0"/>
              <a:t>, which, when used together with a predicate variable, is called a </a:t>
            </a:r>
            <a:r>
              <a:rPr lang="en-US" b="1" dirty="0"/>
              <a:t>universal quantifier</a:t>
            </a:r>
            <a:r>
              <a:rPr lang="en-US" dirty="0"/>
              <a:t> ("∀x", "∀(x)", or sometimes by "(x)" alone). Universal quantification is distinct from </a:t>
            </a:r>
            <a:r>
              <a:rPr lang="en-US" i="1" dirty="0">
                <a:hlinkClick r:id="rId19" tooltip="Existential quantification"/>
              </a:rPr>
              <a:t>existential</a:t>
            </a:r>
            <a:r>
              <a:rPr lang="en-US" dirty="0">
                <a:hlinkClick r:id="rId19" tooltip="Existential quantification"/>
              </a:rPr>
              <a:t> quantification</a:t>
            </a:r>
            <a:r>
              <a:rPr lang="en-US" dirty="0"/>
              <a:t> ("there exists"), which asserts that the property or relation holds only for at least one member of the domain.</a:t>
            </a:r>
          </a:p>
          <a:p>
            <a:pPr marL="0" indent="0">
              <a:buNone/>
            </a:pPr>
            <a:endParaRPr lang="en-US" dirty="0"/>
          </a:p>
        </p:txBody>
      </p:sp>
    </p:spTree>
    <p:extLst>
      <p:ext uri="{BB962C8B-B14F-4D97-AF65-F5344CB8AC3E}">
        <p14:creationId xmlns:p14="http://schemas.microsoft.com/office/powerpoint/2010/main" val="393622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Differential</a:t>
            </a:r>
            <a:endParaRPr lang="en-US" sz="9600" dirty="0"/>
          </a:p>
        </p:txBody>
      </p:sp>
      <p:sp>
        <p:nvSpPr>
          <p:cNvPr id="3" name="Content Placeholder 2"/>
          <p:cNvSpPr>
            <a:spLocks noGrp="1"/>
          </p:cNvSpPr>
          <p:nvPr>
            <p:ph idx="1"/>
          </p:nvPr>
        </p:nvSpPr>
        <p:spPr/>
        <p:txBody>
          <a:bodyPr>
            <a:normAutofit/>
          </a:bodyPr>
          <a:lstStyle/>
          <a:p>
            <a:pPr marL="0" indent="0">
              <a:buNone/>
            </a:pPr>
            <a:r>
              <a:rPr lang="en-US" sz="5400" dirty="0"/>
              <a:t>T</a:t>
            </a:r>
            <a:r>
              <a:rPr lang="en-US" sz="5400" dirty="0" smtClean="0"/>
              <a:t>he </a:t>
            </a:r>
            <a:r>
              <a:rPr lang="en-US" sz="5400" b="1" dirty="0" smtClean="0"/>
              <a:t>differential</a:t>
            </a:r>
            <a:r>
              <a:rPr lang="en-US" sz="5400" dirty="0" smtClean="0"/>
              <a:t> represents the </a:t>
            </a:r>
            <a:r>
              <a:rPr lang="en-US" sz="5400" dirty="0" smtClean="0">
                <a:hlinkClick r:id="rId2" tooltip="Principal part"/>
              </a:rPr>
              <a:t>principal part</a:t>
            </a:r>
            <a:r>
              <a:rPr lang="en-US" sz="5400" dirty="0" smtClean="0"/>
              <a:t> of the change in a function </a:t>
            </a:r>
            <a:r>
              <a:rPr lang="en-US" sz="5400" i="1" dirty="0" smtClean="0"/>
              <a:t>y</a:t>
            </a:r>
            <a:r>
              <a:rPr lang="en-US" sz="5400" dirty="0" smtClean="0"/>
              <a:t> = </a:t>
            </a:r>
            <a:r>
              <a:rPr lang="en-US" sz="5400" i="1" dirty="0" smtClean="0"/>
              <a:t>f</a:t>
            </a:r>
            <a:r>
              <a:rPr lang="en-US" sz="5400" dirty="0" smtClean="0"/>
              <a:t>(</a:t>
            </a:r>
            <a:r>
              <a:rPr lang="en-US" sz="5400" i="1" dirty="0" smtClean="0"/>
              <a:t>x</a:t>
            </a:r>
            <a:r>
              <a:rPr lang="en-US" sz="5400" dirty="0" smtClean="0"/>
              <a:t>) with respect to changes in the independent variable.</a:t>
            </a:r>
            <a:endParaRPr lang="en-US" sz="5400" dirty="0"/>
          </a:p>
        </p:txBody>
      </p:sp>
    </p:spTree>
    <p:extLst>
      <p:ext uri="{BB962C8B-B14F-4D97-AF65-F5344CB8AC3E}">
        <p14:creationId xmlns:p14="http://schemas.microsoft.com/office/powerpoint/2010/main" val="429017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Differential</a:t>
            </a:r>
            <a:endParaRPr lang="en-US" sz="9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248400" cy="4876800"/>
          </a:xfrm>
        </p:spPr>
      </p:pic>
    </p:spTree>
    <p:extLst>
      <p:ext uri="{BB962C8B-B14F-4D97-AF65-F5344CB8AC3E}">
        <p14:creationId xmlns:p14="http://schemas.microsoft.com/office/powerpoint/2010/main" val="403345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err="1">
                <a:solidFill>
                  <a:srgbClr val="FF0000"/>
                </a:solidFill>
              </a:rPr>
              <a:t>L'Hôpital's</a:t>
            </a:r>
            <a:r>
              <a:rPr lang="en-US" sz="8800" b="1" dirty="0">
                <a:solidFill>
                  <a:srgbClr val="FF0000"/>
                </a:solidFill>
              </a:rPr>
              <a:t> </a:t>
            </a:r>
            <a:r>
              <a:rPr lang="en-US" sz="8800" b="1" dirty="0" smtClean="0">
                <a:solidFill>
                  <a:srgbClr val="FF0000"/>
                </a:solidFill>
              </a:rPr>
              <a:t>rule</a:t>
            </a:r>
            <a:endParaRPr lang="en-US" sz="88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err="1"/>
              <a:t>l'Hôpital's</a:t>
            </a:r>
            <a:r>
              <a:rPr lang="en-US" b="1" dirty="0"/>
              <a:t> rule</a:t>
            </a:r>
            <a:r>
              <a:rPr lang="en-US" dirty="0"/>
              <a:t> (pronounced: </a:t>
            </a:r>
            <a:r>
              <a:rPr lang="en-US" dirty="0">
                <a:hlinkClick r:id="rId2" tooltip="Help:IPA for French"/>
              </a:rPr>
              <a:t>[</a:t>
            </a:r>
            <a:r>
              <a:rPr lang="en-US" dirty="0" err="1">
                <a:hlinkClick r:id="rId2" tooltip="Help:IPA for French"/>
              </a:rPr>
              <a:t>lopiˈtal</a:t>
            </a:r>
            <a:r>
              <a:rPr lang="en-US" dirty="0">
                <a:hlinkClick r:id="rId2" tooltip="Help:IPA for French"/>
              </a:rPr>
              <a:t>]</a:t>
            </a:r>
            <a:r>
              <a:rPr lang="en-US" dirty="0"/>
              <a:t>) uses </a:t>
            </a:r>
            <a:r>
              <a:rPr lang="en-US" dirty="0">
                <a:hlinkClick r:id="rId3" tooltip="Derivative"/>
              </a:rPr>
              <a:t>derivatives</a:t>
            </a:r>
            <a:r>
              <a:rPr lang="en-US" dirty="0"/>
              <a:t> to help evaluate </a:t>
            </a:r>
            <a:r>
              <a:rPr lang="en-US" dirty="0">
                <a:hlinkClick r:id="rId4" tooltip="Limit of a function"/>
              </a:rPr>
              <a:t>limits</a:t>
            </a:r>
            <a:r>
              <a:rPr lang="en-US" dirty="0"/>
              <a:t> involving </a:t>
            </a:r>
            <a:r>
              <a:rPr lang="en-US" dirty="0">
                <a:hlinkClick r:id="rId5" tooltip="Indeterminate form"/>
              </a:rPr>
              <a:t>indeterminate forms</a:t>
            </a:r>
            <a:r>
              <a:rPr lang="en-US" dirty="0"/>
              <a:t>. Application (or repeated application) of the rule often converts an indeterminate form to a determinate form, allowing easy evaluation of the limit. The rule is named after the 17th-century </a:t>
            </a:r>
            <a:r>
              <a:rPr lang="en-US" dirty="0">
                <a:hlinkClick r:id="rId6" tooltip="France"/>
              </a:rPr>
              <a:t>French</a:t>
            </a:r>
            <a:r>
              <a:rPr lang="en-US" dirty="0"/>
              <a:t> </a:t>
            </a:r>
            <a:r>
              <a:rPr lang="en-US" dirty="0">
                <a:hlinkClick r:id="rId7" tooltip="Mathematician"/>
              </a:rPr>
              <a:t>mathematician</a:t>
            </a:r>
            <a:r>
              <a:rPr lang="en-US" dirty="0"/>
              <a:t> </a:t>
            </a:r>
            <a:r>
              <a:rPr lang="en-US" dirty="0">
                <a:hlinkClick r:id="rId8" tooltip="Guillaume de l'Hôpital"/>
              </a:rPr>
              <a:t>Guillaume de </a:t>
            </a:r>
            <a:r>
              <a:rPr lang="en-US" dirty="0" err="1">
                <a:hlinkClick r:id="rId8" tooltip="Guillaume de l'Hôpital"/>
              </a:rPr>
              <a:t>l'Hôpital</a:t>
            </a:r>
            <a:r>
              <a:rPr lang="en-US" dirty="0"/>
              <a:t> (also written </a:t>
            </a:r>
            <a:r>
              <a:rPr lang="en-US" dirty="0" err="1" smtClean="0"/>
              <a:t>l'Hospital</a:t>
            </a:r>
            <a:r>
              <a:rPr lang="en-US" dirty="0" smtClean="0"/>
              <a:t>), </a:t>
            </a:r>
            <a:r>
              <a:rPr lang="en-US" dirty="0"/>
              <a:t>who published the rule in his 1696 book </a:t>
            </a:r>
            <a:r>
              <a:rPr lang="en-US" i="1" dirty="0" err="1">
                <a:hlinkClick r:id="rId9" tooltip="Analyse des Infiniment Petits pour l'Intelligence des Lignes Courbes"/>
              </a:rPr>
              <a:t>Analyse</a:t>
            </a:r>
            <a:r>
              <a:rPr lang="en-US" i="1" dirty="0">
                <a:hlinkClick r:id="rId9" tooltip="Analyse des Infiniment Petits pour l'Intelligence des Lignes Courbes"/>
              </a:rPr>
              <a:t> des </a:t>
            </a:r>
            <a:r>
              <a:rPr lang="en-US" i="1" dirty="0" err="1">
                <a:hlinkClick r:id="rId9" tooltip="Analyse des Infiniment Petits pour l'Intelligence des Lignes Courbes"/>
              </a:rPr>
              <a:t>Infiniment</a:t>
            </a:r>
            <a:r>
              <a:rPr lang="en-US" i="1" dirty="0">
                <a:hlinkClick r:id="rId9" tooltip="Analyse des Infiniment Petits pour l'Intelligence des Lignes Courbes"/>
              </a:rPr>
              <a:t> </a:t>
            </a:r>
            <a:r>
              <a:rPr lang="en-US" i="1" dirty="0" err="1">
                <a:hlinkClick r:id="rId9" tooltip="Analyse des Infiniment Petits pour l'Intelligence des Lignes Courbes"/>
              </a:rPr>
              <a:t>Petits</a:t>
            </a:r>
            <a:r>
              <a:rPr lang="en-US" i="1" dirty="0">
                <a:hlinkClick r:id="rId9" tooltip="Analyse des Infiniment Petits pour l'Intelligence des Lignes Courbes"/>
              </a:rPr>
              <a:t> pour </a:t>
            </a:r>
            <a:r>
              <a:rPr lang="en-US" i="1" dirty="0" err="1">
                <a:hlinkClick r:id="rId9" tooltip="Analyse des Infiniment Petits pour l'Intelligence des Lignes Courbes"/>
              </a:rPr>
              <a:t>l'Intelligence</a:t>
            </a:r>
            <a:r>
              <a:rPr lang="en-US" i="1" dirty="0">
                <a:hlinkClick r:id="rId9" tooltip="Analyse des Infiniment Petits pour l'Intelligence des Lignes Courbes"/>
              </a:rPr>
              <a:t> des </a:t>
            </a:r>
            <a:r>
              <a:rPr lang="en-US" i="1" dirty="0" err="1">
                <a:hlinkClick r:id="rId9" tooltip="Analyse des Infiniment Petits pour l'Intelligence des Lignes Courbes"/>
              </a:rPr>
              <a:t>Lignes</a:t>
            </a:r>
            <a:r>
              <a:rPr lang="en-US" i="1" dirty="0">
                <a:hlinkClick r:id="rId9" tooltip="Analyse des Infiniment Petits pour l'Intelligence des Lignes Courbes"/>
              </a:rPr>
              <a:t> </a:t>
            </a:r>
            <a:r>
              <a:rPr lang="en-US" i="1" dirty="0" err="1">
                <a:hlinkClick r:id="rId9" tooltip="Analyse des Infiniment Petits pour l'Intelligence des Lignes Courbes"/>
              </a:rPr>
              <a:t>Courbes</a:t>
            </a:r>
            <a:r>
              <a:rPr lang="en-US" dirty="0"/>
              <a:t> (literal translation: </a:t>
            </a:r>
            <a:r>
              <a:rPr lang="en-US" i="1" dirty="0"/>
              <a:t>Analysis of the Infinitely Small for the Understanding of Curved Lines</a:t>
            </a:r>
            <a:r>
              <a:rPr lang="en-US" dirty="0"/>
              <a:t>), the first textbook on </a:t>
            </a:r>
            <a:r>
              <a:rPr lang="en-US" dirty="0">
                <a:hlinkClick r:id="rId10" tooltip="Differential calculus"/>
              </a:rPr>
              <a:t>differential </a:t>
            </a:r>
            <a:r>
              <a:rPr lang="en-US" dirty="0" err="1" smtClean="0">
                <a:hlinkClick r:id="rId10" tooltip="Differential calculus"/>
              </a:rPr>
              <a:t>calculus</a:t>
            </a:r>
            <a:r>
              <a:rPr lang="en-US" dirty="0" err="1" smtClean="0"/>
              <a:t>.However</a:t>
            </a:r>
            <a:r>
              <a:rPr lang="en-US" dirty="0"/>
              <a:t>, it is believed that the rule was discovered by the Swiss mathematician </a:t>
            </a:r>
            <a:r>
              <a:rPr lang="en-US" dirty="0">
                <a:hlinkClick r:id="rId11" tooltip="Johann Bernoulli"/>
              </a:rPr>
              <a:t>Johann Bernoulli</a:t>
            </a:r>
            <a:r>
              <a:rPr lang="en-US" dirty="0"/>
              <a:t>.</a:t>
            </a:r>
          </a:p>
        </p:txBody>
      </p:sp>
    </p:spTree>
    <p:extLst>
      <p:ext uri="{BB962C8B-B14F-4D97-AF65-F5344CB8AC3E}">
        <p14:creationId xmlns:p14="http://schemas.microsoft.com/office/powerpoint/2010/main" val="145209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err="1">
                <a:solidFill>
                  <a:srgbClr val="FF0000"/>
                </a:solidFill>
              </a:rPr>
              <a:t>L'Hôpital's</a:t>
            </a:r>
            <a:r>
              <a:rPr lang="en-US" sz="9600" b="1" dirty="0">
                <a:solidFill>
                  <a:srgbClr val="FF0000"/>
                </a:solidFill>
              </a:rPr>
              <a:t> rule</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46" y="1600200"/>
            <a:ext cx="8091107" cy="4525963"/>
          </a:xfrm>
        </p:spPr>
      </p:pic>
    </p:spTree>
    <p:extLst>
      <p:ext uri="{BB962C8B-B14F-4D97-AF65-F5344CB8AC3E}">
        <p14:creationId xmlns:p14="http://schemas.microsoft.com/office/powerpoint/2010/main" val="327007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8000" dirty="0"/>
              <a:t>Limits proofs using </a:t>
            </a:r>
            <a:r>
              <a:rPr lang="en-US" sz="8000" b="1" dirty="0" err="1">
                <a:solidFill>
                  <a:srgbClr val="FF0000"/>
                </a:solidFill>
              </a:rPr>
              <a:t>L'Hôpital's</a:t>
            </a:r>
            <a:r>
              <a:rPr lang="en-US" sz="8000" b="1" dirty="0">
                <a:solidFill>
                  <a:srgbClr val="FF0000"/>
                </a:solidFill>
              </a:rPr>
              <a:t> rule</a:t>
            </a:r>
            <a:endParaRPr lang="en-US" sz="8000" dirty="0"/>
          </a:p>
        </p:txBody>
      </p:sp>
    </p:spTree>
    <p:extLst>
      <p:ext uri="{BB962C8B-B14F-4D97-AF65-F5344CB8AC3E}">
        <p14:creationId xmlns:p14="http://schemas.microsoft.com/office/powerpoint/2010/main" val="352271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t>Taylor’s </a:t>
            </a:r>
            <a:r>
              <a:rPr lang="en-US" sz="9600" dirty="0" smtClean="0"/>
              <a:t>series</a:t>
            </a:r>
            <a:endParaRPr lang="en-US" sz="9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 </a:t>
            </a:r>
            <a:r>
              <a:rPr lang="en-US" b="1" dirty="0"/>
              <a:t>Taylor series</a:t>
            </a:r>
            <a:r>
              <a:rPr lang="en-US" dirty="0"/>
              <a:t> is a representation of a </a:t>
            </a:r>
            <a:r>
              <a:rPr lang="en-US" dirty="0">
                <a:hlinkClick r:id="rId2" tooltip="Function (mathematics)"/>
              </a:rPr>
              <a:t>function</a:t>
            </a:r>
            <a:r>
              <a:rPr lang="en-US" dirty="0"/>
              <a:t> as an </a:t>
            </a:r>
            <a:r>
              <a:rPr lang="en-US" dirty="0">
                <a:hlinkClick r:id="rId3" tooltip="Series (mathematics)"/>
              </a:rPr>
              <a:t>infinite sum</a:t>
            </a:r>
            <a:r>
              <a:rPr lang="en-US" dirty="0"/>
              <a:t> of terms that are calculated from the values of the function's </a:t>
            </a:r>
            <a:r>
              <a:rPr lang="en-US" dirty="0">
                <a:hlinkClick r:id="rId4" tooltip="Derivative"/>
              </a:rPr>
              <a:t>derivatives</a:t>
            </a:r>
            <a:r>
              <a:rPr lang="en-US" dirty="0"/>
              <a:t> at a single point.</a:t>
            </a:r>
          </a:p>
          <a:p>
            <a:pPr marL="0" indent="0">
              <a:buNone/>
            </a:pPr>
            <a:r>
              <a:rPr lang="en-US" dirty="0"/>
              <a:t>The concept of a Taylor series was discovered by the Scottish mathematician </a:t>
            </a:r>
            <a:r>
              <a:rPr lang="en-US" dirty="0">
                <a:hlinkClick r:id="rId5" tooltip="James Gregory (mathematician)"/>
              </a:rPr>
              <a:t>James Gregory</a:t>
            </a:r>
            <a:r>
              <a:rPr lang="en-US" dirty="0"/>
              <a:t> and formally introduced by the English mathematician </a:t>
            </a:r>
            <a:r>
              <a:rPr lang="en-US" dirty="0">
                <a:hlinkClick r:id="rId6" tooltip="Brook Taylor"/>
              </a:rPr>
              <a:t>Brook Taylor</a:t>
            </a:r>
            <a:r>
              <a:rPr lang="en-US" dirty="0"/>
              <a:t> in 1715. If the Taylor series is centered at zero, then that series is also called a </a:t>
            </a:r>
            <a:r>
              <a:rPr lang="en-US" b="1" dirty="0" err="1"/>
              <a:t>Maclaurin</a:t>
            </a:r>
            <a:r>
              <a:rPr lang="en-US" b="1" dirty="0"/>
              <a:t> series</a:t>
            </a:r>
            <a:r>
              <a:rPr lang="en-US" dirty="0"/>
              <a:t>, named after the Scottish mathematician </a:t>
            </a:r>
            <a:r>
              <a:rPr lang="en-US" dirty="0">
                <a:hlinkClick r:id="rId7" tooltip="Colin Maclaurin"/>
              </a:rPr>
              <a:t>Colin </a:t>
            </a:r>
            <a:r>
              <a:rPr lang="en-US" dirty="0" err="1">
                <a:hlinkClick r:id="rId7" tooltip="Colin Maclaurin"/>
              </a:rPr>
              <a:t>Maclaurin</a:t>
            </a:r>
            <a:r>
              <a:rPr lang="en-US" dirty="0"/>
              <a:t>, who made extensive use of this special case of Taylor series in the 18th century.</a:t>
            </a:r>
          </a:p>
          <a:p>
            <a:pPr marL="0" indent="0">
              <a:buNone/>
            </a:pPr>
            <a:r>
              <a:rPr lang="en-US" dirty="0"/>
              <a:t>It is common practice to approximate a function by using a finite number of terms of its Taylor series. </a:t>
            </a:r>
            <a:r>
              <a:rPr lang="en-US" dirty="0">
                <a:hlinkClick r:id="rId8" tooltip="Taylor's theorem"/>
              </a:rPr>
              <a:t>Taylor's theorem</a:t>
            </a:r>
            <a:r>
              <a:rPr lang="en-US" dirty="0"/>
              <a:t> gives quantitative estimates on the error in this approximation. Any finite number of initial terms of the Taylor series of a function is called a </a:t>
            </a:r>
            <a:r>
              <a:rPr lang="en-US" dirty="0">
                <a:hlinkClick r:id="rId9" tooltip="Taylor polynomial"/>
              </a:rPr>
              <a:t>Taylor polynomial</a:t>
            </a:r>
            <a:r>
              <a:rPr lang="en-US" dirty="0"/>
              <a:t>. The Taylor series of a function is the </a:t>
            </a:r>
            <a:r>
              <a:rPr lang="en-US" dirty="0">
                <a:hlinkClick r:id="rId10" tooltip="Limit of a sequence"/>
              </a:rPr>
              <a:t>limit</a:t>
            </a:r>
            <a:r>
              <a:rPr lang="en-US" dirty="0"/>
              <a:t> of that function's Taylor polynomials, provided that the limit exists. A function may not be equal to its Taylor series, even if its Taylor series converges at every point. A function that is equal to its Taylor series in an </a:t>
            </a:r>
            <a:r>
              <a:rPr lang="en-US" dirty="0">
                <a:hlinkClick r:id="rId11" tooltip="Open interval"/>
              </a:rPr>
              <a:t>open interval</a:t>
            </a:r>
            <a:r>
              <a:rPr lang="en-US" dirty="0"/>
              <a:t> (or a disc in the </a:t>
            </a:r>
            <a:r>
              <a:rPr lang="en-US" dirty="0">
                <a:hlinkClick r:id="rId12" tooltip="Complex plane"/>
              </a:rPr>
              <a:t>complex plane</a:t>
            </a:r>
            <a:r>
              <a:rPr lang="en-US" dirty="0"/>
              <a:t>) is known as an </a:t>
            </a:r>
            <a:r>
              <a:rPr lang="en-US" dirty="0">
                <a:hlinkClick r:id="rId13" tooltip="Analytic function"/>
              </a:rPr>
              <a:t>analytic function</a:t>
            </a:r>
            <a:r>
              <a:rPr lang="en-US" dirty="0"/>
              <a:t> in that interval</a:t>
            </a:r>
            <a:r>
              <a:rPr lang="en-US" dirty="0" smtClean="0"/>
              <a:t>.</a:t>
            </a:r>
            <a:endParaRPr lang="en-US" dirty="0"/>
          </a:p>
        </p:txBody>
      </p:sp>
    </p:spTree>
    <p:extLst>
      <p:ext uri="{BB962C8B-B14F-4D97-AF65-F5344CB8AC3E}">
        <p14:creationId xmlns:p14="http://schemas.microsoft.com/office/powerpoint/2010/main" val="351976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chemeClr val="accent6">
                    <a:lumMod val="75000"/>
                  </a:schemeClr>
                </a:solidFill>
              </a:rPr>
              <a:t>Taylor’s series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0"/>
            <a:ext cx="8153400" cy="3048000"/>
          </a:xfrm>
        </p:spPr>
      </p:pic>
    </p:spTree>
    <p:extLst>
      <p:ext uri="{BB962C8B-B14F-4D97-AF65-F5344CB8AC3E}">
        <p14:creationId xmlns:p14="http://schemas.microsoft.com/office/powerpoint/2010/main" val="324876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err="1"/>
              <a:t>A</a:t>
            </a:r>
            <a:r>
              <a:rPr lang="en-US" sz="9600" b="1" dirty="0" err="1" smtClean="0"/>
              <a:t>ntiderivative</a:t>
            </a:r>
            <a:endParaRPr lang="en-US" sz="96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a:t>
            </a:r>
            <a:r>
              <a:rPr lang="en-US" dirty="0" smtClean="0"/>
              <a:t>n </a:t>
            </a:r>
            <a:r>
              <a:rPr lang="en-US" b="1" dirty="0" err="1" smtClean="0"/>
              <a:t>antiderivative</a:t>
            </a:r>
            <a:r>
              <a:rPr lang="en-US" dirty="0" smtClean="0"/>
              <a:t>, </a:t>
            </a:r>
            <a:r>
              <a:rPr lang="en-US" b="1" dirty="0" smtClean="0"/>
              <a:t>primitive </a:t>
            </a:r>
            <a:r>
              <a:rPr lang="en-US" b="1" dirty="0" smtClean="0">
                <a:hlinkClick r:id="rId2" tooltip="Integral"/>
              </a:rPr>
              <a:t>integral</a:t>
            </a:r>
            <a:r>
              <a:rPr lang="en-US" dirty="0" smtClean="0"/>
              <a:t> or </a:t>
            </a:r>
            <a:r>
              <a:rPr lang="en-US" b="1" dirty="0" smtClean="0"/>
              <a:t>indefinite </a:t>
            </a:r>
            <a:r>
              <a:rPr lang="en-US" b="1" dirty="0" smtClean="0">
                <a:hlinkClick r:id="rId2" tooltip="Integral"/>
              </a:rPr>
              <a:t>integral</a:t>
            </a:r>
            <a:r>
              <a:rPr lang="en-US" dirty="0" smtClean="0"/>
              <a:t> of a </a:t>
            </a:r>
            <a:r>
              <a:rPr lang="en-US" dirty="0" smtClean="0">
                <a:hlinkClick r:id="rId3" tooltip="Function (mathematics)"/>
              </a:rPr>
              <a:t>function</a:t>
            </a:r>
            <a:r>
              <a:rPr lang="en-US" dirty="0" smtClean="0"/>
              <a:t> </a:t>
            </a:r>
            <a:r>
              <a:rPr lang="en-US" i="1" dirty="0" smtClean="0"/>
              <a:t>f</a:t>
            </a:r>
            <a:r>
              <a:rPr lang="en-US" dirty="0" smtClean="0"/>
              <a:t> is a differentiable function </a:t>
            </a:r>
            <a:r>
              <a:rPr lang="en-US" i="1" dirty="0" smtClean="0"/>
              <a:t>F</a:t>
            </a:r>
            <a:r>
              <a:rPr lang="en-US" dirty="0" smtClean="0"/>
              <a:t> whose </a:t>
            </a:r>
            <a:r>
              <a:rPr lang="en-US" dirty="0" smtClean="0">
                <a:hlinkClick r:id="rId4" tooltip="Derivative"/>
              </a:rPr>
              <a:t>derivative</a:t>
            </a:r>
            <a:r>
              <a:rPr lang="en-US" dirty="0" smtClean="0"/>
              <a:t> is equal to </a:t>
            </a:r>
            <a:r>
              <a:rPr lang="en-US" i="1" dirty="0" smtClean="0"/>
              <a:t>f</a:t>
            </a:r>
            <a:r>
              <a:rPr lang="en-US" dirty="0" smtClean="0"/>
              <a:t>, i.e., </a:t>
            </a:r>
            <a:r>
              <a:rPr lang="en-US" i="1" dirty="0" smtClean="0"/>
              <a:t>F</a:t>
            </a:r>
            <a:r>
              <a:rPr lang="en-US" dirty="0" smtClean="0"/>
              <a:t> ′ = </a:t>
            </a:r>
            <a:r>
              <a:rPr lang="en-US" i="1" dirty="0" smtClean="0"/>
              <a:t>f</a:t>
            </a:r>
            <a:r>
              <a:rPr lang="en-US" dirty="0" smtClean="0"/>
              <a:t>. The process of solving for </a:t>
            </a:r>
            <a:r>
              <a:rPr lang="en-US" dirty="0" err="1" smtClean="0"/>
              <a:t>antiderivatives</a:t>
            </a:r>
            <a:r>
              <a:rPr lang="en-US" dirty="0" smtClean="0"/>
              <a:t> is called </a:t>
            </a:r>
            <a:r>
              <a:rPr lang="en-US" b="1" dirty="0" err="1" smtClean="0"/>
              <a:t>antidifferentiation</a:t>
            </a:r>
            <a:r>
              <a:rPr lang="en-US" dirty="0" smtClean="0"/>
              <a:t> (or </a:t>
            </a:r>
            <a:r>
              <a:rPr lang="en-US" b="1" dirty="0" smtClean="0"/>
              <a:t>indefinite integration</a:t>
            </a:r>
            <a:r>
              <a:rPr lang="en-US" dirty="0" smtClean="0"/>
              <a:t>) and its opposite operation is called differentiation, which is the process of finding a </a:t>
            </a:r>
            <a:r>
              <a:rPr lang="en-US" dirty="0" smtClean="0">
                <a:hlinkClick r:id="rId4" tooltip="Derivative"/>
              </a:rPr>
              <a:t>derivative</a:t>
            </a:r>
            <a:r>
              <a:rPr lang="en-US" dirty="0" smtClean="0"/>
              <a:t>. </a:t>
            </a:r>
            <a:r>
              <a:rPr lang="en-US" dirty="0" err="1" smtClean="0"/>
              <a:t>Antiderivatives</a:t>
            </a:r>
            <a:r>
              <a:rPr lang="en-US" dirty="0" smtClean="0"/>
              <a:t> are related to </a:t>
            </a:r>
            <a:r>
              <a:rPr lang="en-US" dirty="0" smtClean="0">
                <a:hlinkClick r:id="rId2" tooltip="Integral"/>
              </a:rPr>
              <a:t>definite integrals</a:t>
            </a:r>
            <a:r>
              <a:rPr lang="en-US" dirty="0" smtClean="0"/>
              <a:t> through the </a:t>
            </a:r>
            <a:r>
              <a:rPr lang="en-US" dirty="0" smtClean="0">
                <a:hlinkClick r:id="rId5" tooltip="Fundamental theorem of calculus"/>
              </a:rPr>
              <a:t>fundamental theorem of calculus</a:t>
            </a:r>
            <a:r>
              <a:rPr lang="en-US" dirty="0" smtClean="0"/>
              <a:t>: the definite integral of a function over an interval is equal to the difference between the values of an </a:t>
            </a:r>
            <a:r>
              <a:rPr lang="en-US" dirty="0" err="1" smtClean="0"/>
              <a:t>antiderivative</a:t>
            </a:r>
            <a:r>
              <a:rPr lang="en-US" dirty="0" smtClean="0"/>
              <a:t> evaluated at the endpoints of the interval.</a:t>
            </a:r>
            <a:endParaRPr lang="en-US" dirty="0"/>
          </a:p>
        </p:txBody>
      </p:sp>
    </p:spTree>
    <p:extLst>
      <p:ext uri="{BB962C8B-B14F-4D97-AF65-F5344CB8AC3E}">
        <p14:creationId xmlns:p14="http://schemas.microsoft.com/office/powerpoint/2010/main" val="4168791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err="1" smtClean="0">
                <a:solidFill>
                  <a:srgbClr val="FF0000"/>
                </a:solidFill>
              </a:rPr>
              <a:t>Antiderivatives</a:t>
            </a:r>
            <a:endParaRPr lang="en-US" sz="9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382000" cy="5105400"/>
          </a:xfrm>
        </p:spPr>
      </p:pic>
    </p:spTree>
    <p:extLst>
      <p:ext uri="{BB962C8B-B14F-4D97-AF65-F5344CB8AC3E}">
        <p14:creationId xmlns:p14="http://schemas.microsoft.com/office/powerpoint/2010/main" val="409424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FF0000"/>
                </a:solidFill>
              </a:rPr>
              <a:t>Indefinite </a:t>
            </a:r>
            <a:r>
              <a:rPr lang="en-US" sz="8000" dirty="0" smtClean="0">
                <a:solidFill>
                  <a:srgbClr val="FF0000"/>
                </a:solidFill>
              </a:rPr>
              <a:t>integral</a:t>
            </a:r>
            <a:endParaRPr lang="en-US" sz="80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800"/>
            <a:ext cx="7467600" cy="4648200"/>
          </a:xfrm>
        </p:spPr>
      </p:pic>
    </p:spTree>
    <p:extLst>
      <p:ext uri="{BB962C8B-B14F-4D97-AF65-F5344CB8AC3E}">
        <p14:creationId xmlns:p14="http://schemas.microsoft.com/office/powerpoint/2010/main" val="355408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Existential </a:t>
            </a:r>
            <a:r>
              <a:rPr lang="en-US" b="1" dirty="0" smtClean="0"/>
              <a:t>quantification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An </a:t>
            </a:r>
            <a:r>
              <a:rPr lang="en-US" b="1" dirty="0"/>
              <a:t>existential quantification</a:t>
            </a:r>
            <a:r>
              <a:rPr lang="en-US" dirty="0"/>
              <a:t> is a type of </a:t>
            </a:r>
            <a:r>
              <a:rPr lang="en-US" dirty="0">
                <a:hlinkClick r:id="rId2" tooltip="Quantification (logic)"/>
              </a:rPr>
              <a:t>quantifier</a:t>
            </a:r>
            <a:r>
              <a:rPr lang="en-US" dirty="0"/>
              <a:t>, a </a:t>
            </a:r>
            <a:r>
              <a:rPr lang="en-US" dirty="0">
                <a:hlinkClick r:id="rId3" tooltip="Logical constant"/>
              </a:rPr>
              <a:t>logical constant</a:t>
            </a:r>
            <a:r>
              <a:rPr lang="en-US" dirty="0"/>
              <a:t> which is </a:t>
            </a:r>
            <a:r>
              <a:rPr lang="en-US" dirty="0">
                <a:hlinkClick r:id="rId4" tooltip="Interpretation (logic)"/>
              </a:rPr>
              <a:t>interpreted</a:t>
            </a:r>
            <a:r>
              <a:rPr lang="en-US" dirty="0"/>
              <a:t> as "there exists," "there is at least one," or "for some." It expresses that a </a:t>
            </a:r>
            <a:r>
              <a:rPr lang="en-US" dirty="0">
                <a:hlinkClick r:id="rId5" tooltip="Propositional function"/>
              </a:rPr>
              <a:t>propositional function</a:t>
            </a:r>
            <a:r>
              <a:rPr lang="en-US" dirty="0"/>
              <a:t> can be </a:t>
            </a:r>
            <a:r>
              <a:rPr lang="en-US" dirty="0">
                <a:hlinkClick r:id="rId6" tooltip="Satisfiability"/>
              </a:rPr>
              <a:t>satisfied</a:t>
            </a:r>
            <a:r>
              <a:rPr lang="en-US" dirty="0"/>
              <a:t> by at least one </a:t>
            </a:r>
            <a:r>
              <a:rPr lang="en-US" dirty="0">
                <a:hlinkClick r:id="rId7" tooltip="Element (mathematics)"/>
              </a:rPr>
              <a:t>member</a:t>
            </a:r>
            <a:r>
              <a:rPr lang="en-US" dirty="0"/>
              <a:t> of a </a:t>
            </a:r>
            <a:r>
              <a:rPr lang="en-US" dirty="0">
                <a:hlinkClick r:id="rId8" tooltip="Domain of discourse"/>
              </a:rPr>
              <a:t>domain of discourse</a:t>
            </a:r>
            <a:r>
              <a:rPr lang="en-US" dirty="0"/>
              <a:t>. In other terms, it is the </a:t>
            </a:r>
            <a:r>
              <a:rPr lang="en-US" dirty="0">
                <a:hlinkClick r:id="rId9" tooltip="Predicate (mathematical logic)"/>
              </a:rPr>
              <a:t>predication</a:t>
            </a:r>
            <a:r>
              <a:rPr lang="en-US" dirty="0"/>
              <a:t> of a </a:t>
            </a:r>
            <a:r>
              <a:rPr lang="en-US" dirty="0">
                <a:hlinkClick r:id="rId10" tooltip="Property (philosophy)"/>
              </a:rPr>
              <a:t>property</a:t>
            </a:r>
            <a:r>
              <a:rPr lang="en-US" dirty="0"/>
              <a:t> or </a:t>
            </a:r>
            <a:r>
              <a:rPr lang="en-US" dirty="0">
                <a:hlinkClick r:id="rId11" tooltip="Binary relation"/>
              </a:rPr>
              <a:t>relation</a:t>
            </a:r>
            <a:r>
              <a:rPr lang="en-US" dirty="0"/>
              <a:t> to at least one member of the domain. It </a:t>
            </a:r>
            <a:r>
              <a:rPr lang="en-US" dirty="0">
                <a:hlinkClick r:id="rId12" tooltip="Logical assertion"/>
              </a:rPr>
              <a:t>asserts</a:t>
            </a:r>
            <a:r>
              <a:rPr lang="en-US" dirty="0"/>
              <a:t> that a predicate within the </a:t>
            </a:r>
            <a:r>
              <a:rPr lang="en-US" dirty="0">
                <a:hlinkClick r:id="rId13" tooltip="Free variables and bound variables"/>
              </a:rPr>
              <a:t>scope</a:t>
            </a:r>
            <a:r>
              <a:rPr lang="en-US" dirty="0"/>
              <a:t> of an existential quantifier is true of at least one </a:t>
            </a:r>
            <a:r>
              <a:rPr lang="en-US" dirty="0">
                <a:hlinkClick r:id="rId14" tooltip="Valuation (logic)"/>
              </a:rPr>
              <a:t>value</a:t>
            </a:r>
            <a:r>
              <a:rPr lang="en-US" dirty="0"/>
              <a:t> of a </a:t>
            </a:r>
            <a:r>
              <a:rPr lang="en-US" dirty="0">
                <a:hlinkClick r:id="rId15" tooltip="Predicate variable"/>
              </a:rPr>
              <a:t>predicate variable</a:t>
            </a:r>
            <a:r>
              <a:rPr lang="en-US" dirty="0"/>
              <a:t>.</a:t>
            </a:r>
          </a:p>
          <a:p>
            <a:pPr marL="0" indent="0">
              <a:buNone/>
            </a:pPr>
            <a:r>
              <a:rPr lang="en-US" dirty="0"/>
              <a:t>It is usually denoted by the </a:t>
            </a:r>
            <a:r>
              <a:rPr lang="en-US" dirty="0">
                <a:hlinkClick r:id="rId16" tooltip="Turned E"/>
              </a:rPr>
              <a:t>turned E</a:t>
            </a:r>
            <a:r>
              <a:rPr lang="en-US" dirty="0"/>
              <a:t> (∃) </a:t>
            </a:r>
            <a:r>
              <a:rPr lang="en-US" dirty="0">
                <a:hlinkClick r:id="rId17" tooltip="Logical connective"/>
              </a:rPr>
              <a:t>logical operator</a:t>
            </a:r>
            <a:r>
              <a:rPr lang="en-US" dirty="0"/>
              <a:t> </a:t>
            </a:r>
            <a:r>
              <a:rPr lang="en-US" dirty="0">
                <a:hlinkClick r:id="rId18" tooltip="Symbol (formal)"/>
              </a:rPr>
              <a:t>symbol</a:t>
            </a:r>
            <a:r>
              <a:rPr lang="en-US" dirty="0"/>
              <a:t>, which, when used together with a predicate variable, is called an </a:t>
            </a:r>
            <a:r>
              <a:rPr lang="en-US" b="1" dirty="0"/>
              <a:t>existential quantifier</a:t>
            </a:r>
            <a:r>
              <a:rPr lang="en-US" dirty="0"/>
              <a:t> ("∃x" or "∃(x)").</a:t>
            </a:r>
          </a:p>
          <a:p>
            <a:pPr marL="0" indent="0">
              <a:buNone/>
            </a:pPr>
            <a:endParaRPr lang="en-US" dirty="0"/>
          </a:p>
        </p:txBody>
      </p:sp>
    </p:spTree>
    <p:extLst>
      <p:ext uri="{BB962C8B-B14F-4D97-AF65-F5344CB8AC3E}">
        <p14:creationId xmlns:p14="http://schemas.microsoft.com/office/powerpoint/2010/main" val="3664452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Integrals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696200" cy="4648199"/>
          </a:xfrm>
        </p:spPr>
      </p:pic>
    </p:spTree>
    <p:extLst>
      <p:ext uri="{BB962C8B-B14F-4D97-AF65-F5344CB8AC3E}">
        <p14:creationId xmlns:p14="http://schemas.microsoft.com/office/powerpoint/2010/main" val="1770345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FF0000"/>
                </a:solidFill>
              </a:rPr>
              <a:t>Riemann sum</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t>A</a:t>
            </a:r>
            <a:r>
              <a:rPr lang="en-US" dirty="0" smtClean="0"/>
              <a:t> </a:t>
            </a:r>
            <a:r>
              <a:rPr lang="en-US" b="1" dirty="0" smtClean="0"/>
              <a:t>Riemann sum</a:t>
            </a:r>
            <a:r>
              <a:rPr lang="en-US" dirty="0" smtClean="0"/>
              <a:t> is an </a:t>
            </a:r>
            <a:r>
              <a:rPr lang="en-US" dirty="0" smtClean="0">
                <a:hlinkClick r:id="rId2" tooltip="Approximation"/>
              </a:rPr>
              <a:t>approximation</a:t>
            </a:r>
            <a:r>
              <a:rPr lang="en-US" dirty="0" smtClean="0"/>
              <a:t> of the </a:t>
            </a:r>
            <a:r>
              <a:rPr lang="en-US" dirty="0" smtClean="0">
                <a:hlinkClick r:id="rId3" tooltip="Area"/>
              </a:rPr>
              <a:t>area</a:t>
            </a:r>
            <a:r>
              <a:rPr lang="en-US" dirty="0" smtClean="0"/>
              <a:t> of a region, often the region underneath a curve. It is named after German mathematician </a:t>
            </a:r>
            <a:r>
              <a:rPr lang="en-US" dirty="0" smtClean="0">
                <a:hlinkClick r:id="rId4" tooltip="Bernhard Riemann"/>
              </a:rPr>
              <a:t>Bernhard Riemann</a:t>
            </a:r>
            <a:r>
              <a:rPr lang="en-US" dirty="0" smtClean="0"/>
              <a:t>.</a:t>
            </a:r>
          </a:p>
          <a:p>
            <a:pPr marL="0" indent="0">
              <a:buNone/>
            </a:pPr>
            <a:r>
              <a:rPr lang="en-US" dirty="0" smtClean="0"/>
              <a:t>The sum is calculated by dividing the region up into shapes (</a:t>
            </a:r>
            <a:r>
              <a:rPr lang="en-US" dirty="0" smtClean="0">
                <a:hlinkClick r:id="rId5" tooltip="Rectangle"/>
              </a:rPr>
              <a:t>rectangles</a:t>
            </a:r>
            <a:r>
              <a:rPr lang="en-US" dirty="0" smtClean="0"/>
              <a:t> or </a:t>
            </a:r>
            <a:r>
              <a:rPr lang="en-US" dirty="0" smtClean="0">
                <a:hlinkClick r:id="rId6" tooltip="Trapezoid"/>
              </a:rPr>
              <a:t>trapezoids</a:t>
            </a:r>
            <a:r>
              <a:rPr lang="en-US" dirty="0" smtClean="0"/>
              <a:t>) that together form a region that is similar to the region being measured, then calculating the area for each of these shapes, and finally adding all of these small areas together. This approach can be used to find a numerical approximation for a </a:t>
            </a:r>
            <a:r>
              <a:rPr lang="en-US" dirty="0" smtClean="0">
                <a:hlinkClick r:id="rId7" tooltip="Definite integral"/>
              </a:rPr>
              <a:t>definite integral</a:t>
            </a:r>
            <a:r>
              <a:rPr lang="en-US" dirty="0" smtClean="0"/>
              <a:t> even if the </a:t>
            </a:r>
            <a:r>
              <a:rPr lang="en-US" dirty="0" smtClean="0">
                <a:hlinkClick r:id="rId8" tooltip="Fundamental theorem of calculus"/>
              </a:rPr>
              <a:t>fundamental theorem of calculus</a:t>
            </a:r>
            <a:r>
              <a:rPr lang="en-US" dirty="0" smtClean="0"/>
              <a:t> does not make it easy to find a </a:t>
            </a:r>
            <a:r>
              <a:rPr lang="en-US" dirty="0" smtClean="0">
                <a:hlinkClick r:id="rId9" tooltip="Closed-form expression"/>
              </a:rPr>
              <a:t>closed-form solution</a:t>
            </a:r>
            <a:r>
              <a:rPr lang="en-US" dirty="0" smtClean="0"/>
              <a:t>.</a:t>
            </a:r>
          </a:p>
          <a:p>
            <a:pPr marL="0" indent="0">
              <a:buNone/>
            </a:pPr>
            <a:r>
              <a:rPr lang="en-US" dirty="0" smtClean="0"/>
              <a:t>Because the region filled by the small shapes is usually not exactly the same shape as the region being measured, the Riemann sum will differ from the area being measured. This error can be reduced by dividing up the region more finely, using smaller and smaller shapes. As the shapes get smaller and smaller, the sum approaches the </a:t>
            </a:r>
            <a:r>
              <a:rPr lang="en-US" dirty="0" smtClean="0">
                <a:hlinkClick r:id="rId10" tooltip="Riemann integral"/>
              </a:rPr>
              <a:t>Riemann integral</a:t>
            </a:r>
            <a:r>
              <a:rPr lang="en-US" dirty="0" smtClean="0"/>
              <a:t>.</a:t>
            </a:r>
          </a:p>
          <a:p>
            <a:pPr marL="0" indent="0">
              <a:buNone/>
            </a:pPr>
            <a:endParaRPr lang="en-US" dirty="0"/>
          </a:p>
        </p:txBody>
      </p:sp>
    </p:spTree>
    <p:extLst>
      <p:ext uri="{BB962C8B-B14F-4D97-AF65-F5344CB8AC3E}">
        <p14:creationId xmlns:p14="http://schemas.microsoft.com/office/powerpoint/2010/main" val="408203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Riemann sum</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391399" cy="4267200"/>
          </a:xfrm>
        </p:spPr>
      </p:pic>
    </p:spTree>
    <p:extLst>
      <p:ext uri="{BB962C8B-B14F-4D97-AF65-F5344CB8AC3E}">
        <p14:creationId xmlns:p14="http://schemas.microsoft.com/office/powerpoint/2010/main" val="797578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FF0000"/>
                </a:solidFill>
              </a:rPr>
              <a:t>Definite </a:t>
            </a:r>
            <a:r>
              <a:rPr lang="en-US" sz="8000" dirty="0" smtClean="0">
                <a:solidFill>
                  <a:srgbClr val="FF0000"/>
                </a:solidFill>
              </a:rPr>
              <a:t>integral</a:t>
            </a:r>
            <a:endParaRPr lang="en-US" sz="80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162800" cy="4648200"/>
          </a:xfrm>
        </p:spPr>
      </p:pic>
    </p:spTree>
    <p:extLst>
      <p:ext uri="{BB962C8B-B14F-4D97-AF65-F5344CB8AC3E}">
        <p14:creationId xmlns:p14="http://schemas.microsoft.com/office/powerpoint/2010/main" val="1469911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Integration by substitution</a:t>
            </a:r>
            <a:endParaRPr lang="en-US" sz="5400"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I</a:t>
            </a:r>
            <a:r>
              <a:rPr lang="en-US" b="1" dirty="0" smtClean="0"/>
              <a:t>ntegration by substitution</a:t>
            </a:r>
            <a:r>
              <a:rPr lang="en-US" dirty="0" smtClean="0"/>
              <a:t>, also known as </a:t>
            </a:r>
            <a:r>
              <a:rPr lang="en-US" b="1" dirty="0" smtClean="0"/>
              <a:t>u-substitution</a:t>
            </a:r>
            <a:r>
              <a:rPr lang="en-US" dirty="0" smtClean="0"/>
              <a:t>, is a method for finding </a:t>
            </a:r>
            <a:r>
              <a:rPr lang="en-US" dirty="0" smtClean="0">
                <a:hlinkClick r:id="rId2" tooltip="Integral"/>
              </a:rPr>
              <a:t>integrals</a:t>
            </a:r>
            <a:r>
              <a:rPr lang="en-US" dirty="0" smtClean="0"/>
              <a:t>. Using the </a:t>
            </a:r>
            <a:r>
              <a:rPr lang="en-US" dirty="0" smtClean="0">
                <a:hlinkClick r:id="rId3" tooltip="Fundamental theorem of calculus"/>
              </a:rPr>
              <a:t>fundamental theorem of calculus</a:t>
            </a:r>
            <a:r>
              <a:rPr lang="en-US" dirty="0" smtClean="0"/>
              <a:t> often requires finding an </a:t>
            </a:r>
            <a:r>
              <a:rPr lang="en-US" dirty="0" err="1" smtClean="0"/>
              <a:t>antiderivative</a:t>
            </a:r>
            <a:r>
              <a:rPr lang="en-US" dirty="0" smtClean="0"/>
              <a:t>. For this and other reasons, integration by substitution is an important tool for mathematicians. It is the counterpart to the </a:t>
            </a:r>
            <a:r>
              <a:rPr lang="en-US" dirty="0" smtClean="0">
                <a:hlinkClick r:id="rId4" tooltip="Chain rule"/>
              </a:rPr>
              <a:t>chain rule</a:t>
            </a:r>
            <a:r>
              <a:rPr lang="en-US" dirty="0" smtClean="0"/>
              <a:t> of </a:t>
            </a:r>
            <a:r>
              <a:rPr lang="en-US" dirty="0" smtClean="0">
                <a:hlinkClick r:id="rId5" tooltip="Derivative"/>
              </a:rPr>
              <a:t>differentiation</a:t>
            </a:r>
            <a:r>
              <a:rPr lang="en-US" dirty="0" smtClean="0"/>
              <a:t>.</a:t>
            </a:r>
            <a:endParaRPr lang="en-US" dirty="0"/>
          </a:p>
        </p:txBody>
      </p:sp>
    </p:spTree>
    <p:extLst>
      <p:ext uri="{BB962C8B-B14F-4D97-AF65-F5344CB8AC3E}">
        <p14:creationId xmlns:p14="http://schemas.microsoft.com/office/powerpoint/2010/main" val="159443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Integration by substitution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315200" cy="4876800"/>
          </a:xfrm>
        </p:spPr>
      </p:pic>
    </p:spTree>
    <p:extLst>
      <p:ext uri="{BB962C8B-B14F-4D97-AF65-F5344CB8AC3E}">
        <p14:creationId xmlns:p14="http://schemas.microsoft.com/office/powerpoint/2010/main" val="426439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rPr>
              <a:t>Integration by parts</a:t>
            </a:r>
            <a:endParaRPr lang="en-US" sz="7200"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I</a:t>
            </a:r>
            <a:r>
              <a:rPr lang="en-US" b="1" dirty="0" smtClean="0"/>
              <a:t>ntegration by parts</a:t>
            </a:r>
            <a:r>
              <a:rPr lang="en-US" dirty="0" smtClean="0"/>
              <a:t> is a theorem that relates the </a:t>
            </a:r>
            <a:r>
              <a:rPr lang="en-US" dirty="0" smtClean="0">
                <a:hlinkClick r:id="rId2" tooltip="Integral (mathematics)"/>
              </a:rPr>
              <a:t>integral</a:t>
            </a:r>
            <a:r>
              <a:rPr lang="en-US" dirty="0" smtClean="0"/>
              <a:t> of a </a:t>
            </a:r>
            <a:r>
              <a:rPr lang="en-US" dirty="0" smtClean="0">
                <a:hlinkClick r:id="rId3" tooltip="Product (mathematics)"/>
              </a:rPr>
              <a:t>product</a:t>
            </a:r>
            <a:r>
              <a:rPr lang="en-US" dirty="0" smtClean="0"/>
              <a:t> of functions to the integral of their derivative and </a:t>
            </a:r>
            <a:r>
              <a:rPr lang="en-US" dirty="0" err="1" smtClean="0"/>
              <a:t>antiderivative</a:t>
            </a:r>
            <a:r>
              <a:rPr lang="en-US" dirty="0" smtClean="0"/>
              <a:t>. It is frequently used to transform the </a:t>
            </a:r>
            <a:r>
              <a:rPr lang="en-US" dirty="0" err="1" smtClean="0"/>
              <a:t>antiderivative</a:t>
            </a:r>
            <a:r>
              <a:rPr lang="en-US" dirty="0" smtClean="0"/>
              <a:t> of a product of functions into an </a:t>
            </a:r>
            <a:r>
              <a:rPr lang="en-US" dirty="0" err="1" smtClean="0"/>
              <a:t>antiderivative</a:t>
            </a:r>
            <a:r>
              <a:rPr lang="en-US" dirty="0" smtClean="0"/>
              <a:t> for which a solution can be more easily found. The rule can be derived in one line simply by integrating the </a:t>
            </a:r>
            <a:r>
              <a:rPr lang="en-US" dirty="0" smtClean="0">
                <a:hlinkClick r:id="rId4" tooltip="Product rule"/>
              </a:rPr>
              <a:t>product rule</a:t>
            </a:r>
            <a:r>
              <a:rPr lang="en-US" dirty="0" smtClean="0"/>
              <a:t> of </a:t>
            </a:r>
            <a:r>
              <a:rPr lang="en-US" dirty="0" smtClean="0">
                <a:hlinkClick r:id="rId5" tooltip="Derivative"/>
              </a:rPr>
              <a:t>differentiation</a:t>
            </a:r>
            <a:r>
              <a:rPr lang="en-US" dirty="0" smtClean="0"/>
              <a:t>.</a:t>
            </a:r>
            <a:endParaRPr lang="en-US" dirty="0"/>
          </a:p>
        </p:txBody>
      </p:sp>
    </p:spTree>
    <p:extLst>
      <p:ext uri="{BB962C8B-B14F-4D97-AF65-F5344CB8AC3E}">
        <p14:creationId xmlns:p14="http://schemas.microsoft.com/office/powerpoint/2010/main" val="2515666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Integration by parts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204" y="1600200"/>
            <a:ext cx="6371591" cy="4525963"/>
          </a:xfrm>
        </p:spPr>
      </p:pic>
    </p:spTree>
    <p:extLst>
      <p:ext uri="{BB962C8B-B14F-4D97-AF65-F5344CB8AC3E}">
        <p14:creationId xmlns:p14="http://schemas.microsoft.com/office/powerpoint/2010/main" val="3342123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7200" dirty="0">
                <a:solidFill>
                  <a:srgbClr val="FF0000"/>
                </a:solidFill>
              </a:rPr>
              <a:t>Fibonacci Golden Ratio is one of the links between calculus and discrete math. </a:t>
            </a:r>
            <a:endParaRPr lang="en-US" sz="7200" dirty="0">
              <a:solidFill>
                <a:srgbClr val="FF0000"/>
              </a:solidFill>
            </a:endParaRPr>
          </a:p>
        </p:txBody>
      </p:sp>
    </p:spTree>
    <p:extLst>
      <p:ext uri="{BB962C8B-B14F-4D97-AF65-F5344CB8AC3E}">
        <p14:creationId xmlns:p14="http://schemas.microsoft.com/office/powerpoint/2010/main" val="2820502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9600" dirty="0">
                <a:solidFill>
                  <a:srgbClr val="FF0000"/>
                </a:solidFill>
              </a:rPr>
              <a:t>Why do we use discrete math in calculus? </a:t>
            </a:r>
            <a:endParaRPr lang="en-US" sz="9600" dirty="0">
              <a:solidFill>
                <a:srgbClr val="FF0000"/>
              </a:solidFill>
            </a:endParaRPr>
          </a:p>
        </p:txBody>
      </p:sp>
    </p:spTree>
    <p:extLst>
      <p:ext uri="{BB962C8B-B14F-4D97-AF65-F5344CB8AC3E}">
        <p14:creationId xmlns:p14="http://schemas.microsoft.com/office/powerpoint/2010/main" val="425299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Review/Revision</a:t>
            </a:r>
            <a:endParaRPr lang="en-US" sz="8800" dirty="0"/>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Relevant number theory </a:t>
            </a:r>
            <a:r>
              <a:rPr lang="en-US" dirty="0" smtClean="0">
                <a:solidFill>
                  <a:srgbClr val="FF0000"/>
                </a:solidFill>
              </a:rPr>
              <a:t>problems:</a:t>
            </a:r>
          </a:p>
          <a:p>
            <a:r>
              <a:rPr lang="en-US" dirty="0"/>
              <a:t>Geometrical progression series</a:t>
            </a:r>
            <a:endParaRPr lang="en-US" dirty="0"/>
          </a:p>
          <a:p>
            <a:r>
              <a:rPr lang="en-US" dirty="0"/>
              <a:t>Converting recurring decimals to </a:t>
            </a:r>
            <a:r>
              <a:rPr lang="en-US" dirty="0" smtClean="0"/>
              <a:t>fractions</a:t>
            </a:r>
          </a:p>
          <a:p>
            <a:r>
              <a:rPr lang="en-US" dirty="0" smtClean="0"/>
              <a:t>Powers</a:t>
            </a:r>
            <a:endParaRPr lang="en-US" dirty="0"/>
          </a:p>
          <a:p>
            <a:r>
              <a:rPr lang="en-US" dirty="0"/>
              <a:t>Etc. </a:t>
            </a:r>
            <a:endParaRPr lang="en-US" dirty="0"/>
          </a:p>
        </p:txBody>
      </p:sp>
    </p:spTree>
    <p:extLst>
      <p:ext uri="{BB962C8B-B14F-4D97-AF65-F5344CB8AC3E}">
        <p14:creationId xmlns:p14="http://schemas.microsoft.com/office/powerpoint/2010/main" val="2881176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rPr>
              <a:t>Numerical </a:t>
            </a:r>
            <a:r>
              <a:rPr lang="en-US" sz="6600" dirty="0" smtClean="0">
                <a:solidFill>
                  <a:srgbClr val="FF0000"/>
                </a:solidFill>
              </a:rPr>
              <a:t>integration</a:t>
            </a:r>
            <a:endParaRPr lang="en-US" sz="66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Numerical </a:t>
            </a:r>
            <a:r>
              <a:rPr lang="en-US" b="1" dirty="0"/>
              <a:t>integration</a:t>
            </a:r>
            <a:r>
              <a:rPr lang="en-US" dirty="0"/>
              <a:t> constitutes a broad family of </a:t>
            </a:r>
            <a:r>
              <a:rPr lang="en-US" dirty="0">
                <a:hlinkClick r:id="rId2" tooltip="Algorithm"/>
              </a:rPr>
              <a:t>algorithms</a:t>
            </a:r>
            <a:r>
              <a:rPr lang="en-US" dirty="0"/>
              <a:t> for calculating the numerical value of a definite </a:t>
            </a:r>
            <a:r>
              <a:rPr lang="en-US" dirty="0">
                <a:hlinkClick r:id="rId3" tooltip="Integral"/>
              </a:rPr>
              <a:t>integral</a:t>
            </a:r>
            <a:r>
              <a:rPr lang="en-US" dirty="0"/>
              <a:t>, and by extension, the term is also sometimes used to describe the </a:t>
            </a:r>
            <a:r>
              <a:rPr lang="en-US" dirty="0">
                <a:hlinkClick r:id="rId4" tooltip="Numerical ordinary differential equations"/>
              </a:rPr>
              <a:t>numerical solution of differential equations</a:t>
            </a:r>
            <a:r>
              <a:rPr lang="en-US" dirty="0"/>
              <a:t>. This article focuses on calculation of definite integrals. The term </a:t>
            </a:r>
            <a:r>
              <a:rPr lang="en-US" b="1" dirty="0"/>
              <a:t>numerical quadrature</a:t>
            </a:r>
            <a:r>
              <a:rPr lang="en-US" dirty="0"/>
              <a:t> (often abbreviated to </a:t>
            </a:r>
            <a:r>
              <a:rPr lang="en-US" i="1" dirty="0">
                <a:hlinkClick r:id="rId5" tooltip="Quadrature (mathematics)"/>
              </a:rPr>
              <a:t>quadrature</a:t>
            </a:r>
            <a:r>
              <a:rPr lang="en-US" dirty="0"/>
              <a:t>) is more or less a synonym for </a:t>
            </a:r>
            <a:r>
              <a:rPr lang="en-US" i="1" dirty="0"/>
              <a:t>numerical integration</a:t>
            </a:r>
            <a:r>
              <a:rPr lang="en-US" dirty="0"/>
              <a:t>, especially as applied to one-dimensional integrals. Numerical integration over more than one dimension is sometimes described as </a:t>
            </a:r>
            <a:r>
              <a:rPr lang="en-US" b="1" dirty="0"/>
              <a:t>cubature</a:t>
            </a:r>
            <a:r>
              <a:rPr lang="en-US" dirty="0" smtClean="0"/>
              <a:t>, </a:t>
            </a:r>
            <a:r>
              <a:rPr lang="en-US" dirty="0"/>
              <a:t>although the meaning of </a:t>
            </a:r>
            <a:r>
              <a:rPr lang="en-US" i="1" dirty="0"/>
              <a:t>quadrature</a:t>
            </a:r>
            <a:r>
              <a:rPr lang="en-US" dirty="0"/>
              <a:t> is understood for higher-dimensional integration as well.</a:t>
            </a:r>
          </a:p>
        </p:txBody>
      </p:sp>
    </p:spTree>
    <p:extLst>
      <p:ext uri="{BB962C8B-B14F-4D97-AF65-F5344CB8AC3E}">
        <p14:creationId xmlns:p14="http://schemas.microsoft.com/office/powerpoint/2010/main" val="3180869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Improper integral</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n </a:t>
            </a:r>
            <a:r>
              <a:rPr lang="en-US" b="1" dirty="0" smtClean="0"/>
              <a:t>improper integral</a:t>
            </a:r>
            <a:r>
              <a:rPr lang="en-US" dirty="0" smtClean="0"/>
              <a:t> is the </a:t>
            </a:r>
            <a:r>
              <a:rPr lang="en-US" dirty="0" smtClean="0">
                <a:hlinkClick r:id="rId2" tooltip="Limit (mathematics)"/>
              </a:rPr>
              <a:t>limit</a:t>
            </a:r>
            <a:r>
              <a:rPr lang="en-US" dirty="0" smtClean="0"/>
              <a:t> of a </a:t>
            </a:r>
            <a:r>
              <a:rPr lang="en-US" dirty="0" smtClean="0">
                <a:hlinkClick r:id="rId3" tooltip="Definite integral"/>
              </a:rPr>
              <a:t>definite integral</a:t>
            </a:r>
            <a:r>
              <a:rPr lang="en-US" dirty="0" smtClean="0"/>
              <a:t> as an endpoint of the interval(s) of integration approaches a specified </a:t>
            </a:r>
            <a:r>
              <a:rPr lang="en-US" dirty="0" smtClean="0">
                <a:hlinkClick r:id="rId4" tooltip="Real number"/>
              </a:rPr>
              <a:t>real number</a:t>
            </a:r>
            <a:r>
              <a:rPr lang="en-US" dirty="0" smtClean="0"/>
              <a:t> or, in some cases, as both endpoints approach limits. Such an integral is often written symbolically just like a standard definite integral, perhaps with </a:t>
            </a:r>
            <a:r>
              <a:rPr lang="en-US" i="1" dirty="0" smtClean="0"/>
              <a:t>infinity</a:t>
            </a:r>
            <a:r>
              <a:rPr lang="en-US" dirty="0" smtClean="0"/>
              <a:t> as a limit of integration.</a:t>
            </a:r>
            <a:endParaRPr lang="en-US" dirty="0"/>
          </a:p>
        </p:txBody>
      </p:sp>
    </p:spTree>
    <p:extLst>
      <p:ext uri="{BB962C8B-B14F-4D97-AF65-F5344CB8AC3E}">
        <p14:creationId xmlns:p14="http://schemas.microsoft.com/office/powerpoint/2010/main" val="645091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Improper integral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76400"/>
            <a:ext cx="7162800" cy="4724399"/>
          </a:xfrm>
        </p:spPr>
      </p:pic>
    </p:spTree>
    <p:extLst>
      <p:ext uri="{BB962C8B-B14F-4D97-AF65-F5344CB8AC3E}">
        <p14:creationId xmlns:p14="http://schemas.microsoft.com/office/powerpoint/2010/main" val="1470825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Integrable</a:t>
            </a:r>
            <a:r>
              <a:rPr lang="en-US" dirty="0"/>
              <a:t> </a:t>
            </a:r>
            <a:r>
              <a:rPr lang="en-US" dirty="0" smtClean="0"/>
              <a:t>singularity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828800"/>
            <a:ext cx="6324600" cy="3810000"/>
          </a:xfrm>
        </p:spPr>
      </p:pic>
    </p:spTree>
    <p:extLst>
      <p:ext uri="{BB962C8B-B14F-4D97-AF65-F5344CB8AC3E}">
        <p14:creationId xmlns:p14="http://schemas.microsoft.com/office/powerpoint/2010/main" val="3514073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9600" dirty="0">
                <a:solidFill>
                  <a:srgbClr val="FF0000"/>
                </a:solidFill>
              </a:rPr>
              <a:t>Non-</a:t>
            </a:r>
            <a:r>
              <a:rPr lang="en-US" sz="9600" dirty="0" err="1">
                <a:solidFill>
                  <a:srgbClr val="FF0000"/>
                </a:solidFill>
              </a:rPr>
              <a:t>integrable</a:t>
            </a:r>
            <a:r>
              <a:rPr lang="en-US" sz="9600" dirty="0">
                <a:solidFill>
                  <a:srgbClr val="FF0000"/>
                </a:solidFill>
              </a:rPr>
              <a:t> </a:t>
            </a:r>
            <a:r>
              <a:rPr lang="en-US" sz="9600" dirty="0" smtClean="0">
                <a:solidFill>
                  <a:srgbClr val="FF0000"/>
                </a:solidFill>
              </a:rPr>
              <a:t>singularity</a:t>
            </a:r>
            <a:endParaRPr lang="en-US" sz="9600" dirty="0">
              <a:solidFill>
                <a:srgbClr val="FF0000"/>
              </a:solidFill>
            </a:endParaRPr>
          </a:p>
        </p:txBody>
      </p:sp>
    </p:spTree>
    <p:extLst>
      <p:ext uri="{BB962C8B-B14F-4D97-AF65-F5344CB8AC3E}">
        <p14:creationId xmlns:p14="http://schemas.microsoft.com/office/powerpoint/2010/main" val="132658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042" y="1600200"/>
            <a:ext cx="5903916" cy="4525963"/>
          </a:xfrm>
        </p:spPr>
      </p:pic>
    </p:spTree>
    <p:extLst>
      <p:ext uri="{BB962C8B-B14F-4D97-AF65-F5344CB8AC3E}">
        <p14:creationId xmlns:p14="http://schemas.microsoft.com/office/powerpoint/2010/main" val="1747394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042" y="1600200"/>
            <a:ext cx="5903916" cy="4525963"/>
          </a:xfrm>
        </p:spPr>
      </p:pic>
    </p:spTree>
    <p:extLst>
      <p:ext uri="{BB962C8B-B14F-4D97-AF65-F5344CB8AC3E}">
        <p14:creationId xmlns:p14="http://schemas.microsoft.com/office/powerpoint/2010/main" val="2164225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I</a:t>
            </a:r>
            <a:r>
              <a:rPr lang="en-US" sz="9600" b="1" dirty="0" smtClean="0"/>
              <a:t>nflection point</a:t>
            </a:r>
            <a:endParaRPr lang="en-US" sz="9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a:t>
            </a:r>
            <a:r>
              <a:rPr lang="en-US" dirty="0" smtClean="0"/>
              <a:t>n </a:t>
            </a:r>
            <a:r>
              <a:rPr lang="en-US" b="1" dirty="0" smtClean="0"/>
              <a:t>inflection point</a:t>
            </a:r>
            <a:r>
              <a:rPr lang="en-US" dirty="0" smtClean="0"/>
              <a:t>, </a:t>
            </a:r>
            <a:r>
              <a:rPr lang="en-US" b="1" dirty="0" smtClean="0"/>
              <a:t>point of inflection</a:t>
            </a:r>
            <a:r>
              <a:rPr lang="en-US" dirty="0" smtClean="0"/>
              <a:t>, </a:t>
            </a:r>
            <a:r>
              <a:rPr lang="en-US" b="1" dirty="0" smtClean="0"/>
              <a:t>flex</a:t>
            </a:r>
            <a:r>
              <a:rPr lang="en-US" dirty="0" smtClean="0"/>
              <a:t>, or </a:t>
            </a:r>
            <a:r>
              <a:rPr lang="en-US" b="1" dirty="0" smtClean="0"/>
              <a:t>inflection</a:t>
            </a:r>
            <a:r>
              <a:rPr lang="en-US" dirty="0" smtClean="0"/>
              <a:t> (</a:t>
            </a:r>
            <a:r>
              <a:rPr lang="en-US" b="1" dirty="0" smtClean="0"/>
              <a:t>inflexion</a:t>
            </a:r>
            <a:r>
              <a:rPr lang="en-US" dirty="0" smtClean="0"/>
              <a:t>) is a point on a </a:t>
            </a:r>
            <a:r>
              <a:rPr lang="en-US" dirty="0" smtClean="0">
                <a:hlinkClick r:id="rId2" tooltip="Curve"/>
              </a:rPr>
              <a:t>curve</a:t>
            </a:r>
            <a:r>
              <a:rPr lang="en-US" dirty="0" smtClean="0"/>
              <a:t> at which the </a:t>
            </a:r>
            <a:r>
              <a:rPr lang="en-US" dirty="0" smtClean="0">
                <a:hlinkClick r:id="rId3" tooltip="Curvature"/>
              </a:rPr>
              <a:t>curvature</a:t>
            </a:r>
            <a:r>
              <a:rPr lang="en-US" dirty="0" smtClean="0"/>
              <a:t> or concavity changes </a:t>
            </a:r>
            <a:r>
              <a:rPr lang="en-US" dirty="0" smtClean="0">
                <a:hlinkClick r:id="rId4" tooltip="Sign (mathematics)"/>
              </a:rPr>
              <a:t>sign</a:t>
            </a:r>
            <a:r>
              <a:rPr lang="en-US" dirty="0" smtClean="0"/>
              <a:t> from plus to minus or from minus to plus. The curve changes from being </a:t>
            </a:r>
            <a:r>
              <a:rPr lang="en-US" dirty="0" smtClean="0">
                <a:hlinkClick r:id="rId5" tooltip="Concave function"/>
              </a:rPr>
              <a:t>concave</a:t>
            </a:r>
            <a:r>
              <a:rPr lang="en-US" dirty="0" smtClean="0"/>
              <a:t> (positive curvature) to </a:t>
            </a:r>
            <a:r>
              <a:rPr lang="en-US" dirty="0" smtClean="0">
                <a:hlinkClick r:id="rId6" tooltip="Convex function"/>
              </a:rPr>
              <a:t>convex</a:t>
            </a:r>
            <a:r>
              <a:rPr lang="en-US" dirty="0" smtClean="0"/>
              <a:t> (negative curvature), or vice versa.</a:t>
            </a:r>
          </a:p>
          <a:p>
            <a:pPr marL="0" indent="0">
              <a:buNone/>
            </a:pPr>
            <a:r>
              <a:rPr lang="en-US" dirty="0" smtClean="0"/>
              <a:t>A point where the curvature vanishes but does not change sign is sometimes called a </a:t>
            </a:r>
            <a:r>
              <a:rPr lang="en-US" b="1" dirty="0" smtClean="0"/>
              <a:t>point of undulation</a:t>
            </a:r>
            <a:r>
              <a:rPr lang="en-US" dirty="0" smtClean="0"/>
              <a:t> or </a:t>
            </a:r>
            <a:r>
              <a:rPr lang="en-US" b="1" dirty="0" smtClean="0"/>
              <a:t>undulation point</a:t>
            </a:r>
            <a:r>
              <a:rPr lang="en-US" dirty="0" smtClean="0"/>
              <a:t>.</a:t>
            </a:r>
          </a:p>
          <a:p>
            <a:pPr marL="0" indent="0">
              <a:buNone/>
            </a:pPr>
            <a:r>
              <a:rPr lang="en-US" dirty="0" smtClean="0"/>
              <a:t>In algebraic geometry an inflection point is defined slightly more generally, as a point where the tangent meets the curve to order at least 3, and an undulation point or </a:t>
            </a:r>
            <a:r>
              <a:rPr lang="en-US" b="1" dirty="0" err="1" smtClean="0"/>
              <a:t>hyperflex</a:t>
            </a:r>
            <a:r>
              <a:rPr lang="en-US" dirty="0" smtClean="0"/>
              <a:t> is defined as a point where the tangent meets the curve to order at least 4.</a:t>
            </a:r>
          </a:p>
          <a:p>
            <a:pPr marL="0" indent="0">
              <a:buNone/>
            </a:pPr>
            <a:endParaRPr lang="en-US" dirty="0"/>
          </a:p>
        </p:txBody>
      </p:sp>
    </p:spTree>
    <p:extLst>
      <p:ext uri="{BB962C8B-B14F-4D97-AF65-F5344CB8AC3E}">
        <p14:creationId xmlns:p14="http://schemas.microsoft.com/office/powerpoint/2010/main" val="1866429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81000"/>
            <a:ext cx="8077200" cy="5745163"/>
          </a:xfrm>
        </p:spPr>
      </p:pic>
    </p:spTree>
    <p:extLst>
      <p:ext uri="{BB962C8B-B14F-4D97-AF65-F5344CB8AC3E}">
        <p14:creationId xmlns:p14="http://schemas.microsoft.com/office/powerpoint/2010/main" val="1993254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600" dirty="0">
                <a:solidFill>
                  <a:srgbClr val="FF0000"/>
                </a:solidFill>
              </a:rPr>
              <a:t>Plotting graphs of </a:t>
            </a:r>
            <a:r>
              <a:rPr lang="en-US" sz="9600" dirty="0" smtClean="0">
                <a:solidFill>
                  <a:srgbClr val="FF0000"/>
                </a:solidFill>
              </a:rPr>
              <a:t>functions</a:t>
            </a:r>
            <a:endParaRPr lang="en-US" sz="9600" dirty="0">
              <a:solidFill>
                <a:srgbClr val="FF0000"/>
              </a:solidFill>
            </a:endParaRPr>
          </a:p>
        </p:txBody>
      </p:sp>
    </p:spTree>
    <p:extLst>
      <p:ext uri="{BB962C8B-B14F-4D97-AF65-F5344CB8AC3E}">
        <p14:creationId xmlns:p14="http://schemas.microsoft.com/office/powerpoint/2010/main" val="298310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chemeClr val="accent6">
                    <a:lumMod val="75000"/>
                  </a:schemeClr>
                </a:solidFill>
              </a:rPr>
              <a:t>Euler’s </a:t>
            </a:r>
            <a:r>
              <a:rPr lang="en-US" sz="9600" dirty="0" smtClean="0">
                <a:solidFill>
                  <a:schemeClr val="accent6">
                    <a:lumMod val="75000"/>
                  </a:schemeClr>
                </a:solidFill>
              </a:rPr>
              <a:t>formula</a:t>
            </a:r>
            <a:endParaRPr lang="en-US" sz="96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76401"/>
            <a:ext cx="7162800" cy="4571999"/>
          </a:xfrm>
        </p:spPr>
      </p:pic>
    </p:spTree>
    <p:extLst>
      <p:ext uri="{BB962C8B-B14F-4D97-AF65-F5344CB8AC3E}">
        <p14:creationId xmlns:p14="http://schemas.microsoft.com/office/powerpoint/2010/main" val="3942070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Kinematics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6934199" cy="4419600"/>
          </a:xfrm>
        </p:spPr>
      </p:pic>
    </p:spTree>
    <p:extLst>
      <p:ext uri="{BB962C8B-B14F-4D97-AF65-F5344CB8AC3E}">
        <p14:creationId xmlns:p14="http://schemas.microsoft.com/office/powerpoint/2010/main" val="3304803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Vector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95400"/>
            <a:ext cx="7391400" cy="5105400"/>
          </a:xfrm>
        </p:spPr>
      </p:pic>
    </p:spTree>
    <p:extLst>
      <p:ext uri="{BB962C8B-B14F-4D97-AF65-F5344CB8AC3E}">
        <p14:creationId xmlns:p14="http://schemas.microsoft.com/office/powerpoint/2010/main" val="1972019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7620000" cy="4648200"/>
          </a:xfrm>
        </p:spPr>
      </p:pic>
    </p:spTree>
    <p:extLst>
      <p:ext uri="{BB962C8B-B14F-4D97-AF65-F5344CB8AC3E}">
        <p14:creationId xmlns:p14="http://schemas.microsoft.com/office/powerpoint/2010/main" val="2168345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467600" cy="4876800"/>
          </a:xfrm>
        </p:spPr>
      </p:pic>
    </p:spTree>
    <p:extLst>
      <p:ext uri="{BB962C8B-B14F-4D97-AF65-F5344CB8AC3E}">
        <p14:creationId xmlns:p14="http://schemas.microsoft.com/office/powerpoint/2010/main" val="1588551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Projectile </a:t>
            </a:r>
            <a:r>
              <a:rPr lang="en-US" dirty="0" smtClean="0"/>
              <a:t>equations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7239000" cy="4495800"/>
          </a:xfrm>
        </p:spPr>
      </p:pic>
    </p:spTree>
    <p:extLst>
      <p:ext uri="{BB962C8B-B14F-4D97-AF65-F5344CB8AC3E}">
        <p14:creationId xmlns:p14="http://schemas.microsoft.com/office/powerpoint/2010/main" val="953957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391" y="1600200"/>
            <a:ext cx="8095218" cy="4525963"/>
          </a:xfrm>
        </p:spPr>
      </p:pic>
    </p:spTree>
    <p:extLst>
      <p:ext uri="{BB962C8B-B14F-4D97-AF65-F5344CB8AC3E}">
        <p14:creationId xmlns:p14="http://schemas.microsoft.com/office/powerpoint/2010/main" val="1879431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Thermodynamics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95400"/>
            <a:ext cx="8305800" cy="5257800"/>
          </a:xfrm>
        </p:spPr>
      </p:pic>
    </p:spTree>
    <p:extLst>
      <p:ext uri="{BB962C8B-B14F-4D97-AF65-F5344CB8AC3E}">
        <p14:creationId xmlns:p14="http://schemas.microsoft.com/office/powerpoint/2010/main" val="586334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Electromagnetism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874287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75000"/>
                  </a:schemeClr>
                </a:solidFill>
              </a:rPr>
              <a:t>Special relativity </a:t>
            </a:r>
            <a:r>
              <a:rPr lang="en-US" sz="6600" dirty="0" smtClean="0">
                <a:solidFill>
                  <a:schemeClr val="accent6">
                    <a:lumMod val="75000"/>
                  </a:schemeClr>
                </a:solidFill>
              </a:rPr>
              <a:t>theory</a:t>
            </a:r>
            <a:endParaRPr lang="en-US" sz="66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8800"/>
            <a:ext cx="7620000" cy="4343400"/>
          </a:xfrm>
        </p:spPr>
      </p:pic>
    </p:spTree>
    <p:extLst>
      <p:ext uri="{BB962C8B-B14F-4D97-AF65-F5344CB8AC3E}">
        <p14:creationId xmlns:p14="http://schemas.microsoft.com/office/powerpoint/2010/main" val="2563010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chemeClr val="accent6">
                    <a:lumMod val="75000"/>
                  </a:schemeClr>
                </a:solidFill>
              </a:rPr>
              <a:t>Relativity theory (General)</a:t>
            </a:r>
            <a:endParaRPr lang="en-US" sz="5400" dirty="0">
              <a:solidFill>
                <a:schemeClr val="accent6">
                  <a:lumMod val="75000"/>
                </a:schemeClr>
              </a:solidFill>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391400" cy="4876800"/>
          </a:xfrm>
        </p:spPr>
      </p:pic>
    </p:spTree>
    <p:extLst>
      <p:ext uri="{BB962C8B-B14F-4D97-AF65-F5344CB8AC3E}">
        <p14:creationId xmlns:p14="http://schemas.microsoft.com/office/powerpoint/2010/main" val="382003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Limits </a:t>
            </a:r>
            <a:r>
              <a:rPr lang="en-US" dirty="0" smtClean="0"/>
              <a:t>properties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7467600" cy="4800599"/>
          </a:xfrm>
        </p:spPr>
      </p:pic>
    </p:spTree>
    <p:extLst>
      <p:ext uri="{BB962C8B-B14F-4D97-AF65-F5344CB8AC3E}">
        <p14:creationId xmlns:p14="http://schemas.microsoft.com/office/powerpoint/2010/main" val="1441914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physics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408" y="1600200"/>
            <a:ext cx="5959184" cy="4525963"/>
          </a:xfrm>
        </p:spPr>
      </p:pic>
    </p:spTree>
    <p:extLst>
      <p:ext uri="{BB962C8B-B14F-4D97-AF65-F5344CB8AC3E}">
        <p14:creationId xmlns:p14="http://schemas.microsoft.com/office/powerpoint/2010/main" val="423737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Limit</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a:solidFill>
                  <a:srgbClr val="FF0000"/>
                </a:solidFill>
              </a:rPr>
              <a:t>Compute </a:t>
            </a:r>
            <a:r>
              <a:rPr lang="el-GR" sz="9600" dirty="0" smtClean="0">
                <a:solidFill>
                  <a:srgbClr val="FF0000"/>
                </a:solidFill>
              </a:rPr>
              <a:t>π</a:t>
            </a:r>
            <a:r>
              <a:rPr lang="en-US" sz="9600" dirty="0" smtClean="0">
                <a:solidFill>
                  <a:srgbClr val="FF0000"/>
                </a:solidFill>
              </a:rPr>
              <a:t> using </a:t>
            </a:r>
            <a:r>
              <a:rPr lang="en-US" sz="9600" dirty="0">
                <a:solidFill>
                  <a:srgbClr val="FF0000"/>
                </a:solidFill>
              </a:rPr>
              <a:t>different </a:t>
            </a:r>
            <a:r>
              <a:rPr lang="en-US" sz="9600" dirty="0" smtClean="0">
                <a:solidFill>
                  <a:srgbClr val="FF0000"/>
                </a:solidFill>
              </a:rPr>
              <a:t>methods</a:t>
            </a:r>
            <a:endParaRPr lang="en-US" sz="9600" dirty="0" smtClean="0">
              <a:solidFill>
                <a:srgbClr val="FF0000"/>
              </a:solidFill>
              <a:effectLst/>
            </a:endParaRPr>
          </a:p>
        </p:txBody>
      </p:sp>
    </p:spTree>
    <p:extLst>
      <p:ext uri="{BB962C8B-B14F-4D97-AF65-F5344CB8AC3E}">
        <p14:creationId xmlns:p14="http://schemas.microsoft.com/office/powerpoint/2010/main" val="63658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C</a:t>
            </a:r>
            <a:r>
              <a:rPr lang="en-US" sz="7200" b="1" dirty="0" smtClean="0"/>
              <a:t>ontinuous function</a:t>
            </a:r>
            <a:endParaRPr lang="en-US" sz="7200" dirty="0"/>
          </a:p>
        </p:txBody>
      </p:sp>
      <p:sp>
        <p:nvSpPr>
          <p:cNvPr id="3" name="Content Placeholder 2"/>
          <p:cNvSpPr>
            <a:spLocks noGrp="1"/>
          </p:cNvSpPr>
          <p:nvPr>
            <p:ph idx="1"/>
          </p:nvPr>
        </p:nvSpPr>
        <p:spPr/>
        <p:txBody>
          <a:bodyPr>
            <a:normAutofit/>
          </a:bodyPr>
          <a:lstStyle/>
          <a:p>
            <a:pPr marL="0" indent="0">
              <a:buNone/>
            </a:pPr>
            <a:r>
              <a:rPr lang="en-US" sz="4400" dirty="0"/>
              <a:t>A</a:t>
            </a:r>
            <a:r>
              <a:rPr lang="en-US" sz="4400" dirty="0" smtClean="0"/>
              <a:t> </a:t>
            </a:r>
            <a:r>
              <a:rPr lang="en-US" sz="4400" b="1" dirty="0" smtClean="0"/>
              <a:t>continuous function</a:t>
            </a:r>
            <a:r>
              <a:rPr lang="en-US" sz="4400" dirty="0" smtClean="0"/>
              <a:t> is, roughly speaking, a </a:t>
            </a:r>
            <a:r>
              <a:rPr lang="en-US" sz="4400" dirty="0" smtClean="0">
                <a:hlinkClick r:id="rId2" tooltip="Function (mathematics)"/>
              </a:rPr>
              <a:t>function</a:t>
            </a:r>
            <a:r>
              <a:rPr lang="en-US" sz="4400" dirty="0" smtClean="0"/>
              <a:t> for which small changes in the input result in small changes in the output. Otherwise, a function is said to be a </a:t>
            </a:r>
            <a:r>
              <a:rPr lang="en-US" sz="4400" i="1" dirty="0" smtClean="0"/>
              <a:t>discontinuous</a:t>
            </a:r>
            <a:r>
              <a:rPr lang="en-US" sz="4400" dirty="0" smtClean="0"/>
              <a:t> function. </a:t>
            </a:r>
            <a:endParaRPr lang="en-US" sz="4400" dirty="0"/>
          </a:p>
        </p:txBody>
      </p:sp>
    </p:spTree>
    <p:extLst>
      <p:ext uri="{BB962C8B-B14F-4D97-AF65-F5344CB8AC3E}">
        <p14:creationId xmlns:p14="http://schemas.microsoft.com/office/powerpoint/2010/main" val="4279321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1871</Words>
  <Application>Microsoft Office PowerPoint</Application>
  <PresentationFormat>On-screen Show (4:3)</PresentationFormat>
  <Paragraphs>112</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Calculus 2 Lecture</vt:lpstr>
      <vt:lpstr>Review/Revision</vt:lpstr>
      <vt:lpstr>Universal quantification</vt:lpstr>
      <vt:lpstr>Existential quantification</vt:lpstr>
      <vt:lpstr>Review/Revision</vt:lpstr>
      <vt:lpstr>Euler’s formula</vt:lpstr>
      <vt:lpstr>Limits properties</vt:lpstr>
      <vt:lpstr>Limit</vt:lpstr>
      <vt:lpstr>Continuous function</vt:lpstr>
      <vt:lpstr>Continuity</vt:lpstr>
      <vt:lpstr>Differentiability vs. continuity</vt:lpstr>
      <vt:lpstr>Differentiability vs. continuity</vt:lpstr>
      <vt:lpstr>Differentiability</vt:lpstr>
      <vt:lpstr>PowerPoint Presentation</vt:lpstr>
      <vt:lpstr>Derivative</vt:lpstr>
      <vt:lpstr>Derivatives properties</vt:lpstr>
      <vt:lpstr>Derivatives</vt:lpstr>
      <vt:lpstr>PowerPoint Presentation</vt:lpstr>
      <vt:lpstr>Binomial expansion</vt:lpstr>
      <vt:lpstr>Trigonometric formulas</vt:lpstr>
      <vt:lpstr>Partial derivative</vt:lpstr>
      <vt:lpstr>One-to-one function</vt:lpstr>
      <vt:lpstr>PowerPoint Presentation</vt:lpstr>
      <vt:lpstr>Partial derivative</vt:lpstr>
      <vt:lpstr>Inverse function</vt:lpstr>
      <vt:lpstr>Inverse function derivative</vt:lpstr>
      <vt:lpstr>Rotation matrix</vt:lpstr>
      <vt:lpstr>Implicit function derivative</vt:lpstr>
      <vt:lpstr>Implicit function</vt:lpstr>
      <vt:lpstr>Differential</vt:lpstr>
      <vt:lpstr>Differential</vt:lpstr>
      <vt:lpstr>L'Hôpital's rule</vt:lpstr>
      <vt:lpstr>L'Hôpital's rule</vt:lpstr>
      <vt:lpstr>PowerPoint Presentation</vt:lpstr>
      <vt:lpstr>Taylor’s series</vt:lpstr>
      <vt:lpstr>Taylor’s series</vt:lpstr>
      <vt:lpstr>Antiderivative</vt:lpstr>
      <vt:lpstr>Antiderivatives</vt:lpstr>
      <vt:lpstr>Indefinite integral</vt:lpstr>
      <vt:lpstr>Integrals</vt:lpstr>
      <vt:lpstr>Riemann sum</vt:lpstr>
      <vt:lpstr>Riemann sum</vt:lpstr>
      <vt:lpstr>Definite integral</vt:lpstr>
      <vt:lpstr>Integration by substitution</vt:lpstr>
      <vt:lpstr>Integration by substitution</vt:lpstr>
      <vt:lpstr>Integration by parts</vt:lpstr>
      <vt:lpstr>Integration by parts</vt:lpstr>
      <vt:lpstr>PowerPoint Presentation</vt:lpstr>
      <vt:lpstr>PowerPoint Presentation</vt:lpstr>
      <vt:lpstr>Numerical integration</vt:lpstr>
      <vt:lpstr>Improper integral</vt:lpstr>
      <vt:lpstr>Improper integral</vt:lpstr>
      <vt:lpstr>Integrable singularity</vt:lpstr>
      <vt:lpstr>PowerPoint Presentation</vt:lpstr>
      <vt:lpstr>PowerPoint Presentation</vt:lpstr>
      <vt:lpstr>PowerPoint Presentation</vt:lpstr>
      <vt:lpstr>Inflection point</vt:lpstr>
      <vt:lpstr>PowerPoint Presentation</vt:lpstr>
      <vt:lpstr>PowerPoint Presentation</vt:lpstr>
      <vt:lpstr>Kinematics</vt:lpstr>
      <vt:lpstr>Vector</vt:lpstr>
      <vt:lpstr>Projectile</vt:lpstr>
      <vt:lpstr>Projectile</vt:lpstr>
      <vt:lpstr>Projectile equations</vt:lpstr>
      <vt:lpstr>Dynamics</vt:lpstr>
      <vt:lpstr>Thermodynamics</vt:lpstr>
      <vt:lpstr>Electromagnetism</vt:lpstr>
      <vt:lpstr>Special relativity theory</vt:lpstr>
      <vt:lpstr>Relativity theory (General)</vt:lpstr>
      <vt:lpstr>Quantum physics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2 Lecture</dc:title>
  <dc:creator>LENOVO</dc:creator>
  <cp:lastModifiedBy>LENOVO</cp:lastModifiedBy>
  <cp:revision>102</cp:revision>
  <dcterms:created xsi:type="dcterms:W3CDTF">2014-09-28T06:27:50Z</dcterms:created>
  <dcterms:modified xsi:type="dcterms:W3CDTF">2014-09-29T03:06:23Z</dcterms:modified>
</cp:coreProperties>
</file>