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11" r:id="rId3"/>
    <p:sldId id="312" r:id="rId4"/>
    <p:sldId id="281" r:id="rId5"/>
    <p:sldId id="304" r:id="rId6"/>
    <p:sldId id="309" r:id="rId7"/>
    <p:sldId id="310" r:id="rId8"/>
    <p:sldId id="313" r:id="rId9"/>
    <p:sldId id="314" r:id="rId10"/>
    <p:sldId id="257" r:id="rId11"/>
    <p:sldId id="292" r:id="rId12"/>
    <p:sldId id="316" r:id="rId13"/>
    <p:sldId id="317" r:id="rId14"/>
    <p:sldId id="318" r:id="rId15"/>
    <p:sldId id="319" r:id="rId16"/>
    <p:sldId id="276" r:id="rId17"/>
    <p:sldId id="278" r:id="rId18"/>
    <p:sldId id="279" r:id="rId19"/>
    <p:sldId id="280" r:id="rId20"/>
    <p:sldId id="315" r:id="rId21"/>
    <p:sldId id="323" r:id="rId22"/>
    <p:sldId id="293" r:id="rId23"/>
    <p:sldId id="305" r:id="rId24"/>
    <p:sldId id="286" r:id="rId25"/>
    <p:sldId id="287" r:id="rId26"/>
    <p:sldId id="288" r:id="rId27"/>
    <p:sldId id="306" r:id="rId28"/>
    <p:sldId id="324" r:id="rId29"/>
    <p:sldId id="294" r:id="rId30"/>
    <p:sldId id="295" r:id="rId31"/>
    <p:sldId id="296" r:id="rId32"/>
    <p:sldId id="297" r:id="rId33"/>
    <p:sldId id="298" r:id="rId34"/>
    <p:sldId id="299" r:id="rId35"/>
    <p:sldId id="300" r:id="rId36"/>
    <p:sldId id="301" r:id="rId37"/>
    <p:sldId id="302" r:id="rId38"/>
    <p:sldId id="303" r:id="rId39"/>
    <p:sldId id="291" r:id="rId40"/>
    <p:sldId id="289" r:id="rId41"/>
    <p:sldId id="307" r:id="rId42"/>
    <p:sldId id="290" r:id="rId43"/>
    <p:sldId id="308" r:id="rId44"/>
    <p:sldId id="264" r:id="rId45"/>
    <p:sldId id="265" r:id="rId46"/>
    <p:sldId id="266" r:id="rId47"/>
    <p:sldId id="267" r:id="rId48"/>
    <p:sldId id="268" r:id="rId49"/>
    <p:sldId id="274" r:id="rId50"/>
    <p:sldId id="275" r:id="rId51"/>
    <p:sldId id="320" r:id="rId52"/>
    <p:sldId id="321" r:id="rId53"/>
    <p:sldId id="322" r:id="rId5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1F5363E-2F32-43E5-A384-8381D02C2054}" type="datetimeFigureOut">
              <a:rPr lang="en-US" smtClean="0"/>
              <a:t>10/6/2014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F26642-9C04-477F-82AD-A6AA797789EA}" type="slidenum">
              <a:rPr lang="en-US" smtClean="0"/>
              <a:t>‹#›</a:t>
            </a:fld>
            <a:endParaRPr lang="en-US"/>
          </a:p>
        </p:txBody>
      </p:sp>
    </p:spTree>
    <p:extLst>
      <p:ext uri="{BB962C8B-B14F-4D97-AF65-F5344CB8AC3E}">
        <p14:creationId xmlns:p14="http://schemas.microsoft.com/office/powerpoint/2010/main" val="8166033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1F5363E-2F32-43E5-A384-8381D02C2054}" type="datetimeFigureOut">
              <a:rPr lang="en-US" smtClean="0"/>
              <a:t>10/6/2014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F26642-9C04-477F-82AD-A6AA797789EA}" type="slidenum">
              <a:rPr lang="en-US" smtClean="0"/>
              <a:t>‹#›</a:t>
            </a:fld>
            <a:endParaRPr lang="en-US"/>
          </a:p>
        </p:txBody>
      </p:sp>
    </p:spTree>
    <p:extLst>
      <p:ext uri="{BB962C8B-B14F-4D97-AF65-F5344CB8AC3E}">
        <p14:creationId xmlns:p14="http://schemas.microsoft.com/office/powerpoint/2010/main" val="14671229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1F5363E-2F32-43E5-A384-8381D02C2054}" type="datetimeFigureOut">
              <a:rPr lang="en-US" smtClean="0"/>
              <a:t>10/6/2014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F26642-9C04-477F-82AD-A6AA797789EA}" type="slidenum">
              <a:rPr lang="en-US" smtClean="0"/>
              <a:t>‹#›</a:t>
            </a:fld>
            <a:endParaRPr lang="en-US"/>
          </a:p>
        </p:txBody>
      </p:sp>
    </p:spTree>
    <p:extLst>
      <p:ext uri="{BB962C8B-B14F-4D97-AF65-F5344CB8AC3E}">
        <p14:creationId xmlns:p14="http://schemas.microsoft.com/office/powerpoint/2010/main" val="22232818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1F5363E-2F32-43E5-A384-8381D02C2054}" type="datetimeFigureOut">
              <a:rPr lang="en-US" smtClean="0"/>
              <a:t>10/6/2014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F26642-9C04-477F-82AD-A6AA797789EA}" type="slidenum">
              <a:rPr lang="en-US" smtClean="0"/>
              <a:t>‹#›</a:t>
            </a:fld>
            <a:endParaRPr lang="en-US"/>
          </a:p>
        </p:txBody>
      </p:sp>
    </p:spTree>
    <p:extLst>
      <p:ext uri="{BB962C8B-B14F-4D97-AF65-F5344CB8AC3E}">
        <p14:creationId xmlns:p14="http://schemas.microsoft.com/office/powerpoint/2010/main" val="39023958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1F5363E-2F32-43E5-A384-8381D02C2054}" type="datetimeFigureOut">
              <a:rPr lang="en-US" smtClean="0"/>
              <a:t>10/6/2014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F26642-9C04-477F-82AD-A6AA797789EA}" type="slidenum">
              <a:rPr lang="en-US" smtClean="0"/>
              <a:t>‹#›</a:t>
            </a:fld>
            <a:endParaRPr lang="en-US"/>
          </a:p>
        </p:txBody>
      </p:sp>
    </p:spTree>
    <p:extLst>
      <p:ext uri="{BB962C8B-B14F-4D97-AF65-F5344CB8AC3E}">
        <p14:creationId xmlns:p14="http://schemas.microsoft.com/office/powerpoint/2010/main" val="33324268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1F5363E-2F32-43E5-A384-8381D02C2054}" type="datetimeFigureOut">
              <a:rPr lang="en-US" smtClean="0"/>
              <a:t>10/6/2014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F26642-9C04-477F-82AD-A6AA797789EA}" type="slidenum">
              <a:rPr lang="en-US" smtClean="0"/>
              <a:t>‹#›</a:t>
            </a:fld>
            <a:endParaRPr lang="en-US"/>
          </a:p>
        </p:txBody>
      </p:sp>
    </p:spTree>
    <p:extLst>
      <p:ext uri="{BB962C8B-B14F-4D97-AF65-F5344CB8AC3E}">
        <p14:creationId xmlns:p14="http://schemas.microsoft.com/office/powerpoint/2010/main" val="16296417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1F5363E-2F32-43E5-A384-8381D02C2054}" type="datetimeFigureOut">
              <a:rPr lang="en-US" smtClean="0"/>
              <a:t>10/6/2014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3F26642-9C04-477F-82AD-A6AA797789EA}" type="slidenum">
              <a:rPr lang="en-US" smtClean="0"/>
              <a:t>‹#›</a:t>
            </a:fld>
            <a:endParaRPr lang="en-US"/>
          </a:p>
        </p:txBody>
      </p:sp>
    </p:spTree>
    <p:extLst>
      <p:ext uri="{BB962C8B-B14F-4D97-AF65-F5344CB8AC3E}">
        <p14:creationId xmlns:p14="http://schemas.microsoft.com/office/powerpoint/2010/main" val="11427443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1F5363E-2F32-43E5-A384-8381D02C2054}" type="datetimeFigureOut">
              <a:rPr lang="en-US" smtClean="0"/>
              <a:t>10/6/2014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3F26642-9C04-477F-82AD-A6AA797789EA}" type="slidenum">
              <a:rPr lang="en-US" smtClean="0"/>
              <a:t>‹#›</a:t>
            </a:fld>
            <a:endParaRPr lang="en-US"/>
          </a:p>
        </p:txBody>
      </p:sp>
    </p:spTree>
    <p:extLst>
      <p:ext uri="{BB962C8B-B14F-4D97-AF65-F5344CB8AC3E}">
        <p14:creationId xmlns:p14="http://schemas.microsoft.com/office/powerpoint/2010/main" val="39287772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1F5363E-2F32-43E5-A384-8381D02C2054}" type="datetimeFigureOut">
              <a:rPr lang="en-US" smtClean="0"/>
              <a:t>10/6/2014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3F26642-9C04-477F-82AD-A6AA797789EA}" type="slidenum">
              <a:rPr lang="en-US" smtClean="0"/>
              <a:t>‹#›</a:t>
            </a:fld>
            <a:endParaRPr lang="en-US"/>
          </a:p>
        </p:txBody>
      </p:sp>
    </p:spTree>
    <p:extLst>
      <p:ext uri="{BB962C8B-B14F-4D97-AF65-F5344CB8AC3E}">
        <p14:creationId xmlns:p14="http://schemas.microsoft.com/office/powerpoint/2010/main" val="6269390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1F5363E-2F32-43E5-A384-8381D02C2054}" type="datetimeFigureOut">
              <a:rPr lang="en-US" smtClean="0"/>
              <a:t>10/6/2014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F26642-9C04-477F-82AD-A6AA797789EA}" type="slidenum">
              <a:rPr lang="en-US" smtClean="0"/>
              <a:t>‹#›</a:t>
            </a:fld>
            <a:endParaRPr lang="en-US"/>
          </a:p>
        </p:txBody>
      </p:sp>
    </p:spTree>
    <p:extLst>
      <p:ext uri="{BB962C8B-B14F-4D97-AF65-F5344CB8AC3E}">
        <p14:creationId xmlns:p14="http://schemas.microsoft.com/office/powerpoint/2010/main" val="21580018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1F5363E-2F32-43E5-A384-8381D02C2054}" type="datetimeFigureOut">
              <a:rPr lang="en-US" smtClean="0"/>
              <a:t>10/6/2014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F26642-9C04-477F-82AD-A6AA797789EA}" type="slidenum">
              <a:rPr lang="en-US" smtClean="0"/>
              <a:t>‹#›</a:t>
            </a:fld>
            <a:endParaRPr lang="en-US"/>
          </a:p>
        </p:txBody>
      </p:sp>
    </p:spTree>
    <p:extLst>
      <p:ext uri="{BB962C8B-B14F-4D97-AF65-F5344CB8AC3E}">
        <p14:creationId xmlns:p14="http://schemas.microsoft.com/office/powerpoint/2010/main" val="2746179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1F5363E-2F32-43E5-A384-8381D02C2054}" type="datetimeFigureOut">
              <a:rPr lang="en-US" smtClean="0"/>
              <a:t>10/6/2014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3F26642-9C04-477F-82AD-A6AA797789EA}" type="slidenum">
              <a:rPr lang="en-US" smtClean="0"/>
              <a:t>‹#›</a:t>
            </a:fld>
            <a:endParaRPr lang="en-US"/>
          </a:p>
        </p:txBody>
      </p:sp>
    </p:spTree>
    <p:extLst>
      <p:ext uri="{BB962C8B-B14F-4D97-AF65-F5344CB8AC3E}">
        <p14:creationId xmlns:p14="http://schemas.microsoft.com/office/powerpoint/2010/main" val="33147609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en.wikipedia.org/wiki/Derivative"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en.wikipedia.org/wiki/Vector_field" TargetMode="External"/><Relationship Id="rId2" Type="http://schemas.openxmlformats.org/officeDocument/2006/relationships/hyperlink" Target="http://en.wikipedia.org/wiki/Vector_operator" TargetMode="External"/><Relationship Id="rId1" Type="http://schemas.openxmlformats.org/officeDocument/2006/relationships/slideLayout" Target="../slideLayouts/slideLayout2.xml"/><Relationship Id="rId5" Type="http://schemas.openxmlformats.org/officeDocument/2006/relationships/hyperlink" Target="http://en.wikipedia.org/wiki/Flux" TargetMode="External"/><Relationship Id="rId4" Type="http://schemas.openxmlformats.org/officeDocument/2006/relationships/hyperlink" Target="http://en.wikipedia.org/wiki/Current_sources_and_sinks"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en.wikipedia.org/wiki/Vector_calculus" TargetMode="External"/><Relationship Id="rId2" Type="http://schemas.openxmlformats.org/officeDocument/2006/relationships/hyperlink" Target="http://en.wikipedia.org/wiki/Operator_%28mathematics%29" TargetMode="External"/><Relationship Id="rId1" Type="http://schemas.openxmlformats.org/officeDocument/2006/relationships/slideLayout" Target="../slideLayouts/slideLayout2.xml"/><Relationship Id="rId5" Type="http://schemas.openxmlformats.org/officeDocument/2006/relationships/hyperlink" Target="http://en.wikipedia.org/wiki/Differential_operator" TargetMode="External"/><Relationship Id="rId4" Type="http://schemas.openxmlformats.org/officeDocument/2006/relationships/hyperlink" Target="http://en.wikipedia.org/wiki/Vector_%28geometry%29"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en.wikipedia.org/wiki/Divergence" TargetMode="External"/><Relationship Id="rId2" Type="http://schemas.openxmlformats.org/officeDocument/2006/relationships/hyperlink" Target="http://en.wikipedia.org/wiki/Differential_operator" TargetMode="External"/><Relationship Id="rId1" Type="http://schemas.openxmlformats.org/officeDocument/2006/relationships/slideLayout" Target="../slideLayouts/slideLayout2.xml"/><Relationship Id="rId6" Type="http://schemas.openxmlformats.org/officeDocument/2006/relationships/hyperlink" Target="http://en.wikipedia.org/wiki/Euclidean_space" TargetMode="External"/><Relationship Id="rId5" Type="http://schemas.openxmlformats.org/officeDocument/2006/relationships/hyperlink" Target="http://en.wikipedia.org/wiki/Function_%28mathematics%29" TargetMode="External"/><Relationship Id="rId4" Type="http://schemas.openxmlformats.org/officeDocument/2006/relationships/hyperlink" Target="http://en.wikipedia.org/wiki/Gradient"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en.wikipedia.org/wiki/Function_(mathematics)" TargetMode="External"/><Relationship Id="rId2" Type="http://schemas.openxmlformats.org/officeDocument/2006/relationships/hyperlink" Target="http://en.wikipedia.org/wiki/Integral" TargetMode="External"/><Relationship Id="rId1" Type="http://schemas.openxmlformats.org/officeDocument/2006/relationships/slideLayout" Target="../slideLayouts/slideLayout2.xml"/><Relationship Id="rId6" Type="http://schemas.openxmlformats.org/officeDocument/2006/relationships/hyperlink" Target="http://en.wikipedia.org/wiki/Antidifference" TargetMode="External"/><Relationship Id="rId5" Type="http://schemas.openxmlformats.org/officeDocument/2006/relationships/hyperlink" Target="http://en.wikipedia.org/wiki/Fundamental_theorem_of_calculus" TargetMode="External"/><Relationship Id="rId4" Type="http://schemas.openxmlformats.org/officeDocument/2006/relationships/hyperlink" Target="http://en.wikipedia.org/wiki/Derivative" TargetMode="External"/></Relationships>
</file>

<file path=ppt/slides/_rels/slide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en.wikipedia.org/wiki/Function_(mathematics)" TargetMode="External"/><Relationship Id="rId7" Type="http://schemas.openxmlformats.org/officeDocument/2006/relationships/hyperlink" Target="http://en.wikipedia.org/wiki/Definite_integral" TargetMode="External"/><Relationship Id="rId2" Type="http://schemas.openxmlformats.org/officeDocument/2006/relationships/hyperlink" Target="http://en.wikipedia.org/wiki/Derivative" TargetMode="External"/><Relationship Id="rId1" Type="http://schemas.openxmlformats.org/officeDocument/2006/relationships/slideLayout" Target="../slideLayouts/slideLayout2.xml"/><Relationship Id="rId6" Type="http://schemas.openxmlformats.org/officeDocument/2006/relationships/hyperlink" Target="http://en.wikipedia.org/wiki/Continuous_function" TargetMode="External"/><Relationship Id="rId5" Type="http://schemas.openxmlformats.org/officeDocument/2006/relationships/hyperlink" Target="http://en.wikipedia.org/wiki/Antiderivative" TargetMode="External"/><Relationship Id="rId4" Type="http://schemas.openxmlformats.org/officeDocument/2006/relationships/hyperlink" Target="http://en.wikipedia.org/wiki/Integral" TargetMode="External"/></Relationships>
</file>

<file path=ppt/slides/_rels/slide19.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en.wikipedia.org/wiki/Interval_(mathematics)" TargetMode="External"/><Relationship Id="rId2" Type="http://schemas.openxmlformats.org/officeDocument/2006/relationships/hyperlink" Target="http://en.wikipedia.org/wiki/Continuous_function" TargetMode="External"/><Relationship Id="rId1" Type="http://schemas.openxmlformats.org/officeDocument/2006/relationships/slideLayout" Target="../slideLayouts/slideLayout2.xml"/><Relationship Id="rId5" Type="http://schemas.openxmlformats.org/officeDocument/2006/relationships/hyperlink" Target="http://en.wikipedia.org/wiki/Image_(mathematics)" TargetMode="External"/><Relationship Id="rId4" Type="http://schemas.openxmlformats.org/officeDocument/2006/relationships/hyperlink" Target="http://en.wikipedia.org/wiki/Domain_of_a_function"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8" Type="http://schemas.openxmlformats.org/officeDocument/2006/relationships/hyperlink" Target="http://en.wikipedia.org/wiki/Circle" TargetMode="External"/><Relationship Id="rId13" Type="http://schemas.openxmlformats.org/officeDocument/2006/relationships/hyperlink" Target="http://en.wikipedia.org/wiki/Volume_element" TargetMode="External"/><Relationship Id="rId3" Type="http://schemas.openxmlformats.org/officeDocument/2006/relationships/hyperlink" Target="http://en.wikipedia.org/wiki/Plane_curve" TargetMode="External"/><Relationship Id="rId7" Type="http://schemas.openxmlformats.org/officeDocument/2006/relationships/hyperlink" Target="http://en.wikipedia.org/wiki/Length" TargetMode="External"/><Relationship Id="rId12" Type="http://schemas.openxmlformats.org/officeDocument/2006/relationships/hyperlink" Target="http://en.wikipedia.org/wiki/Dimension" TargetMode="External"/><Relationship Id="rId2" Type="http://schemas.openxmlformats.org/officeDocument/2006/relationships/hyperlink" Target="http://en.wikipedia.org/wiki/Shape" TargetMode="External"/><Relationship Id="rId16" Type="http://schemas.openxmlformats.org/officeDocument/2006/relationships/hyperlink" Target="http://en.wikipedia.org/wiki/Cylinder_(geometry)" TargetMode="External"/><Relationship Id="rId1" Type="http://schemas.openxmlformats.org/officeDocument/2006/relationships/slideLayout" Target="../slideLayouts/slideLayout2.xml"/><Relationship Id="rId6" Type="http://schemas.openxmlformats.org/officeDocument/2006/relationships/hyperlink" Target="http://en.wikipedia.org/wiki/Volume" TargetMode="External"/><Relationship Id="rId11" Type="http://schemas.openxmlformats.org/officeDocument/2006/relationships/hyperlink" Target="http://en.wikipedia.org/wiki/Pappus's_centroid_theorem" TargetMode="External"/><Relationship Id="rId5" Type="http://schemas.openxmlformats.org/officeDocument/2006/relationships/hyperlink" Target="http://en.wikipedia.org/wiki/Axis_of_rotation" TargetMode="External"/><Relationship Id="rId15" Type="http://schemas.openxmlformats.org/officeDocument/2006/relationships/hyperlink" Target="http://en.wikipedia.org/wiki/Line_segment" TargetMode="External"/><Relationship Id="rId10" Type="http://schemas.openxmlformats.org/officeDocument/2006/relationships/hyperlink" Target="http://en.wikipedia.org/wiki/Area" TargetMode="External"/><Relationship Id="rId4" Type="http://schemas.openxmlformats.org/officeDocument/2006/relationships/hyperlink" Target="http://en.wikipedia.org/wiki/Straight_line" TargetMode="External"/><Relationship Id="rId9" Type="http://schemas.openxmlformats.org/officeDocument/2006/relationships/hyperlink" Target="http://en.wikipedia.org/wiki/Centroid" TargetMode="External"/><Relationship Id="rId14" Type="http://schemas.openxmlformats.org/officeDocument/2006/relationships/hyperlink" Target="http://en.wikipedia.org/wiki/Rotation" TargetMode="External"/></Relationships>
</file>

<file path=ppt/slides/_rels/slide23.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en.wikipedia.org/wiki/Weight_function" TargetMode="External"/><Relationship Id="rId2" Type="http://schemas.openxmlformats.org/officeDocument/2006/relationships/hyperlink" Target="http://en.wikipedia.org/wiki/Mass" TargetMode="External"/><Relationship Id="rId1" Type="http://schemas.openxmlformats.org/officeDocument/2006/relationships/slideLayout" Target="../slideLayouts/slideLayout2.xml"/><Relationship Id="rId5" Type="http://schemas.openxmlformats.org/officeDocument/2006/relationships/hyperlink" Target="http://en.wikipedia.org/wiki/Mechanics" TargetMode="External"/><Relationship Id="rId4" Type="http://schemas.openxmlformats.org/officeDocument/2006/relationships/hyperlink" Target="http://en.wikipedia.org/wiki/Position_(vector)" TargetMode="External"/></Relationships>
</file>

<file path=ppt/slides/_rels/slide25.xml.rels><?xml version="1.0" encoding="UTF-8" standalone="yes"?>
<Relationships xmlns="http://schemas.openxmlformats.org/package/2006/relationships"><Relationship Id="rId3" Type="http://schemas.openxmlformats.org/officeDocument/2006/relationships/hyperlink" Target="http://en.wikipedia.org/wiki/Centroid" TargetMode="External"/><Relationship Id="rId7" Type="http://schemas.openxmlformats.org/officeDocument/2006/relationships/hyperlink" Target="http://en.wikipedia.org/wiki/Solar_System" TargetMode="External"/><Relationship Id="rId2" Type="http://schemas.openxmlformats.org/officeDocument/2006/relationships/hyperlink" Target="http://en.wikipedia.org/wiki/Rigid_body" TargetMode="External"/><Relationship Id="rId1" Type="http://schemas.openxmlformats.org/officeDocument/2006/relationships/slideLayout" Target="../slideLayouts/slideLayout2.xml"/><Relationship Id="rId6" Type="http://schemas.openxmlformats.org/officeDocument/2006/relationships/hyperlink" Target="http://en.wikipedia.org/wiki/Planets" TargetMode="External"/><Relationship Id="rId5" Type="http://schemas.openxmlformats.org/officeDocument/2006/relationships/hyperlink" Target="http://en.wikipedia.org/wiki/Horseshoe" TargetMode="External"/><Relationship Id="rId4" Type="http://schemas.openxmlformats.org/officeDocument/2006/relationships/hyperlink" Target="http://en.wiktionary.org/wiki/hollow" TargetMode="External"/></Relationships>
</file>

<file path=ppt/slides/_rels/slide26.xml.rels><?xml version="1.0" encoding="UTF-8" standalone="yes"?>
<Relationships xmlns="http://schemas.openxmlformats.org/package/2006/relationships"><Relationship Id="rId8" Type="http://schemas.openxmlformats.org/officeDocument/2006/relationships/hyperlink" Target="http://en.wikipedia.org/wiki/Center_of_mass_frame" TargetMode="External"/><Relationship Id="rId3" Type="http://schemas.openxmlformats.org/officeDocument/2006/relationships/hyperlink" Target="http://en.wikipedia.org/wiki/Momentum" TargetMode="External"/><Relationship Id="rId7" Type="http://schemas.openxmlformats.org/officeDocument/2006/relationships/hyperlink" Target="http://en.wikipedia.org/wiki/Point_mass" TargetMode="External"/><Relationship Id="rId2" Type="http://schemas.openxmlformats.org/officeDocument/2006/relationships/hyperlink" Target="http://en.wikipedia.org/wiki/Mechanics" TargetMode="External"/><Relationship Id="rId1" Type="http://schemas.openxmlformats.org/officeDocument/2006/relationships/slideLayout" Target="../slideLayouts/slideLayout2.xml"/><Relationship Id="rId6" Type="http://schemas.openxmlformats.org/officeDocument/2006/relationships/hyperlink" Target="http://en.wikipedia.org/wiki/Orbital_mechanics" TargetMode="External"/><Relationship Id="rId5" Type="http://schemas.openxmlformats.org/officeDocument/2006/relationships/hyperlink" Target="http://en.wikipedia.org/wiki/Rigid_body_dynamics" TargetMode="External"/><Relationship Id="rId4" Type="http://schemas.openxmlformats.org/officeDocument/2006/relationships/hyperlink" Target="http://en.wikipedia.org/wiki/Angular_momentum" TargetMode="External"/><Relationship Id="rId9" Type="http://schemas.openxmlformats.org/officeDocument/2006/relationships/hyperlink" Target="http://en.wikipedia.org/wiki/Inertial_frame" TargetMode="External"/></Relationships>
</file>

<file path=ppt/slides/_rels/slide27.xml.rels><?xml version="1.0" encoding="UTF-8" standalone="yes"?>
<Relationships xmlns="http://schemas.openxmlformats.org/package/2006/relationships"><Relationship Id="rId2" Type="http://schemas.openxmlformats.org/officeDocument/2006/relationships/image" Target="../media/image9.gif"/><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en.wikipedia.org/wiki/Focus_(geometry)" TargetMode="External"/><Relationship Id="rId2" Type="http://schemas.openxmlformats.org/officeDocument/2006/relationships/hyperlink" Target="http://en.wikipedia.org/wiki/Plane_curve" TargetMode="External"/><Relationship Id="rId1" Type="http://schemas.openxmlformats.org/officeDocument/2006/relationships/slideLayout" Target="../slideLayouts/slideLayout2.xml"/><Relationship Id="rId6" Type="http://schemas.openxmlformats.org/officeDocument/2006/relationships/hyperlink" Target="http://en.wikipedia.org/wiki/Circle" TargetMode="External"/><Relationship Id="rId5" Type="http://schemas.openxmlformats.org/officeDocument/2006/relationships/hyperlink" Target="http://en.wikipedia.org/wiki/Limiting_case_(mathematics)" TargetMode="External"/><Relationship Id="rId4" Type="http://schemas.openxmlformats.org/officeDocument/2006/relationships/hyperlink" Target="http://en.wikipedia.org/wiki/Eccentricity_(mathematics)"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8" Type="http://schemas.openxmlformats.org/officeDocument/2006/relationships/hyperlink" Target="http://en.wikipedia.org/wiki/Open_curve" TargetMode="External"/><Relationship Id="rId3" Type="http://schemas.openxmlformats.org/officeDocument/2006/relationships/hyperlink" Target="http://en.wikipedia.org/wiki/Conic_section" TargetMode="External"/><Relationship Id="rId7" Type="http://schemas.openxmlformats.org/officeDocument/2006/relationships/hyperlink" Target="http://en.wikipedia.org/wiki/Hyperbola" TargetMode="External"/><Relationship Id="rId12" Type="http://schemas.openxmlformats.org/officeDocument/2006/relationships/hyperlink" Target="http://en.wikipedia.org/wiki/Axis_of_rotation" TargetMode="External"/><Relationship Id="rId2" Type="http://schemas.openxmlformats.org/officeDocument/2006/relationships/hyperlink" Target="http://en.wikipedia.org/wiki/Closed_curve" TargetMode="External"/><Relationship Id="rId1" Type="http://schemas.openxmlformats.org/officeDocument/2006/relationships/slideLayout" Target="../slideLayouts/slideLayout2.xml"/><Relationship Id="rId6" Type="http://schemas.openxmlformats.org/officeDocument/2006/relationships/hyperlink" Target="http://en.wikipedia.org/wiki/Parabola" TargetMode="External"/><Relationship Id="rId11" Type="http://schemas.openxmlformats.org/officeDocument/2006/relationships/hyperlink" Target="http://en.wikipedia.org/wiki/Cylinder_(geometry)#Cylindric_section" TargetMode="External"/><Relationship Id="rId5" Type="http://schemas.openxmlformats.org/officeDocument/2006/relationships/hyperlink" Target="http://en.wikipedia.org/wiki/Plane_(mathematics)" TargetMode="External"/><Relationship Id="rId10" Type="http://schemas.openxmlformats.org/officeDocument/2006/relationships/hyperlink" Target="http://en.wikipedia.org/wiki/Cross_section_(geometry)" TargetMode="External"/><Relationship Id="rId4" Type="http://schemas.openxmlformats.org/officeDocument/2006/relationships/hyperlink" Target="http://en.wikipedia.org/wiki/Cone_(geometry)" TargetMode="External"/><Relationship Id="rId9" Type="http://schemas.openxmlformats.org/officeDocument/2006/relationships/hyperlink" Target="http://en.wikipedia.org/wiki/Unbounded_set" TargetMode="External"/></Relationships>
</file>

<file path=ppt/slides/_rels/slide31.xml.rels><?xml version="1.0" encoding="UTF-8" standalone="yes"?>
<Relationships xmlns="http://schemas.openxmlformats.org/package/2006/relationships"><Relationship Id="rId3" Type="http://schemas.openxmlformats.org/officeDocument/2006/relationships/hyperlink" Target="http://en.wikipedia.org/wiki/Directrix_(conic_section)" TargetMode="External"/><Relationship Id="rId2" Type="http://schemas.openxmlformats.org/officeDocument/2006/relationships/hyperlink" Target="http://en.wikipedia.org/wiki/Analytical_geometry"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8" Type="http://schemas.openxmlformats.org/officeDocument/2006/relationships/hyperlink" Target="http://en.wikipedia.org/wiki/Elliptical_polarization" TargetMode="External"/><Relationship Id="rId3" Type="http://schemas.openxmlformats.org/officeDocument/2006/relationships/hyperlink" Target="http://en.wikipedia.org/wiki/Ellipsoids" TargetMode="External"/><Relationship Id="rId7" Type="http://schemas.openxmlformats.org/officeDocument/2006/relationships/hyperlink" Target="http://en.wikipedia.org/wiki/Sine_wave" TargetMode="External"/><Relationship Id="rId2" Type="http://schemas.openxmlformats.org/officeDocument/2006/relationships/hyperlink" Target="http://en.wikipedia.org/wiki/Orbits" TargetMode="External"/><Relationship Id="rId1" Type="http://schemas.openxmlformats.org/officeDocument/2006/relationships/slideLayout" Target="../slideLayouts/slideLayout2.xml"/><Relationship Id="rId6" Type="http://schemas.openxmlformats.org/officeDocument/2006/relationships/hyperlink" Target="http://en.wikipedia.org/wiki/Lissajous_figure" TargetMode="External"/><Relationship Id="rId5" Type="http://schemas.openxmlformats.org/officeDocument/2006/relationships/hyperlink" Target="http://en.wikipedia.org/wiki/Perspective_projection" TargetMode="External"/><Relationship Id="rId4" Type="http://schemas.openxmlformats.org/officeDocument/2006/relationships/hyperlink" Target="http://en.wikipedia.org/wiki/Parallel_projection" TargetMode="External"/><Relationship Id="rId9" Type="http://schemas.openxmlformats.org/officeDocument/2006/relationships/hyperlink" Target="http://en.wikipedia.org/wiki/Optics" TargetMode="External"/></Relationships>
</file>

<file path=ppt/slides/_rels/slide33.xml.rels><?xml version="1.0" encoding="UTF-8" standalone="yes"?>
<Relationships xmlns="http://schemas.openxmlformats.org/package/2006/relationships"><Relationship Id="rId2" Type="http://schemas.openxmlformats.org/officeDocument/2006/relationships/image" Target="../media/image10.gif"/><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8" Type="http://schemas.openxmlformats.org/officeDocument/2006/relationships/hyperlink" Target="http://en.wikipedia.org/wiki/Orbital_period" TargetMode="External"/><Relationship Id="rId3" Type="http://schemas.openxmlformats.org/officeDocument/2006/relationships/hyperlink" Target="http://en.wikipedia.org/wiki/Planet" TargetMode="External"/><Relationship Id="rId7" Type="http://schemas.openxmlformats.org/officeDocument/2006/relationships/hyperlink" Target="http://en.wikipedia.org/wiki/Focus_(geometry)" TargetMode="External"/><Relationship Id="rId2" Type="http://schemas.openxmlformats.org/officeDocument/2006/relationships/hyperlink" Target="http://en.wikipedia.org/wiki/Scientific_law" TargetMode="External"/><Relationship Id="rId1" Type="http://schemas.openxmlformats.org/officeDocument/2006/relationships/slideLayout" Target="../slideLayouts/slideLayout2.xml"/><Relationship Id="rId6" Type="http://schemas.openxmlformats.org/officeDocument/2006/relationships/hyperlink" Target="http://en.wikipedia.org/wiki/Ellipse" TargetMode="External"/><Relationship Id="rId5" Type="http://schemas.openxmlformats.org/officeDocument/2006/relationships/hyperlink" Target="http://en.wikipedia.org/wiki/Orbit" TargetMode="External"/><Relationship Id="rId4" Type="http://schemas.openxmlformats.org/officeDocument/2006/relationships/hyperlink" Target="http://en.wikipedia.org/wiki/Sun" TargetMode="External"/><Relationship Id="rId9" Type="http://schemas.openxmlformats.org/officeDocument/2006/relationships/hyperlink" Target="http://en.wikipedia.org/wiki/Semi-major_axis" TargetMode="External"/></Relationships>
</file>

<file path=ppt/slides/_rels/slide35.xml.rels><?xml version="1.0" encoding="UTF-8" standalone="yes"?>
<Relationships xmlns="http://schemas.openxmlformats.org/package/2006/relationships"><Relationship Id="rId8" Type="http://schemas.openxmlformats.org/officeDocument/2006/relationships/hyperlink" Target="http://en.wikipedia.org/wiki/Newton's_laws_of_motion" TargetMode="External"/><Relationship Id="rId3" Type="http://schemas.openxmlformats.org/officeDocument/2006/relationships/hyperlink" Target="http://en.wikipedia.org/wiki/Copernican_heliocentrism" TargetMode="External"/><Relationship Id="rId7" Type="http://schemas.openxmlformats.org/officeDocument/2006/relationships/hyperlink" Target="http://en.wikipedia.org/wiki/Solar_system" TargetMode="External"/><Relationship Id="rId2" Type="http://schemas.openxmlformats.org/officeDocument/2006/relationships/hyperlink" Target="http://en.wikipedia.org/wiki/Mars" TargetMode="External"/><Relationship Id="rId1" Type="http://schemas.openxmlformats.org/officeDocument/2006/relationships/slideLayout" Target="../slideLayouts/slideLayout2.xml"/><Relationship Id="rId6" Type="http://schemas.openxmlformats.org/officeDocument/2006/relationships/hyperlink" Target="http://en.wikipedia.org/wiki/Isaac_Newton" TargetMode="External"/><Relationship Id="rId11" Type="http://schemas.openxmlformats.org/officeDocument/2006/relationships/hyperlink" Target="http://en.wikipedia.org/wiki/Physics" TargetMode="External"/><Relationship Id="rId5" Type="http://schemas.openxmlformats.org/officeDocument/2006/relationships/hyperlink" Target="http://en.wikipedia.org/wiki/Epicycle" TargetMode="External"/><Relationship Id="rId10" Type="http://schemas.openxmlformats.org/officeDocument/2006/relationships/hyperlink" Target="http://en.wikipedia.org/wiki/Astronomy" TargetMode="External"/><Relationship Id="rId4" Type="http://schemas.openxmlformats.org/officeDocument/2006/relationships/hyperlink" Target="http://en.wikipedia.org/wiki/Nicolaus_Copernicus" TargetMode="External"/><Relationship Id="rId9" Type="http://schemas.openxmlformats.org/officeDocument/2006/relationships/hyperlink" Target="http://en.wikipedia.org/wiki/Newton's_law_of_universal_gravitation" TargetMode="External"/></Relationships>
</file>

<file path=ppt/slides/_rels/slide36.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2.gif"/><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hyperlink" Target="http://en.wikipedia.org/wiki/Linear_function" TargetMode="External"/><Relationship Id="rId3" Type="http://schemas.openxmlformats.org/officeDocument/2006/relationships/hyperlink" Target="http://en.wikipedia.org/wiki/Derivative" TargetMode="External"/><Relationship Id="rId7" Type="http://schemas.openxmlformats.org/officeDocument/2006/relationships/hyperlink" Target="http://en.wikipedia.org/wiki/Cusp_(singularity)" TargetMode="External"/><Relationship Id="rId2" Type="http://schemas.openxmlformats.org/officeDocument/2006/relationships/hyperlink" Target="http://en.wikipedia.org/wiki/Real_number" TargetMode="External"/><Relationship Id="rId1" Type="http://schemas.openxmlformats.org/officeDocument/2006/relationships/slideLayout" Target="../slideLayouts/slideLayout2.xml"/><Relationship Id="rId6" Type="http://schemas.openxmlformats.org/officeDocument/2006/relationships/hyperlink" Target="http://en.wikipedia.org/wiki/Tangent_line" TargetMode="External"/><Relationship Id="rId5" Type="http://schemas.openxmlformats.org/officeDocument/2006/relationships/hyperlink" Target="http://en.wikipedia.org/wiki/Graph_of_a_function" TargetMode="External"/><Relationship Id="rId4" Type="http://schemas.openxmlformats.org/officeDocument/2006/relationships/hyperlink" Target="http://en.wikipedia.org/wiki/Domain_of_a_function"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14.jp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hyperlink" Target="http://en.wikipedia.org/wiki/Rectangular" TargetMode="External"/><Relationship Id="rId2" Type="http://schemas.openxmlformats.org/officeDocument/2006/relationships/hyperlink" Target="http://en.wikipedia.org/wiki/Stiffness" TargetMode="Externa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15.gif"/><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hyperlink" Target="http://en.wikipedia.org/wiki/Set_(mathematics)" TargetMode="External"/><Relationship Id="rId2" Type="http://schemas.openxmlformats.org/officeDocument/2006/relationships/hyperlink" Target="http://en.wikipedia.org/wiki/Mathematical_logic" TargetMode="External"/><Relationship Id="rId1" Type="http://schemas.openxmlformats.org/officeDocument/2006/relationships/slideLayout" Target="../slideLayouts/slideLayout2.xml"/><Relationship Id="rId4" Type="http://schemas.openxmlformats.org/officeDocument/2006/relationships/hyperlink" Target="http://en.wikipedia.org/wiki/Mathematical_objects" TargetMode="External"/></Relationships>
</file>

<file path=ppt/slides/_rels/slide45.xml.rels><?xml version="1.0" encoding="UTF-8" standalone="yes"?>
<Relationships xmlns="http://schemas.openxmlformats.org/package/2006/relationships"><Relationship Id="rId8" Type="http://schemas.openxmlformats.org/officeDocument/2006/relationships/hyperlink" Target="http://en.wikipedia.org/wiki/Axiom_of_choice" TargetMode="External"/><Relationship Id="rId3" Type="http://schemas.openxmlformats.org/officeDocument/2006/relationships/hyperlink" Target="http://en.wikipedia.org/wiki/Richard_Dedekind" TargetMode="External"/><Relationship Id="rId7" Type="http://schemas.openxmlformats.org/officeDocument/2006/relationships/hyperlink" Target="http://en.wikipedia.org/wiki/Zermelo%E2%80%93Fraenkel_set_theory" TargetMode="External"/><Relationship Id="rId2" Type="http://schemas.openxmlformats.org/officeDocument/2006/relationships/hyperlink" Target="http://en.wikipedia.org/wiki/Georg_Cantor" TargetMode="External"/><Relationship Id="rId1" Type="http://schemas.openxmlformats.org/officeDocument/2006/relationships/slideLayout" Target="../slideLayouts/slideLayout2.xml"/><Relationship Id="rId6" Type="http://schemas.openxmlformats.org/officeDocument/2006/relationships/hyperlink" Target="http://en.wikipedia.org/wiki/Axiomatic_system" TargetMode="External"/><Relationship Id="rId5" Type="http://schemas.openxmlformats.org/officeDocument/2006/relationships/hyperlink" Target="http://en.wikipedia.org/wiki/Naive_set_theory" TargetMode="External"/><Relationship Id="rId4" Type="http://schemas.openxmlformats.org/officeDocument/2006/relationships/hyperlink" Target="http://en.wikipedia.org/wiki/Paradoxes_of_set_theory" TargetMode="External"/></Relationships>
</file>

<file path=ppt/slides/_rels/slide46.xml.rels><?xml version="1.0" encoding="UTF-8" standalone="yes"?>
<Relationships xmlns="http://schemas.openxmlformats.org/package/2006/relationships"><Relationship Id="rId8" Type="http://schemas.openxmlformats.org/officeDocument/2006/relationships/hyperlink" Target="http://en.wikipedia.org/wiki/Large_cardinal" TargetMode="External"/><Relationship Id="rId3" Type="http://schemas.openxmlformats.org/officeDocument/2006/relationships/hyperlink" Target="http://en.wikipedia.org/wiki/Zermelo%E2%80%93Fraenkel_set_theory" TargetMode="External"/><Relationship Id="rId7" Type="http://schemas.openxmlformats.org/officeDocument/2006/relationships/hyperlink" Target="http://en.wikipedia.org/wiki/Consistency" TargetMode="External"/><Relationship Id="rId2" Type="http://schemas.openxmlformats.org/officeDocument/2006/relationships/hyperlink" Target="http://en.wikipedia.org/wiki/Foundations_of_mathematics" TargetMode="External"/><Relationship Id="rId1" Type="http://schemas.openxmlformats.org/officeDocument/2006/relationships/slideLayout" Target="../slideLayouts/slideLayout2.xml"/><Relationship Id="rId6" Type="http://schemas.openxmlformats.org/officeDocument/2006/relationships/hyperlink" Target="http://en.wikipedia.org/wiki/Real_number" TargetMode="External"/><Relationship Id="rId5" Type="http://schemas.openxmlformats.org/officeDocument/2006/relationships/hyperlink" Target="http://en.wikipedia.org/wiki/Mathematics" TargetMode="External"/><Relationship Id="rId4" Type="http://schemas.openxmlformats.org/officeDocument/2006/relationships/hyperlink" Target="http://en.wikipedia.org/wiki/Axiom_of_choice" TargetMode="External"/></Relationships>
</file>

<file path=ppt/slides/_rels/slide47.xml.rels><?xml version="1.0" encoding="UTF-8" standalone="yes"?>
<Relationships xmlns="http://schemas.openxmlformats.org/package/2006/relationships"><Relationship Id="rId2" Type="http://schemas.openxmlformats.org/officeDocument/2006/relationships/image" Target="../media/image16.gif"/><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17.jp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8" Type="http://schemas.openxmlformats.org/officeDocument/2006/relationships/hyperlink" Target="http://en.wikipedia.org/wiki/Absolute_value" TargetMode="External"/><Relationship Id="rId3" Type="http://schemas.openxmlformats.org/officeDocument/2006/relationships/hyperlink" Target="http://en.wikipedia.org/wiki/Element_(mathematics)" TargetMode="External"/><Relationship Id="rId7" Type="http://schemas.openxmlformats.org/officeDocument/2006/relationships/hyperlink" Target="http://en.wikipedia.org/wiki/Vertical_bar" TargetMode="External"/><Relationship Id="rId2" Type="http://schemas.openxmlformats.org/officeDocument/2006/relationships/hyperlink" Target="http://en.wikipedia.org/wiki/Set_(mathematics)" TargetMode="External"/><Relationship Id="rId1" Type="http://schemas.openxmlformats.org/officeDocument/2006/relationships/slideLayout" Target="../slideLayouts/slideLayout2.xml"/><Relationship Id="rId6" Type="http://schemas.openxmlformats.org/officeDocument/2006/relationships/hyperlink" Target="http://en.wikipedia.org/wiki/Cardinal_number" TargetMode="External"/><Relationship Id="rId5" Type="http://schemas.openxmlformats.org/officeDocument/2006/relationships/hyperlink" Target="http://en.wikipedia.org/wiki/Injective_function" TargetMode="External"/><Relationship Id="rId4" Type="http://schemas.openxmlformats.org/officeDocument/2006/relationships/hyperlink" Target="http://en.wikipedia.org/wiki/Bijection" TargetMode="External"/><Relationship Id="rId9" Type="http://schemas.openxmlformats.org/officeDocument/2006/relationships/hyperlink" Target="http://en.wikipedia.org/wiki/Ambiguity" TargetMode="Externa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18.jp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en.wikipedia.org/wiki/Stationary_point" TargetMode="External"/><Relationship Id="rId2" Type="http://schemas.openxmlformats.org/officeDocument/2006/relationships/hyperlink" Target="http://en.wikipedia.org/wiki/Differentiable_function"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hyperlink" Target="http://en.wikipedia.org/wiki/Stationary_point" TargetMode="External"/><Relationship Id="rId3" Type="http://schemas.openxmlformats.org/officeDocument/2006/relationships/hyperlink" Target="http://en.wikipedia.org/wiki/Maximum" TargetMode="External"/><Relationship Id="rId7" Type="http://schemas.openxmlformats.org/officeDocument/2006/relationships/hyperlink" Target="http://en.wikipedia.org/wiki/Maxima_and_minima" TargetMode="External"/><Relationship Id="rId12" Type="http://schemas.openxmlformats.org/officeDocument/2006/relationships/hyperlink" Target="http://en.wikipedia.org/wiki/Pierre_de_Fermat" TargetMode="External"/><Relationship Id="rId2" Type="http://schemas.openxmlformats.org/officeDocument/2006/relationships/hyperlink" Target="http://en.wikipedia.org/wiki/Fermat's_last_theorem" TargetMode="External"/><Relationship Id="rId1" Type="http://schemas.openxmlformats.org/officeDocument/2006/relationships/slideLayout" Target="../slideLayouts/slideLayout2.xml"/><Relationship Id="rId6" Type="http://schemas.openxmlformats.org/officeDocument/2006/relationships/hyperlink" Target="http://en.wikipedia.org/wiki/Open_sets" TargetMode="External"/><Relationship Id="rId11" Type="http://schemas.openxmlformats.org/officeDocument/2006/relationships/hyperlink" Target="http://en.wikipedia.org/wiki/Real_analysis" TargetMode="External"/><Relationship Id="rId5" Type="http://schemas.openxmlformats.org/officeDocument/2006/relationships/hyperlink" Target="http://en.wikipedia.org/wiki/Differentiable_function" TargetMode="External"/><Relationship Id="rId10" Type="http://schemas.openxmlformats.org/officeDocument/2006/relationships/hyperlink" Target="http://en.wikipedia.org/wiki/Theorem" TargetMode="External"/><Relationship Id="rId4" Type="http://schemas.openxmlformats.org/officeDocument/2006/relationships/hyperlink" Target="http://en.wikipedia.org/wiki/Minimum" TargetMode="External"/><Relationship Id="rId9" Type="http://schemas.openxmlformats.org/officeDocument/2006/relationships/hyperlink" Target="http://en.wikipedia.org/wiki/Derivative" TargetMode="External"/></Relationships>
</file>

<file path=ppt/slides/_rels/slide9.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533400"/>
            <a:ext cx="7772400" cy="1470025"/>
          </a:xfrm>
        </p:spPr>
        <p:txBody>
          <a:bodyPr>
            <a:normAutofit/>
          </a:bodyPr>
          <a:lstStyle/>
          <a:p>
            <a:r>
              <a:rPr lang="en-US" sz="6600" b="1" dirty="0"/>
              <a:t>3 Lecture in </a:t>
            </a:r>
            <a:r>
              <a:rPr lang="en-US" sz="6600" b="1" dirty="0" smtClean="0"/>
              <a:t>calculus</a:t>
            </a:r>
            <a:endParaRPr lang="en-US" sz="6600" b="1" dirty="0"/>
          </a:p>
        </p:txBody>
      </p:sp>
      <p:sp>
        <p:nvSpPr>
          <p:cNvPr id="3" name="Subtitle 2"/>
          <p:cNvSpPr>
            <a:spLocks noGrp="1"/>
          </p:cNvSpPr>
          <p:nvPr>
            <p:ph type="subTitle" idx="1"/>
          </p:nvPr>
        </p:nvSpPr>
        <p:spPr>
          <a:xfrm>
            <a:off x="1371600" y="2590800"/>
            <a:ext cx="6400800" cy="2971800"/>
          </a:xfrm>
        </p:spPr>
        <p:txBody>
          <a:bodyPr>
            <a:normAutofit fontScale="85000" lnSpcReduction="20000"/>
          </a:bodyPr>
          <a:lstStyle/>
          <a:p>
            <a:r>
              <a:rPr lang="en-US" b="1" dirty="0" smtClean="0">
                <a:solidFill>
                  <a:srgbClr val="FF0000"/>
                </a:solidFill>
              </a:rPr>
              <a:t>Differentiability</a:t>
            </a:r>
          </a:p>
          <a:p>
            <a:r>
              <a:rPr lang="en-US" b="1" dirty="0" smtClean="0">
                <a:solidFill>
                  <a:srgbClr val="FF0000"/>
                </a:solidFill>
              </a:rPr>
              <a:t>Total derivative</a:t>
            </a:r>
          </a:p>
          <a:p>
            <a:r>
              <a:rPr lang="en-US" b="1" dirty="0" smtClean="0">
                <a:solidFill>
                  <a:srgbClr val="FF0000"/>
                </a:solidFill>
              </a:rPr>
              <a:t>Integral</a:t>
            </a:r>
          </a:p>
          <a:p>
            <a:r>
              <a:rPr lang="en-US" b="1" dirty="0">
                <a:solidFill>
                  <a:srgbClr val="FF0000"/>
                </a:solidFill>
              </a:rPr>
              <a:t>C</a:t>
            </a:r>
            <a:r>
              <a:rPr lang="en-US" b="1" dirty="0" smtClean="0">
                <a:solidFill>
                  <a:srgbClr val="FF0000"/>
                </a:solidFill>
              </a:rPr>
              <a:t>alculus Fundamental theorem</a:t>
            </a:r>
          </a:p>
          <a:p>
            <a:r>
              <a:rPr lang="en-US" b="1" dirty="0" err="1">
                <a:solidFill>
                  <a:srgbClr val="FF0000"/>
                </a:solidFill>
              </a:rPr>
              <a:t>Kepler's</a:t>
            </a:r>
            <a:r>
              <a:rPr lang="en-US" b="1" dirty="0">
                <a:solidFill>
                  <a:srgbClr val="FF0000"/>
                </a:solidFill>
              </a:rPr>
              <a:t> </a:t>
            </a:r>
            <a:r>
              <a:rPr lang="en-US" b="1" dirty="0" smtClean="0">
                <a:solidFill>
                  <a:srgbClr val="FF0000"/>
                </a:solidFill>
              </a:rPr>
              <a:t>laws</a:t>
            </a:r>
          </a:p>
          <a:p>
            <a:r>
              <a:rPr lang="en-US" b="1" dirty="0" smtClean="0">
                <a:solidFill>
                  <a:srgbClr val="FF0000"/>
                </a:solidFill>
              </a:rPr>
              <a:t>Moment</a:t>
            </a:r>
            <a:endParaRPr lang="en-US" b="1" dirty="0">
              <a:solidFill>
                <a:srgbClr val="FF0000"/>
              </a:solidFill>
            </a:endParaRPr>
          </a:p>
          <a:p>
            <a:r>
              <a:rPr lang="en-US" b="1" dirty="0">
                <a:solidFill>
                  <a:srgbClr val="FF0000"/>
                </a:solidFill>
              </a:rPr>
              <a:t>Sets </a:t>
            </a:r>
            <a:r>
              <a:rPr lang="en-US" b="1" dirty="0" smtClean="0">
                <a:solidFill>
                  <a:srgbClr val="FF0000"/>
                </a:solidFill>
              </a:rPr>
              <a:t>theory</a:t>
            </a:r>
            <a:endParaRPr lang="en-US" b="1" dirty="0" smtClean="0">
              <a:solidFill>
                <a:srgbClr val="FF0000"/>
              </a:solidFill>
              <a:effectLst/>
            </a:endParaRPr>
          </a:p>
        </p:txBody>
      </p:sp>
    </p:spTree>
    <p:extLst>
      <p:ext uri="{BB962C8B-B14F-4D97-AF65-F5344CB8AC3E}">
        <p14:creationId xmlns:p14="http://schemas.microsoft.com/office/powerpoint/2010/main" val="37116671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9600" b="1" dirty="0" smtClean="0"/>
              <a:t>Total derivative</a:t>
            </a:r>
            <a:endParaRPr lang="en-US" sz="9600"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33400" y="1981200"/>
            <a:ext cx="8077200" cy="3352800"/>
          </a:xfrm>
        </p:spPr>
      </p:pic>
    </p:spTree>
    <p:extLst>
      <p:ext uri="{BB962C8B-B14F-4D97-AF65-F5344CB8AC3E}">
        <p14:creationId xmlns:p14="http://schemas.microsoft.com/office/powerpoint/2010/main" val="29384799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Implicit function derivative</a:t>
            </a:r>
          </a:p>
        </p:txBody>
      </p:sp>
      <p:sp>
        <p:nvSpPr>
          <p:cNvPr id="3" name="Content Placeholder 2"/>
          <p:cNvSpPr>
            <a:spLocks noGrp="1"/>
          </p:cNvSpPr>
          <p:nvPr>
            <p:ph idx="1"/>
          </p:nvPr>
        </p:nvSpPr>
        <p:spPr/>
        <p:txBody>
          <a:bodyPr>
            <a:normAutofit/>
          </a:bodyPr>
          <a:lstStyle/>
          <a:p>
            <a:pPr marL="0" indent="0">
              <a:buNone/>
            </a:pPr>
            <a:r>
              <a:rPr lang="en-US" sz="8800" dirty="0"/>
              <a:t>Implicit function derivative using total </a:t>
            </a:r>
            <a:r>
              <a:rPr lang="en-US" sz="8800" dirty="0" smtClean="0"/>
              <a:t>derivative</a:t>
            </a:r>
            <a:endParaRPr lang="en-US" sz="8800" b="1" dirty="0"/>
          </a:p>
        </p:txBody>
      </p:sp>
    </p:spTree>
    <p:extLst>
      <p:ext uri="{BB962C8B-B14F-4D97-AF65-F5344CB8AC3E}">
        <p14:creationId xmlns:p14="http://schemas.microsoft.com/office/powerpoint/2010/main" val="39632065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Gradient</a:t>
            </a:r>
            <a:endParaRPr lang="en-US" dirty="0"/>
          </a:p>
        </p:txBody>
      </p:sp>
      <p:sp>
        <p:nvSpPr>
          <p:cNvPr id="3" name="Content Placeholder 2"/>
          <p:cNvSpPr>
            <a:spLocks noGrp="1"/>
          </p:cNvSpPr>
          <p:nvPr>
            <p:ph idx="1"/>
          </p:nvPr>
        </p:nvSpPr>
        <p:spPr/>
        <p:txBody>
          <a:bodyPr/>
          <a:lstStyle/>
          <a:p>
            <a:pPr marL="0" indent="0">
              <a:buNone/>
            </a:pPr>
            <a:r>
              <a:rPr lang="en-US" dirty="0" smtClean="0"/>
              <a:t>The </a:t>
            </a:r>
            <a:r>
              <a:rPr lang="en-US" b="1" dirty="0"/>
              <a:t>gradient</a:t>
            </a:r>
            <a:r>
              <a:rPr lang="en-US" dirty="0"/>
              <a:t> is a generalization of the usual concept of </a:t>
            </a:r>
            <a:r>
              <a:rPr lang="en-US" dirty="0">
                <a:hlinkClick r:id="rId2" tooltip="Derivative"/>
              </a:rPr>
              <a:t>derivative</a:t>
            </a:r>
            <a:r>
              <a:rPr lang="en-US" dirty="0"/>
              <a:t> of a function in one dimension to a function in several dimensions.</a:t>
            </a:r>
          </a:p>
        </p:txBody>
      </p:sp>
    </p:spTree>
    <p:extLst>
      <p:ext uri="{BB962C8B-B14F-4D97-AF65-F5344CB8AC3E}">
        <p14:creationId xmlns:p14="http://schemas.microsoft.com/office/powerpoint/2010/main" val="28450784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Divergence</a:t>
            </a:r>
            <a:endParaRPr lang="en-US" dirty="0"/>
          </a:p>
        </p:txBody>
      </p:sp>
      <p:sp>
        <p:nvSpPr>
          <p:cNvPr id="3" name="Content Placeholder 2"/>
          <p:cNvSpPr>
            <a:spLocks noGrp="1"/>
          </p:cNvSpPr>
          <p:nvPr>
            <p:ph idx="1"/>
          </p:nvPr>
        </p:nvSpPr>
        <p:spPr/>
        <p:txBody>
          <a:bodyPr/>
          <a:lstStyle/>
          <a:p>
            <a:pPr marL="0" indent="0">
              <a:buNone/>
            </a:pPr>
            <a:r>
              <a:rPr lang="en-US" b="1" dirty="0" smtClean="0"/>
              <a:t>Divergence</a:t>
            </a:r>
            <a:r>
              <a:rPr lang="en-US" dirty="0" smtClean="0"/>
              <a:t> </a:t>
            </a:r>
            <a:r>
              <a:rPr lang="en-US" dirty="0"/>
              <a:t>is a </a:t>
            </a:r>
            <a:r>
              <a:rPr lang="en-US" dirty="0">
                <a:hlinkClick r:id="rId2" tooltip="Vector operator"/>
              </a:rPr>
              <a:t>vector operator</a:t>
            </a:r>
            <a:r>
              <a:rPr lang="en-US" dirty="0"/>
              <a:t> that measures the magnitude of a </a:t>
            </a:r>
            <a:r>
              <a:rPr lang="en-US" dirty="0">
                <a:hlinkClick r:id="rId3" tooltip="Vector field"/>
              </a:rPr>
              <a:t>vector field</a:t>
            </a:r>
            <a:r>
              <a:rPr lang="en-US" dirty="0"/>
              <a:t>'s </a:t>
            </a:r>
            <a:r>
              <a:rPr lang="en-US" dirty="0">
                <a:hlinkClick r:id="rId4" tooltip="Current sources and sinks"/>
              </a:rPr>
              <a:t>source or sink</a:t>
            </a:r>
            <a:r>
              <a:rPr lang="en-US" dirty="0"/>
              <a:t> at a given point, in terms of a signed scalar. More technically, the divergence represents the volume density of the outward </a:t>
            </a:r>
            <a:r>
              <a:rPr lang="en-US" dirty="0">
                <a:hlinkClick r:id="rId5" tooltip="Flux"/>
              </a:rPr>
              <a:t>flux</a:t>
            </a:r>
            <a:r>
              <a:rPr lang="en-US" dirty="0"/>
              <a:t> of a vector field from an infinitesimal volume around a given point.</a:t>
            </a:r>
          </a:p>
        </p:txBody>
      </p:sp>
    </p:spTree>
    <p:extLst>
      <p:ext uri="{BB962C8B-B14F-4D97-AF65-F5344CB8AC3E}">
        <p14:creationId xmlns:p14="http://schemas.microsoft.com/office/powerpoint/2010/main" val="40655041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smtClean="0"/>
              <a:t>Nabla</a:t>
            </a:r>
            <a:r>
              <a:rPr lang="en-US" b="1" dirty="0" smtClean="0"/>
              <a:t> </a:t>
            </a:r>
            <a:r>
              <a:rPr lang="en-US" dirty="0">
                <a:hlinkClick r:id="rId2" tooltip="Operator (mathematics)"/>
              </a:rPr>
              <a:t>operator</a:t>
            </a:r>
            <a:endParaRPr lang="en-US" dirty="0"/>
          </a:p>
        </p:txBody>
      </p:sp>
      <p:sp>
        <p:nvSpPr>
          <p:cNvPr id="3" name="Content Placeholder 2"/>
          <p:cNvSpPr>
            <a:spLocks noGrp="1"/>
          </p:cNvSpPr>
          <p:nvPr>
            <p:ph idx="1"/>
          </p:nvPr>
        </p:nvSpPr>
        <p:spPr/>
        <p:txBody>
          <a:bodyPr/>
          <a:lstStyle/>
          <a:p>
            <a:pPr marL="0" indent="0">
              <a:buNone/>
            </a:pPr>
            <a:r>
              <a:rPr lang="en-US" b="1" dirty="0" err="1" smtClean="0"/>
              <a:t>Nabla</a:t>
            </a:r>
            <a:r>
              <a:rPr lang="en-US" dirty="0"/>
              <a:t>, is an </a:t>
            </a:r>
            <a:r>
              <a:rPr lang="en-US" dirty="0">
                <a:hlinkClick r:id="rId2" tooltip="Operator (mathematics)"/>
              </a:rPr>
              <a:t>operator</a:t>
            </a:r>
            <a:r>
              <a:rPr lang="en-US" dirty="0"/>
              <a:t> used in mathematics, in particular, in </a:t>
            </a:r>
            <a:r>
              <a:rPr lang="en-US" dirty="0">
                <a:hlinkClick r:id="rId3" tooltip="Vector calculus"/>
              </a:rPr>
              <a:t>vector calculus</a:t>
            </a:r>
            <a:r>
              <a:rPr lang="en-US" dirty="0"/>
              <a:t>, as a </a:t>
            </a:r>
            <a:r>
              <a:rPr lang="en-US" dirty="0">
                <a:hlinkClick r:id="rId4" tooltip="Vector (geometry)"/>
              </a:rPr>
              <a:t>vector</a:t>
            </a:r>
            <a:r>
              <a:rPr lang="en-US" dirty="0"/>
              <a:t> </a:t>
            </a:r>
            <a:r>
              <a:rPr lang="en-US" dirty="0">
                <a:hlinkClick r:id="rId5" tooltip="Differential operator"/>
              </a:rPr>
              <a:t>differential </a:t>
            </a:r>
            <a:r>
              <a:rPr lang="en-US" dirty="0" smtClean="0">
                <a:hlinkClick r:id="rId5" tooltip="Differential operator"/>
              </a:rPr>
              <a:t>operator</a:t>
            </a:r>
            <a:r>
              <a:rPr lang="en-US" dirty="0" smtClean="0"/>
              <a:t>.</a:t>
            </a:r>
            <a:endParaRPr lang="en-US" dirty="0"/>
          </a:p>
        </p:txBody>
      </p:sp>
    </p:spTree>
    <p:extLst>
      <p:ext uri="{BB962C8B-B14F-4D97-AF65-F5344CB8AC3E}">
        <p14:creationId xmlns:p14="http://schemas.microsoft.com/office/powerpoint/2010/main" val="31247610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Laplace </a:t>
            </a:r>
            <a:r>
              <a:rPr lang="en-US" b="1" dirty="0" smtClean="0"/>
              <a:t>operator</a:t>
            </a:r>
            <a:endParaRPr lang="en-US" dirty="0"/>
          </a:p>
        </p:txBody>
      </p:sp>
      <p:sp>
        <p:nvSpPr>
          <p:cNvPr id="3" name="Content Placeholder 2"/>
          <p:cNvSpPr>
            <a:spLocks noGrp="1"/>
          </p:cNvSpPr>
          <p:nvPr>
            <p:ph idx="1"/>
          </p:nvPr>
        </p:nvSpPr>
        <p:spPr/>
        <p:txBody>
          <a:bodyPr/>
          <a:lstStyle/>
          <a:p>
            <a:pPr marL="0" indent="0">
              <a:buNone/>
            </a:pPr>
            <a:r>
              <a:rPr lang="en-US" dirty="0" smtClean="0"/>
              <a:t>The </a:t>
            </a:r>
            <a:r>
              <a:rPr lang="en-US" b="1" dirty="0"/>
              <a:t>Laplace operator</a:t>
            </a:r>
            <a:r>
              <a:rPr lang="en-US" dirty="0"/>
              <a:t> or </a:t>
            </a:r>
            <a:r>
              <a:rPr lang="en-US" b="1" dirty="0" err="1"/>
              <a:t>Laplacian</a:t>
            </a:r>
            <a:r>
              <a:rPr lang="en-US" dirty="0"/>
              <a:t> is a </a:t>
            </a:r>
            <a:r>
              <a:rPr lang="en-US" dirty="0">
                <a:hlinkClick r:id="rId2" tooltip="Differential operator"/>
              </a:rPr>
              <a:t>differential operator</a:t>
            </a:r>
            <a:r>
              <a:rPr lang="en-US" dirty="0"/>
              <a:t> given by the </a:t>
            </a:r>
            <a:r>
              <a:rPr lang="en-US" dirty="0">
                <a:hlinkClick r:id="rId3" tooltip="Divergence"/>
              </a:rPr>
              <a:t>divergence</a:t>
            </a:r>
            <a:r>
              <a:rPr lang="en-US" dirty="0"/>
              <a:t> of the </a:t>
            </a:r>
            <a:r>
              <a:rPr lang="en-US" dirty="0">
                <a:hlinkClick r:id="rId4" tooltip="Gradient"/>
              </a:rPr>
              <a:t>gradient</a:t>
            </a:r>
            <a:r>
              <a:rPr lang="en-US" dirty="0"/>
              <a:t> of a </a:t>
            </a:r>
            <a:r>
              <a:rPr lang="en-US" dirty="0">
                <a:hlinkClick r:id="rId5" tooltip="Function (mathematics)"/>
              </a:rPr>
              <a:t>function</a:t>
            </a:r>
            <a:r>
              <a:rPr lang="en-US" dirty="0"/>
              <a:t> on </a:t>
            </a:r>
            <a:r>
              <a:rPr lang="en-US" dirty="0">
                <a:hlinkClick r:id="rId6" tooltip="Euclidean space"/>
              </a:rPr>
              <a:t>Euclidean space</a:t>
            </a:r>
            <a:r>
              <a:rPr lang="en-US" dirty="0"/>
              <a:t>.</a:t>
            </a:r>
          </a:p>
        </p:txBody>
      </p:sp>
    </p:spTree>
    <p:extLst>
      <p:ext uri="{BB962C8B-B14F-4D97-AF65-F5344CB8AC3E}">
        <p14:creationId xmlns:p14="http://schemas.microsoft.com/office/powerpoint/2010/main" val="10340455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9600" b="1" dirty="0" err="1" smtClean="0"/>
              <a:t>Antiderivative</a:t>
            </a:r>
            <a:endParaRPr lang="en-US" sz="9600" dirty="0"/>
          </a:p>
        </p:txBody>
      </p:sp>
      <p:sp>
        <p:nvSpPr>
          <p:cNvPr id="3" name="Content Placeholder 2"/>
          <p:cNvSpPr>
            <a:spLocks noGrp="1"/>
          </p:cNvSpPr>
          <p:nvPr>
            <p:ph idx="1"/>
          </p:nvPr>
        </p:nvSpPr>
        <p:spPr/>
        <p:txBody>
          <a:bodyPr>
            <a:normAutofit fontScale="85000" lnSpcReduction="20000"/>
          </a:bodyPr>
          <a:lstStyle/>
          <a:p>
            <a:pPr marL="0" indent="0">
              <a:buNone/>
            </a:pPr>
            <a:r>
              <a:rPr lang="en-US" dirty="0"/>
              <a:t>A</a:t>
            </a:r>
            <a:r>
              <a:rPr lang="en-US" dirty="0" smtClean="0"/>
              <a:t>n </a:t>
            </a:r>
            <a:r>
              <a:rPr lang="en-US" b="1" dirty="0" err="1" smtClean="0"/>
              <a:t>antiderivative</a:t>
            </a:r>
            <a:r>
              <a:rPr lang="en-US" dirty="0" smtClean="0"/>
              <a:t>, </a:t>
            </a:r>
            <a:r>
              <a:rPr lang="en-US" b="1" dirty="0" smtClean="0"/>
              <a:t>primitive </a:t>
            </a:r>
            <a:r>
              <a:rPr lang="en-US" b="1" dirty="0" smtClean="0">
                <a:hlinkClick r:id="rId2" tooltip="Integral"/>
              </a:rPr>
              <a:t>integral</a:t>
            </a:r>
            <a:r>
              <a:rPr lang="en-US" dirty="0" smtClean="0"/>
              <a:t> or </a:t>
            </a:r>
            <a:r>
              <a:rPr lang="en-US" b="1" dirty="0" smtClean="0"/>
              <a:t>indefinite </a:t>
            </a:r>
            <a:r>
              <a:rPr lang="en-US" b="1" dirty="0" smtClean="0">
                <a:hlinkClick r:id="rId2" tooltip="Integral"/>
              </a:rPr>
              <a:t>integral</a:t>
            </a:r>
            <a:r>
              <a:rPr lang="en-US" dirty="0" smtClean="0"/>
              <a:t> of a </a:t>
            </a:r>
            <a:r>
              <a:rPr lang="en-US" dirty="0" smtClean="0">
                <a:hlinkClick r:id="rId3" tooltip="Function (mathematics)"/>
              </a:rPr>
              <a:t>function</a:t>
            </a:r>
            <a:r>
              <a:rPr lang="en-US" dirty="0" smtClean="0"/>
              <a:t> </a:t>
            </a:r>
            <a:r>
              <a:rPr lang="en-US" i="1" dirty="0" smtClean="0"/>
              <a:t>f</a:t>
            </a:r>
            <a:r>
              <a:rPr lang="en-US" dirty="0" smtClean="0"/>
              <a:t> is a differentiable function </a:t>
            </a:r>
            <a:r>
              <a:rPr lang="en-US" i="1" dirty="0" smtClean="0"/>
              <a:t>F</a:t>
            </a:r>
            <a:r>
              <a:rPr lang="en-US" dirty="0" smtClean="0"/>
              <a:t> whose </a:t>
            </a:r>
            <a:r>
              <a:rPr lang="en-US" dirty="0" smtClean="0">
                <a:hlinkClick r:id="rId4" tooltip="Derivative"/>
              </a:rPr>
              <a:t>derivative</a:t>
            </a:r>
            <a:r>
              <a:rPr lang="en-US" dirty="0" smtClean="0"/>
              <a:t> is equal to </a:t>
            </a:r>
            <a:r>
              <a:rPr lang="en-US" i="1" dirty="0" smtClean="0"/>
              <a:t>f</a:t>
            </a:r>
            <a:r>
              <a:rPr lang="en-US" dirty="0" smtClean="0"/>
              <a:t>, i.e., </a:t>
            </a:r>
            <a:r>
              <a:rPr lang="en-US" i="1" dirty="0" smtClean="0"/>
              <a:t>F</a:t>
            </a:r>
            <a:r>
              <a:rPr lang="en-US" dirty="0" smtClean="0"/>
              <a:t> ′ = </a:t>
            </a:r>
            <a:r>
              <a:rPr lang="en-US" i="1" dirty="0" smtClean="0"/>
              <a:t>f</a:t>
            </a:r>
            <a:r>
              <a:rPr lang="en-US" dirty="0" smtClean="0"/>
              <a:t>. The process of solving for </a:t>
            </a:r>
            <a:r>
              <a:rPr lang="en-US" dirty="0" err="1" smtClean="0"/>
              <a:t>antiderivatives</a:t>
            </a:r>
            <a:r>
              <a:rPr lang="en-US" dirty="0" smtClean="0"/>
              <a:t> is called </a:t>
            </a:r>
            <a:r>
              <a:rPr lang="en-US" b="1" dirty="0" err="1" smtClean="0"/>
              <a:t>antidifferentiation</a:t>
            </a:r>
            <a:r>
              <a:rPr lang="en-US" dirty="0" smtClean="0"/>
              <a:t> (or </a:t>
            </a:r>
            <a:r>
              <a:rPr lang="en-US" b="1" dirty="0" smtClean="0"/>
              <a:t>indefinite integration</a:t>
            </a:r>
            <a:r>
              <a:rPr lang="en-US" dirty="0" smtClean="0"/>
              <a:t>) and its opposite operation is called differentiation, which is the process of finding a </a:t>
            </a:r>
            <a:r>
              <a:rPr lang="en-US" dirty="0" smtClean="0">
                <a:hlinkClick r:id="rId4" tooltip="Derivative"/>
              </a:rPr>
              <a:t>derivative</a:t>
            </a:r>
            <a:r>
              <a:rPr lang="en-US" dirty="0" smtClean="0"/>
              <a:t>. </a:t>
            </a:r>
            <a:r>
              <a:rPr lang="en-US" dirty="0" err="1" smtClean="0"/>
              <a:t>Antiderivatives</a:t>
            </a:r>
            <a:r>
              <a:rPr lang="en-US" dirty="0" smtClean="0"/>
              <a:t> are related to </a:t>
            </a:r>
            <a:r>
              <a:rPr lang="en-US" dirty="0" smtClean="0">
                <a:hlinkClick r:id="rId2" tooltip="Integral"/>
              </a:rPr>
              <a:t>definite integrals</a:t>
            </a:r>
            <a:r>
              <a:rPr lang="en-US" dirty="0" smtClean="0"/>
              <a:t> through the </a:t>
            </a:r>
            <a:r>
              <a:rPr lang="en-US" dirty="0" smtClean="0">
                <a:hlinkClick r:id="rId5" tooltip="Fundamental theorem of calculus"/>
              </a:rPr>
              <a:t>fundamental theorem of calculus</a:t>
            </a:r>
            <a:r>
              <a:rPr lang="en-US" dirty="0" smtClean="0"/>
              <a:t>: the definite integral of a function over an interval is equal to the difference between the values of an </a:t>
            </a:r>
            <a:r>
              <a:rPr lang="en-US" dirty="0" err="1" smtClean="0"/>
              <a:t>antiderivative</a:t>
            </a:r>
            <a:r>
              <a:rPr lang="en-US" dirty="0" smtClean="0"/>
              <a:t> evaluated at the endpoints of the interval.</a:t>
            </a:r>
          </a:p>
          <a:p>
            <a:pPr marL="0" indent="0">
              <a:buNone/>
            </a:pPr>
            <a:r>
              <a:rPr lang="en-US" dirty="0" smtClean="0"/>
              <a:t>The discrete equivalent of the notion of </a:t>
            </a:r>
            <a:r>
              <a:rPr lang="en-US" dirty="0" err="1" smtClean="0"/>
              <a:t>antiderivative</a:t>
            </a:r>
            <a:r>
              <a:rPr lang="en-US" dirty="0" smtClean="0"/>
              <a:t> is </a:t>
            </a:r>
            <a:r>
              <a:rPr lang="en-US" dirty="0" err="1" smtClean="0">
                <a:hlinkClick r:id="rId6" tooltip="Antidifference"/>
              </a:rPr>
              <a:t>antidifference</a:t>
            </a:r>
            <a:r>
              <a:rPr lang="en-US" dirty="0" smtClean="0"/>
              <a:t>.</a:t>
            </a:r>
          </a:p>
          <a:p>
            <a:pPr marL="0" indent="0">
              <a:buNone/>
            </a:pPr>
            <a:endParaRPr lang="en-US" dirty="0"/>
          </a:p>
        </p:txBody>
      </p:sp>
    </p:spTree>
    <p:extLst>
      <p:ext uri="{BB962C8B-B14F-4D97-AF65-F5344CB8AC3E}">
        <p14:creationId xmlns:p14="http://schemas.microsoft.com/office/powerpoint/2010/main" val="1372014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dirty="0"/>
              <a:t>Definite integral as </a:t>
            </a:r>
            <a:r>
              <a:rPr lang="en-US" sz="6000" b="1" dirty="0" smtClean="0"/>
              <a:t>area</a:t>
            </a:r>
            <a:endParaRPr lang="en-US" sz="6000" b="1" dirty="0"/>
          </a:p>
        </p:txBody>
      </p:sp>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1997505" y="1600200"/>
            <a:ext cx="5148990" cy="4525963"/>
          </a:xfrm>
        </p:spPr>
      </p:pic>
    </p:spTree>
    <p:extLst>
      <p:ext uri="{BB962C8B-B14F-4D97-AF65-F5344CB8AC3E}">
        <p14:creationId xmlns:p14="http://schemas.microsoft.com/office/powerpoint/2010/main" val="203605727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Fundamental theorem of calculus</a:t>
            </a:r>
            <a:endParaRPr lang="en-US" dirty="0"/>
          </a:p>
        </p:txBody>
      </p:sp>
      <p:sp>
        <p:nvSpPr>
          <p:cNvPr id="3" name="Content Placeholder 2"/>
          <p:cNvSpPr>
            <a:spLocks noGrp="1"/>
          </p:cNvSpPr>
          <p:nvPr>
            <p:ph idx="1"/>
          </p:nvPr>
        </p:nvSpPr>
        <p:spPr/>
        <p:txBody>
          <a:bodyPr>
            <a:normAutofit fontScale="77500" lnSpcReduction="20000"/>
          </a:bodyPr>
          <a:lstStyle/>
          <a:p>
            <a:pPr marL="0" indent="0">
              <a:buNone/>
            </a:pPr>
            <a:r>
              <a:rPr lang="en-US" dirty="0" smtClean="0"/>
              <a:t>The </a:t>
            </a:r>
            <a:r>
              <a:rPr lang="en-US" b="1" dirty="0" smtClean="0"/>
              <a:t>fundamental theorem of calculus</a:t>
            </a:r>
            <a:r>
              <a:rPr lang="en-US" dirty="0" smtClean="0"/>
              <a:t> is a theorem that links the concept of the </a:t>
            </a:r>
            <a:r>
              <a:rPr lang="en-US" dirty="0" smtClean="0">
                <a:hlinkClick r:id="rId2" tooltip="Derivative"/>
              </a:rPr>
              <a:t>derivative</a:t>
            </a:r>
            <a:r>
              <a:rPr lang="en-US" dirty="0" smtClean="0"/>
              <a:t> of a </a:t>
            </a:r>
            <a:r>
              <a:rPr lang="en-US" dirty="0" smtClean="0">
                <a:hlinkClick r:id="rId3" tooltip="Function (mathematics)"/>
              </a:rPr>
              <a:t>function</a:t>
            </a:r>
            <a:r>
              <a:rPr lang="en-US" dirty="0" smtClean="0"/>
              <a:t> with the concept of the </a:t>
            </a:r>
            <a:r>
              <a:rPr lang="en-US" dirty="0" smtClean="0">
                <a:hlinkClick r:id="rId4" tooltip="Integral"/>
              </a:rPr>
              <a:t>integral</a:t>
            </a:r>
            <a:r>
              <a:rPr lang="en-US" dirty="0" smtClean="0"/>
              <a:t>.</a:t>
            </a:r>
          </a:p>
          <a:p>
            <a:pPr marL="0" indent="0">
              <a:buNone/>
            </a:pPr>
            <a:r>
              <a:rPr lang="en-US" dirty="0" smtClean="0"/>
              <a:t>The first part of the theorem, sometimes called the </a:t>
            </a:r>
            <a:r>
              <a:rPr lang="en-US" b="1" dirty="0" smtClean="0"/>
              <a:t>first fundamental theorem of calculus</a:t>
            </a:r>
            <a:r>
              <a:rPr lang="en-US" dirty="0" smtClean="0"/>
              <a:t>, is that an </a:t>
            </a:r>
            <a:r>
              <a:rPr lang="en-US" dirty="0" smtClean="0">
                <a:hlinkClick r:id="rId5" tooltip="Antiderivative"/>
              </a:rPr>
              <a:t>indefinite integral</a:t>
            </a:r>
            <a:r>
              <a:rPr lang="en-US" dirty="0" smtClean="0"/>
              <a:t> of a function can be reversed by differentiation. This part of the theorem is also important because it guarantees the existence of </a:t>
            </a:r>
            <a:r>
              <a:rPr lang="en-US" dirty="0" err="1" smtClean="0">
                <a:hlinkClick r:id="rId5" tooltip="Antiderivative"/>
              </a:rPr>
              <a:t>antiderivatives</a:t>
            </a:r>
            <a:r>
              <a:rPr lang="en-US" dirty="0" smtClean="0"/>
              <a:t> for </a:t>
            </a:r>
            <a:r>
              <a:rPr lang="en-US" dirty="0" smtClean="0">
                <a:hlinkClick r:id="rId6" tooltip="Continuous function"/>
              </a:rPr>
              <a:t>continuous functions</a:t>
            </a:r>
            <a:r>
              <a:rPr lang="en-US" dirty="0" smtClean="0"/>
              <a:t>.</a:t>
            </a:r>
          </a:p>
          <a:p>
            <a:pPr marL="0" indent="0">
              <a:buNone/>
            </a:pPr>
            <a:r>
              <a:rPr lang="en-US" dirty="0" smtClean="0"/>
              <a:t>The second part, sometimes called the </a:t>
            </a:r>
            <a:r>
              <a:rPr lang="en-US" b="1" dirty="0" smtClean="0"/>
              <a:t>second fundamental theorem of calculus</a:t>
            </a:r>
            <a:r>
              <a:rPr lang="en-US" dirty="0" smtClean="0"/>
              <a:t>, is that the </a:t>
            </a:r>
            <a:r>
              <a:rPr lang="en-US" dirty="0" smtClean="0">
                <a:hlinkClick r:id="rId7" tooltip="Definite integral"/>
              </a:rPr>
              <a:t>definite integral</a:t>
            </a:r>
            <a:r>
              <a:rPr lang="en-US" dirty="0" smtClean="0"/>
              <a:t> of a function can be computed by using any one of its infinitely many </a:t>
            </a:r>
            <a:r>
              <a:rPr lang="en-US" dirty="0" err="1" smtClean="0">
                <a:hlinkClick r:id="rId5" tooltip="Antiderivative"/>
              </a:rPr>
              <a:t>antiderivatives</a:t>
            </a:r>
            <a:r>
              <a:rPr lang="en-US" dirty="0" smtClean="0"/>
              <a:t>. This part of the theorem has key practical applications because it markedly simplifies the computation of </a:t>
            </a:r>
            <a:r>
              <a:rPr lang="en-US" dirty="0" smtClean="0">
                <a:hlinkClick r:id="rId7" tooltip="Definite integral"/>
              </a:rPr>
              <a:t>definite integrals</a:t>
            </a:r>
            <a:r>
              <a:rPr lang="en-US" dirty="0" smtClean="0"/>
              <a:t>.</a:t>
            </a:r>
          </a:p>
        </p:txBody>
      </p:sp>
    </p:spTree>
    <p:extLst>
      <p:ext uri="{BB962C8B-B14F-4D97-AF65-F5344CB8AC3E}">
        <p14:creationId xmlns:p14="http://schemas.microsoft.com/office/powerpoint/2010/main" val="136513803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Fundamental theorem of calculus</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33400" y="1828800"/>
            <a:ext cx="8229600" cy="4495800"/>
          </a:xfrm>
        </p:spPr>
      </p:pic>
    </p:spTree>
    <p:extLst>
      <p:ext uri="{BB962C8B-B14F-4D97-AF65-F5344CB8AC3E}">
        <p14:creationId xmlns:p14="http://schemas.microsoft.com/office/powerpoint/2010/main" val="35888785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Intermediate value </a:t>
            </a:r>
            <a:r>
              <a:rPr lang="en-US" b="1" dirty="0" smtClean="0"/>
              <a:t>theorem</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dirty="0" smtClean="0"/>
              <a:t>The </a:t>
            </a:r>
            <a:r>
              <a:rPr lang="en-US" b="1" dirty="0"/>
              <a:t>intermediate value theorem</a:t>
            </a:r>
            <a:r>
              <a:rPr lang="en-US" dirty="0"/>
              <a:t> states that if a </a:t>
            </a:r>
            <a:r>
              <a:rPr lang="en-US" dirty="0">
                <a:hlinkClick r:id="rId2" tooltip="Continuous function"/>
              </a:rPr>
              <a:t>continuous function</a:t>
            </a:r>
            <a:r>
              <a:rPr lang="en-US" dirty="0"/>
              <a:t> </a:t>
            </a:r>
            <a:r>
              <a:rPr lang="en-US" i="1" dirty="0"/>
              <a:t>f</a:t>
            </a:r>
            <a:r>
              <a:rPr lang="en-US" dirty="0"/>
              <a:t> with an </a:t>
            </a:r>
            <a:r>
              <a:rPr lang="en-US" dirty="0">
                <a:hlinkClick r:id="rId3" tooltip="Interval (mathematics)"/>
              </a:rPr>
              <a:t>interval</a:t>
            </a:r>
            <a:r>
              <a:rPr lang="en-US" dirty="0"/>
              <a:t> [</a:t>
            </a:r>
            <a:r>
              <a:rPr lang="en-US" i="1" dirty="0"/>
              <a:t>a</a:t>
            </a:r>
            <a:r>
              <a:rPr lang="en-US" dirty="0"/>
              <a:t>, </a:t>
            </a:r>
            <a:r>
              <a:rPr lang="en-US" i="1" dirty="0"/>
              <a:t>b</a:t>
            </a:r>
            <a:r>
              <a:rPr lang="en-US" dirty="0"/>
              <a:t>] as its </a:t>
            </a:r>
            <a:r>
              <a:rPr lang="en-US" dirty="0">
                <a:hlinkClick r:id="rId4" tooltip="Domain of a function"/>
              </a:rPr>
              <a:t>domain</a:t>
            </a:r>
            <a:r>
              <a:rPr lang="en-US" dirty="0"/>
              <a:t> takes values </a:t>
            </a:r>
            <a:r>
              <a:rPr lang="en-US" i="1" dirty="0"/>
              <a:t>f</a:t>
            </a:r>
            <a:r>
              <a:rPr lang="en-US" dirty="0"/>
              <a:t>(</a:t>
            </a:r>
            <a:r>
              <a:rPr lang="en-US" i="1" dirty="0"/>
              <a:t>a</a:t>
            </a:r>
            <a:r>
              <a:rPr lang="en-US" dirty="0"/>
              <a:t>) and </a:t>
            </a:r>
            <a:r>
              <a:rPr lang="en-US" i="1" dirty="0"/>
              <a:t>f</a:t>
            </a:r>
            <a:r>
              <a:rPr lang="en-US" dirty="0"/>
              <a:t>(</a:t>
            </a:r>
            <a:r>
              <a:rPr lang="en-US" i="1" dirty="0"/>
              <a:t>b</a:t>
            </a:r>
            <a:r>
              <a:rPr lang="en-US" dirty="0"/>
              <a:t>) at each end of the interval, then it also takes any value between </a:t>
            </a:r>
            <a:r>
              <a:rPr lang="en-US" i="1" dirty="0"/>
              <a:t>f</a:t>
            </a:r>
            <a:r>
              <a:rPr lang="en-US" dirty="0"/>
              <a:t>(</a:t>
            </a:r>
            <a:r>
              <a:rPr lang="en-US" i="1" dirty="0"/>
              <a:t>a</a:t>
            </a:r>
            <a:r>
              <a:rPr lang="en-US" dirty="0"/>
              <a:t>) and </a:t>
            </a:r>
            <a:r>
              <a:rPr lang="en-US" i="1" dirty="0"/>
              <a:t>f</a:t>
            </a:r>
            <a:r>
              <a:rPr lang="en-US" dirty="0"/>
              <a:t>(</a:t>
            </a:r>
            <a:r>
              <a:rPr lang="en-US" i="1" dirty="0"/>
              <a:t>b</a:t>
            </a:r>
            <a:r>
              <a:rPr lang="en-US" dirty="0"/>
              <a:t>) at some point within the interval. This has two important specializations: If a continuous function has values of opposite sign inside an interval, then it has a root in that interval (</a:t>
            </a:r>
            <a:r>
              <a:rPr lang="en-US" b="1" dirty="0"/>
              <a:t>Bolzano's theorem</a:t>
            </a:r>
            <a:r>
              <a:rPr lang="en-US" dirty="0" smtClean="0"/>
              <a:t>).And</a:t>
            </a:r>
            <a:r>
              <a:rPr lang="en-US" dirty="0"/>
              <a:t>, the </a:t>
            </a:r>
            <a:r>
              <a:rPr lang="en-US" dirty="0">
                <a:hlinkClick r:id="rId5" tooltip="Image (mathematics)"/>
              </a:rPr>
              <a:t>image</a:t>
            </a:r>
            <a:r>
              <a:rPr lang="en-US" dirty="0"/>
              <a:t> of a continuous function over an interval is itself an interval.</a:t>
            </a:r>
          </a:p>
        </p:txBody>
      </p:sp>
    </p:spTree>
    <p:extLst>
      <p:ext uri="{BB962C8B-B14F-4D97-AF65-F5344CB8AC3E}">
        <p14:creationId xmlns:p14="http://schemas.microsoft.com/office/powerpoint/2010/main" val="269945136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b="1" dirty="0"/>
              <a:t>Integrals, which cannot be computed</a:t>
            </a:r>
          </a:p>
          <a:p>
            <a:pPr marL="0" indent="0">
              <a:buNone/>
            </a:pPr>
            <a:r>
              <a:rPr lang="ru-RU" b="1" dirty="0"/>
              <a:t>Non-computable integrals</a:t>
            </a:r>
            <a:endParaRPr lang="en-US" b="1" dirty="0"/>
          </a:p>
        </p:txBody>
      </p:sp>
    </p:spTree>
    <p:extLst>
      <p:ext uri="{BB962C8B-B14F-4D97-AF65-F5344CB8AC3E}">
        <p14:creationId xmlns:p14="http://schemas.microsoft.com/office/powerpoint/2010/main" val="181092753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Average Function </a:t>
            </a:r>
            <a:r>
              <a:rPr lang="en-US" b="1" dirty="0" smtClean="0"/>
              <a:t>Value</a:t>
            </a:r>
            <a:endParaRPr lang="en-US" dirty="0"/>
          </a:p>
        </p:txBody>
      </p:sp>
      <p:sp>
        <p:nvSpPr>
          <p:cNvPr id="3" name="Content Placeholder 2"/>
          <p:cNvSpPr>
            <a:spLocks noGrp="1"/>
          </p:cNvSpPr>
          <p:nvPr>
            <p:ph idx="1"/>
          </p:nvPr>
        </p:nvSpPr>
        <p:spPr/>
        <p:txBody>
          <a:bodyPr/>
          <a:lstStyle/>
          <a:p>
            <a:pPr marL="0" indent="0">
              <a:buNone/>
            </a:pPr>
            <a:r>
              <a:rPr lang="en-US" dirty="0"/>
              <a:t>The average value of a function </a:t>
            </a:r>
            <a:r>
              <a:rPr lang="en-US" dirty="0" smtClean="0"/>
              <a:t>f(x) </a:t>
            </a:r>
            <a:r>
              <a:rPr lang="en-US" dirty="0"/>
              <a:t>over the interval [</a:t>
            </a:r>
            <a:r>
              <a:rPr lang="en-US" dirty="0" err="1"/>
              <a:t>a,b</a:t>
            </a:r>
            <a:r>
              <a:rPr lang="en-US" dirty="0"/>
              <a:t>] is given by the </a:t>
            </a:r>
            <a:r>
              <a:rPr lang="en-US" dirty="0" smtClean="0"/>
              <a:t>integral.</a:t>
            </a:r>
            <a:endParaRPr lang="en-US" dirty="0"/>
          </a:p>
        </p:txBody>
      </p:sp>
    </p:spTree>
    <p:extLst>
      <p:ext uri="{BB962C8B-B14F-4D97-AF65-F5344CB8AC3E}">
        <p14:creationId xmlns:p14="http://schemas.microsoft.com/office/powerpoint/2010/main" val="223298359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8000" b="1" dirty="0" smtClean="0"/>
              <a:t>Solid of revolution</a:t>
            </a:r>
            <a:endParaRPr lang="en-US" sz="8000" dirty="0"/>
          </a:p>
        </p:txBody>
      </p:sp>
      <p:sp>
        <p:nvSpPr>
          <p:cNvPr id="3" name="Content Placeholder 2"/>
          <p:cNvSpPr>
            <a:spLocks noGrp="1"/>
          </p:cNvSpPr>
          <p:nvPr>
            <p:ph idx="1"/>
          </p:nvPr>
        </p:nvSpPr>
        <p:spPr/>
        <p:txBody>
          <a:bodyPr>
            <a:normAutofit fontScale="85000" lnSpcReduction="20000"/>
          </a:bodyPr>
          <a:lstStyle/>
          <a:p>
            <a:pPr marL="0" indent="0">
              <a:buNone/>
            </a:pPr>
            <a:r>
              <a:rPr lang="en-US" dirty="0"/>
              <a:t>A</a:t>
            </a:r>
            <a:r>
              <a:rPr lang="en-US" dirty="0" smtClean="0"/>
              <a:t> </a:t>
            </a:r>
            <a:r>
              <a:rPr lang="en-US" b="1" dirty="0" smtClean="0"/>
              <a:t>solid of revolution</a:t>
            </a:r>
            <a:r>
              <a:rPr lang="en-US" dirty="0" smtClean="0"/>
              <a:t> is a </a:t>
            </a:r>
            <a:r>
              <a:rPr lang="en-US" dirty="0" smtClean="0">
                <a:hlinkClick r:id="rId2" tooltip="Shape"/>
              </a:rPr>
              <a:t>solid figure</a:t>
            </a:r>
            <a:r>
              <a:rPr lang="en-US" dirty="0" smtClean="0"/>
              <a:t> obtained by rotating a </a:t>
            </a:r>
            <a:r>
              <a:rPr lang="en-US" dirty="0" smtClean="0">
                <a:hlinkClick r:id="rId3" tooltip="Plane curve"/>
              </a:rPr>
              <a:t>plane curve</a:t>
            </a:r>
            <a:r>
              <a:rPr lang="en-US" dirty="0" smtClean="0"/>
              <a:t> around some </a:t>
            </a:r>
            <a:r>
              <a:rPr lang="en-US" dirty="0" smtClean="0">
                <a:hlinkClick r:id="rId4" tooltip="Straight line"/>
              </a:rPr>
              <a:t>straight line</a:t>
            </a:r>
            <a:r>
              <a:rPr lang="en-US" dirty="0" smtClean="0"/>
              <a:t> (the </a:t>
            </a:r>
            <a:r>
              <a:rPr lang="en-US" dirty="0" smtClean="0">
                <a:hlinkClick r:id="rId5" tooltip="Axis of rotation"/>
              </a:rPr>
              <a:t>axis</a:t>
            </a:r>
            <a:r>
              <a:rPr lang="en-US" dirty="0" smtClean="0"/>
              <a:t>) that lies on the same plane.</a:t>
            </a:r>
          </a:p>
          <a:p>
            <a:pPr marL="0" indent="0">
              <a:buNone/>
            </a:pPr>
            <a:r>
              <a:rPr lang="en-US" dirty="0" smtClean="0"/>
              <a:t>Assuming that the curve does not cross the axis, the solid's </a:t>
            </a:r>
            <a:r>
              <a:rPr lang="en-US" dirty="0" smtClean="0">
                <a:hlinkClick r:id="rId6" tooltip="Volume"/>
              </a:rPr>
              <a:t>volume</a:t>
            </a:r>
            <a:r>
              <a:rPr lang="en-US" dirty="0" smtClean="0"/>
              <a:t> is equal to the </a:t>
            </a:r>
            <a:r>
              <a:rPr lang="en-US" dirty="0" smtClean="0">
                <a:hlinkClick r:id="rId7" tooltip="Length"/>
              </a:rPr>
              <a:t>length</a:t>
            </a:r>
            <a:r>
              <a:rPr lang="en-US" dirty="0" smtClean="0"/>
              <a:t> of the </a:t>
            </a:r>
            <a:r>
              <a:rPr lang="en-US" dirty="0" smtClean="0">
                <a:hlinkClick r:id="rId8" tooltip="Circle"/>
              </a:rPr>
              <a:t>circle</a:t>
            </a:r>
            <a:r>
              <a:rPr lang="en-US" dirty="0" smtClean="0"/>
              <a:t> described by the figure's </a:t>
            </a:r>
            <a:r>
              <a:rPr lang="en-US" dirty="0" smtClean="0">
                <a:hlinkClick r:id="rId9" tooltip="Centroid"/>
              </a:rPr>
              <a:t>centroid</a:t>
            </a:r>
            <a:r>
              <a:rPr lang="en-US" dirty="0" smtClean="0"/>
              <a:t> multiplied by the figure's </a:t>
            </a:r>
            <a:r>
              <a:rPr lang="en-US" dirty="0" smtClean="0">
                <a:hlinkClick r:id="rId10" tooltip="Area"/>
              </a:rPr>
              <a:t>area</a:t>
            </a:r>
            <a:r>
              <a:rPr lang="en-US" dirty="0" smtClean="0"/>
              <a:t> (</a:t>
            </a:r>
            <a:r>
              <a:rPr lang="en-US" dirty="0" err="1" smtClean="0">
                <a:hlinkClick r:id="rId11" tooltip="Pappus's centroid theorem"/>
              </a:rPr>
              <a:t>Pappus's</a:t>
            </a:r>
            <a:r>
              <a:rPr lang="en-US" dirty="0" smtClean="0">
                <a:hlinkClick r:id="rId11" tooltip="Pappus's centroid theorem"/>
              </a:rPr>
              <a:t> second centroid Theorem</a:t>
            </a:r>
            <a:r>
              <a:rPr lang="en-US" dirty="0" smtClean="0"/>
              <a:t>).</a:t>
            </a:r>
          </a:p>
          <a:p>
            <a:pPr marL="0" indent="0">
              <a:buNone/>
            </a:pPr>
            <a:r>
              <a:rPr lang="en-US" dirty="0" smtClean="0"/>
              <a:t>A </a:t>
            </a:r>
            <a:r>
              <a:rPr lang="en-US" b="1" dirty="0" smtClean="0"/>
              <a:t>representative disk</a:t>
            </a:r>
            <a:r>
              <a:rPr lang="en-US" dirty="0" smtClean="0"/>
              <a:t> is a three-</a:t>
            </a:r>
            <a:r>
              <a:rPr lang="en-US" dirty="0" smtClean="0">
                <a:hlinkClick r:id="rId12" tooltip="Dimension"/>
              </a:rPr>
              <a:t>dimensional</a:t>
            </a:r>
            <a:r>
              <a:rPr lang="en-US" dirty="0" smtClean="0"/>
              <a:t> </a:t>
            </a:r>
            <a:r>
              <a:rPr lang="en-US" dirty="0" smtClean="0">
                <a:hlinkClick r:id="rId13" tooltip="Volume element"/>
              </a:rPr>
              <a:t>volume element</a:t>
            </a:r>
            <a:r>
              <a:rPr lang="en-US" dirty="0" smtClean="0"/>
              <a:t> of a solid of revolution. The element is created by </a:t>
            </a:r>
            <a:r>
              <a:rPr lang="en-US" dirty="0" smtClean="0">
                <a:hlinkClick r:id="rId14" tooltip="Rotation"/>
              </a:rPr>
              <a:t>rotating</a:t>
            </a:r>
            <a:r>
              <a:rPr lang="en-US" dirty="0" smtClean="0"/>
              <a:t> a </a:t>
            </a:r>
            <a:r>
              <a:rPr lang="en-US" dirty="0" smtClean="0">
                <a:hlinkClick r:id="rId15" tooltip="Line segment"/>
              </a:rPr>
              <a:t>line segment</a:t>
            </a:r>
            <a:r>
              <a:rPr lang="en-US" dirty="0" smtClean="0"/>
              <a:t> (of </a:t>
            </a:r>
            <a:r>
              <a:rPr lang="en-US" dirty="0" smtClean="0">
                <a:hlinkClick r:id="rId7" tooltip="Length"/>
              </a:rPr>
              <a:t>length</a:t>
            </a:r>
            <a:r>
              <a:rPr lang="en-US" dirty="0" smtClean="0"/>
              <a:t> </a:t>
            </a:r>
            <a:r>
              <a:rPr lang="en-US" i="1" dirty="0" smtClean="0"/>
              <a:t>w</a:t>
            </a:r>
            <a:r>
              <a:rPr lang="en-US" dirty="0" smtClean="0"/>
              <a:t>) around some axis (located </a:t>
            </a:r>
            <a:r>
              <a:rPr lang="en-US" i="1" dirty="0" smtClean="0"/>
              <a:t>r</a:t>
            </a:r>
            <a:r>
              <a:rPr lang="en-US" dirty="0" smtClean="0"/>
              <a:t> units away), so that a </a:t>
            </a:r>
            <a:r>
              <a:rPr lang="en-US" dirty="0" smtClean="0">
                <a:hlinkClick r:id="rId16" tooltip="Cylinder (geometry)"/>
              </a:rPr>
              <a:t>cylindrical</a:t>
            </a:r>
            <a:r>
              <a:rPr lang="en-US" dirty="0" smtClean="0"/>
              <a:t> </a:t>
            </a:r>
            <a:r>
              <a:rPr lang="en-US" dirty="0" smtClean="0">
                <a:hlinkClick r:id="rId6" tooltip="Volume"/>
              </a:rPr>
              <a:t>volume</a:t>
            </a:r>
            <a:r>
              <a:rPr lang="en-US" dirty="0" smtClean="0"/>
              <a:t> of </a:t>
            </a:r>
            <a:r>
              <a:rPr lang="en-US" i="1" dirty="0" smtClean="0"/>
              <a:t>π</a:t>
            </a:r>
            <a:r>
              <a:rPr lang="en-US" dirty="0" smtClean="0"/>
              <a:t>r</a:t>
            </a:r>
            <a:r>
              <a:rPr lang="en-US" i="1" baseline="30000" dirty="0" smtClean="0"/>
              <a:t>2</a:t>
            </a:r>
            <a:r>
              <a:rPr lang="en-US" dirty="0" smtClean="0"/>
              <a:t>w </a:t>
            </a:r>
            <a:r>
              <a:rPr lang="en-US" i="1" dirty="0" smtClean="0"/>
              <a:t>units is enclosed.</a:t>
            </a:r>
            <a:endParaRPr lang="en-US" dirty="0" smtClean="0"/>
          </a:p>
        </p:txBody>
      </p:sp>
    </p:spTree>
    <p:extLst>
      <p:ext uri="{BB962C8B-B14F-4D97-AF65-F5344CB8AC3E}">
        <p14:creationId xmlns:p14="http://schemas.microsoft.com/office/powerpoint/2010/main" val="190556478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Solid of revolution</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914400" y="1371600"/>
            <a:ext cx="7238999" cy="4953000"/>
          </a:xfrm>
        </p:spPr>
      </p:pic>
    </p:spTree>
    <p:extLst>
      <p:ext uri="{BB962C8B-B14F-4D97-AF65-F5344CB8AC3E}">
        <p14:creationId xmlns:p14="http://schemas.microsoft.com/office/powerpoint/2010/main" val="158395323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9600" b="1" dirty="0"/>
              <a:t>Mass </a:t>
            </a:r>
            <a:r>
              <a:rPr lang="en-US" sz="9600" b="1" dirty="0" smtClean="0"/>
              <a:t>center</a:t>
            </a:r>
            <a:endParaRPr lang="en-US" sz="9600" b="1" dirty="0"/>
          </a:p>
        </p:txBody>
      </p:sp>
      <p:sp>
        <p:nvSpPr>
          <p:cNvPr id="3" name="Content Placeholder 2"/>
          <p:cNvSpPr>
            <a:spLocks noGrp="1"/>
          </p:cNvSpPr>
          <p:nvPr>
            <p:ph idx="1"/>
          </p:nvPr>
        </p:nvSpPr>
        <p:spPr/>
        <p:txBody>
          <a:bodyPr>
            <a:normAutofit lnSpcReduction="10000"/>
          </a:bodyPr>
          <a:lstStyle/>
          <a:p>
            <a:pPr marL="0" indent="0">
              <a:buNone/>
            </a:pPr>
            <a:r>
              <a:rPr lang="en-US" dirty="0"/>
              <a:t>T</a:t>
            </a:r>
            <a:r>
              <a:rPr lang="en-US" dirty="0" smtClean="0"/>
              <a:t>he </a:t>
            </a:r>
            <a:r>
              <a:rPr lang="en-US" b="1" dirty="0" smtClean="0"/>
              <a:t>center of mass</a:t>
            </a:r>
            <a:r>
              <a:rPr lang="en-US" dirty="0" smtClean="0"/>
              <a:t> of a distribution of </a:t>
            </a:r>
            <a:r>
              <a:rPr lang="en-US" dirty="0" smtClean="0">
                <a:hlinkClick r:id="rId2" tooltip="Mass"/>
              </a:rPr>
              <a:t>mass</a:t>
            </a:r>
            <a:r>
              <a:rPr lang="en-US" dirty="0" smtClean="0"/>
              <a:t> in space is the unique point where the </a:t>
            </a:r>
            <a:r>
              <a:rPr lang="en-US" dirty="0" smtClean="0">
                <a:hlinkClick r:id="rId3" tooltip="Weight function"/>
              </a:rPr>
              <a:t>weighted</a:t>
            </a:r>
            <a:r>
              <a:rPr lang="en-US" dirty="0" smtClean="0"/>
              <a:t> relative </a:t>
            </a:r>
            <a:r>
              <a:rPr lang="en-US" dirty="0" smtClean="0">
                <a:hlinkClick r:id="rId4" tooltip="Position (vector)"/>
              </a:rPr>
              <a:t>position</a:t>
            </a:r>
            <a:r>
              <a:rPr lang="en-US" dirty="0" smtClean="0"/>
              <a:t> of the distributed mass sums to zero. The distribution of mass is balanced around the center of mass and the average of the weighted position coordinates of the distributed mass defines its coordinates. Calculations in </a:t>
            </a:r>
            <a:r>
              <a:rPr lang="en-US" dirty="0" smtClean="0">
                <a:hlinkClick r:id="rId5" tooltip="Mechanics"/>
              </a:rPr>
              <a:t>mechanics</a:t>
            </a:r>
            <a:r>
              <a:rPr lang="en-US" dirty="0" smtClean="0"/>
              <a:t> are often simplified when formulated with respect to the center of mass.</a:t>
            </a:r>
            <a:endParaRPr lang="en-US" dirty="0"/>
          </a:p>
        </p:txBody>
      </p:sp>
    </p:spTree>
    <p:extLst>
      <p:ext uri="{BB962C8B-B14F-4D97-AF65-F5344CB8AC3E}">
        <p14:creationId xmlns:p14="http://schemas.microsoft.com/office/powerpoint/2010/main" val="100600279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Mass center </a:t>
            </a:r>
            <a:r>
              <a:rPr lang="en-US" b="1" dirty="0"/>
              <a:t>(continued)</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dirty="0" smtClean="0"/>
              <a:t>In the case of a single </a:t>
            </a:r>
            <a:r>
              <a:rPr lang="en-US" dirty="0" smtClean="0">
                <a:hlinkClick r:id="rId2" tooltip="Rigid body"/>
              </a:rPr>
              <a:t>rigid body</a:t>
            </a:r>
            <a:r>
              <a:rPr lang="en-US" dirty="0" smtClean="0"/>
              <a:t>, the center of mass is fixed in relation to the body, and if the body has uniform density, it will be located at the </a:t>
            </a:r>
            <a:r>
              <a:rPr lang="en-US" dirty="0" smtClean="0">
                <a:hlinkClick r:id="rId3" tooltip="Centroid"/>
              </a:rPr>
              <a:t>centroid</a:t>
            </a:r>
            <a:r>
              <a:rPr lang="en-US" dirty="0" smtClean="0"/>
              <a:t>. The center of mass may be located outside the physical body, as is sometimes the case for </a:t>
            </a:r>
            <a:r>
              <a:rPr lang="en-US" dirty="0" smtClean="0">
                <a:hlinkClick r:id="rId4" tooltip="wikt:hollow"/>
              </a:rPr>
              <a:t>hollow</a:t>
            </a:r>
            <a:r>
              <a:rPr lang="en-US" dirty="0" smtClean="0"/>
              <a:t> or open-shaped objects, such as a </a:t>
            </a:r>
            <a:r>
              <a:rPr lang="en-US" dirty="0" smtClean="0">
                <a:hlinkClick r:id="rId5" tooltip="Horseshoe"/>
              </a:rPr>
              <a:t>horseshoe</a:t>
            </a:r>
            <a:r>
              <a:rPr lang="en-US" dirty="0" smtClean="0"/>
              <a:t>. In the case of a distribution of separate bodies, such as the </a:t>
            </a:r>
            <a:r>
              <a:rPr lang="en-US" dirty="0" smtClean="0">
                <a:hlinkClick r:id="rId6" tooltip="Planets"/>
              </a:rPr>
              <a:t>planets</a:t>
            </a:r>
            <a:r>
              <a:rPr lang="en-US" dirty="0" smtClean="0"/>
              <a:t> of the </a:t>
            </a:r>
            <a:r>
              <a:rPr lang="en-US" dirty="0" smtClean="0">
                <a:hlinkClick r:id="rId7" tooltip="Solar System"/>
              </a:rPr>
              <a:t>Solar System</a:t>
            </a:r>
            <a:r>
              <a:rPr lang="en-US" dirty="0" smtClean="0"/>
              <a:t>, the center of mass may not correspond to the position of any individual member of the system.</a:t>
            </a:r>
          </a:p>
        </p:txBody>
      </p:sp>
    </p:spTree>
    <p:extLst>
      <p:ext uri="{BB962C8B-B14F-4D97-AF65-F5344CB8AC3E}">
        <p14:creationId xmlns:p14="http://schemas.microsoft.com/office/powerpoint/2010/main" val="314102508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(continued) Mass center</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dirty="0" smtClean="0"/>
              <a:t>The center of mass is a useful reference point for calculations in </a:t>
            </a:r>
            <a:r>
              <a:rPr lang="en-US" dirty="0" smtClean="0">
                <a:hlinkClick r:id="rId2" tooltip="Mechanics"/>
              </a:rPr>
              <a:t>mechanics</a:t>
            </a:r>
            <a:r>
              <a:rPr lang="en-US" dirty="0" smtClean="0"/>
              <a:t> that involve masses distributed in space, such as the </a:t>
            </a:r>
            <a:r>
              <a:rPr lang="en-US" dirty="0" smtClean="0">
                <a:hlinkClick r:id="rId3" tooltip="Momentum"/>
              </a:rPr>
              <a:t>linear</a:t>
            </a:r>
            <a:r>
              <a:rPr lang="en-US" dirty="0" smtClean="0"/>
              <a:t> and </a:t>
            </a:r>
            <a:r>
              <a:rPr lang="en-US" dirty="0" smtClean="0">
                <a:hlinkClick r:id="rId4" tooltip="Angular momentum"/>
              </a:rPr>
              <a:t>angular momentum</a:t>
            </a:r>
            <a:r>
              <a:rPr lang="en-US" dirty="0" smtClean="0"/>
              <a:t> of planetary bodies and </a:t>
            </a:r>
            <a:r>
              <a:rPr lang="en-US" dirty="0" smtClean="0">
                <a:hlinkClick r:id="rId5" tooltip="Rigid body dynamics"/>
              </a:rPr>
              <a:t>rigid body dynamics</a:t>
            </a:r>
            <a:r>
              <a:rPr lang="en-US" dirty="0" smtClean="0"/>
              <a:t>. In </a:t>
            </a:r>
            <a:r>
              <a:rPr lang="en-US" dirty="0" smtClean="0">
                <a:hlinkClick r:id="rId6" tooltip="Orbital mechanics"/>
              </a:rPr>
              <a:t>orbital mechanics</a:t>
            </a:r>
            <a:r>
              <a:rPr lang="en-US" dirty="0" smtClean="0"/>
              <a:t>, the equations of motion of planets are formulated as </a:t>
            </a:r>
            <a:r>
              <a:rPr lang="en-US" dirty="0" smtClean="0">
                <a:hlinkClick r:id="rId7" tooltip="Point mass"/>
              </a:rPr>
              <a:t>point masses</a:t>
            </a:r>
            <a:r>
              <a:rPr lang="en-US" dirty="0" smtClean="0"/>
              <a:t> located at the centers of mass. The </a:t>
            </a:r>
            <a:r>
              <a:rPr lang="en-US" dirty="0" smtClean="0">
                <a:hlinkClick r:id="rId8" tooltip="Center of mass frame"/>
              </a:rPr>
              <a:t>center of mass frame</a:t>
            </a:r>
            <a:r>
              <a:rPr lang="en-US" dirty="0" smtClean="0"/>
              <a:t> is an </a:t>
            </a:r>
            <a:r>
              <a:rPr lang="en-US" dirty="0" smtClean="0">
                <a:hlinkClick r:id="rId9" tooltip="Inertial frame"/>
              </a:rPr>
              <a:t>inertial frame</a:t>
            </a:r>
            <a:r>
              <a:rPr lang="en-US" dirty="0" smtClean="0"/>
              <a:t> in which the center of mass of a system is at rest with respect to the origin of the coordinate system.</a:t>
            </a:r>
          </a:p>
        </p:txBody>
      </p:sp>
    </p:spTree>
    <p:extLst>
      <p:ext uri="{BB962C8B-B14F-4D97-AF65-F5344CB8AC3E}">
        <p14:creationId xmlns:p14="http://schemas.microsoft.com/office/powerpoint/2010/main" val="169593353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Mass center</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85800" y="2057400"/>
            <a:ext cx="7772400" cy="3886199"/>
          </a:xfrm>
        </p:spPr>
      </p:pic>
    </p:spTree>
    <p:extLst>
      <p:ext uri="{BB962C8B-B14F-4D97-AF65-F5344CB8AC3E}">
        <p14:creationId xmlns:p14="http://schemas.microsoft.com/office/powerpoint/2010/main" val="403080061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ru-RU" b="1" dirty="0"/>
              <a:t>Integration error bounds or truncation error</a:t>
            </a:r>
            <a:endParaRPr lang="en-US" dirty="0"/>
          </a:p>
        </p:txBody>
      </p:sp>
      <p:sp>
        <p:nvSpPr>
          <p:cNvPr id="3" name="Content Placeholder 2"/>
          <p:cNvSpPr>
            <a:spLocks noGrp="1"/>
          </p:cNvSpPr>
          <p:nvPr>
            <p:ph idx="1"/>
          </p:nvPr>
        </p:nvSpPr>
        <p:spPr/>
        <p:txBody>
          <a:bodyPr/>
          <a:lstStyle/>
          <a:p>
            <a:r>
              <a:rPr lang="ru-RU" b="1" dirty="0"/>
              <a:t>rectangles </a:t>
            </a:r>
            <a:endParaRPr lang="en-US" b="1" dirty="0" smtClean="0"/>
          </a:p>
          <a:p>
            <a:r>
              <a:rPr lang="ru-RU" b="1" dirty="0" smtClean="0"/>
              <a:t>trapezoids </a:t>
            </a:r>
            <a:endParaRPr lang="en-US" b="1" dirty="0" smtClean="0"/>
          </a:p>
          <a:p>
            <a:r>
              <a:rPr lang="ru-RU" b="1" dirty="0" smtClean="0"/>
              <a:t>Simpson</a:t>
            </a:r>
            <a:r>
              <a:rPr lang="en-US" b="1" dirty="0" smtClean="0"/>
              <a:t>’s</a:t>
            </a:r>
            <a:endParaRPr lang="en-US" dirty="0"/>
          </a:p>
        </p:txBody>
      </p:sp>
    </p:spTree>
    <p:extLst>
      <p:ext uri="{BB962C8B-B14F-4D97-AF65-F5344CB8AC3E}">
        <p14:creationId xmlns:p14="http://schemas.microsoft.com/office/powerpoint/2010/main" val="364228803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9600" b="1" dirty="0" smtClean="0"/>
              <a:t>Ellipse</a:t>
            </a:r>
            <a:endParaRPr lang="en-US" sz="9600"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a:t>A</a:t>
            </a:r>
            <a:r>
              <a:rPr lang="en-US" dirty="0" smtClean="0"/>
              <a:t>n </a:t>
            </a:r>
            <a:r>
              <a:rPr lang="en-US" b="1" dirty="0" smtClean="0"/>
              <a:t>ellipse</a:t>
            </a:r>
            <a:r>
              <a:rPr lang="en-US" dirty="0" smtClean="0"/>
              <a:t> is a </a:t>
            </a:r>
            <a:r>
              <a:rPr lang="en-US" dirty="0" smtClean="0">
                <a:hlinkClick r:id="rId2" tooltip="Plane curve"/>
              </a:rPr>
              <a:t>curve on a plane</a:t>
            </a:r>
            <a:r>
              <a:rPr lang="en-US" dirty="0" smtClean="0"/>
              <a:t> surrounding two </a:t>
            </a:r>
            <a:r>
              <a:rPr lang="en-US" dirty="0" smtClean="0">
                <a:hlinkClick r:id="rId3" tooltip="Focus (geometry)"/>
              </a:rPr>
              <a:t>focal points</a:t>
            </a:r>
            <a:r>
              <a:rPr lang="en-US" dirty="0" smtClean="0"/>
              <a:t> such that a straight line drawn from one of the focal points to any point on the curve and then back to the other focal point has the same length for every point on the curve. As such, it is a generalization of a circle, which is a special type of an ellipse that has both focal points at the same location. The shape of an ellipse (how 'elongated' it is) is represented by its </a:t>
            </a:r>
            <a:r>
              <a:rPr lang="en-US" dirty="0" smtClean="0">
                <a:hlinkClick r:id="rId4" tooltip="Eccentricity (mathematics)"/>
              </a:rPr>
              <a:t>eccentricity</a:t>
            </a:r>
            <a:r>
              <a:rPr lang="en-US" dirty="0" smtClean="0"/>
              <a:t>, which for an ellipse can be any number from 0 (the </a:t>
            </a:r>
            <a:r>
              <a:rPr lang="en-US" dirty="0" smtClean="0">
                <a:hlinkClick r:id="rId5" tooltip="Limiting case (mathematics)"/>
              </a:rPr>
              <a:t>limiting case</a:t>
            </a:r>
            <a:r>
              <a:rPr lang="en-US" dirty="0" smtClean="0"/>
              <a:t> of a </a:t>
            </a:r>
            <a:r>
              <a:rPr lang="en-US" dirty="0" smtClean="0">
                <a:hlinkClick r:id="rId6" tooltip="Circle"/>
              </a:rPr>
              <a:t>circle</a:t>
            </a:r>
            <a:r>
              <a:rPr lang="en-US" dirty="0" smtClean="0"/>
              <a:t>) to arbitrarily close to but less than 1.</a:t>
            </a:r>
            <a:endParaRPr lang="en-US" dirty="0"/>
          </a:p>
        </p:txBody>
      </p:sp>
    </p:spTree>
    <p:extLst>
      <p:ext uri="{BB962C8B-B14F-4D97-AF65-F5344CB8AC3E}">
        <p14:creationId xmlns:p14="http://schemas.microsoft.com/office/powerpoint/2010/main" val="16859394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Intermediate value theorem</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643436" y="1600200"/>
            <a:ext cx="5857128" cy="4525963"/>
          </a:xfrm>
        </p:spPr>
      </p:pic>
    </p:spTree>
    <p:extLst>
      <p:ext uri="{BB962C8B-B14F-4D97-AF65-F5344CB8AC3E}">
        <p14:creationId xmlns:p14="http://schemas.microsoft.com/office/powerpoint/2010/main" val="263097112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8000" b="1" dirty="0" smtClean="0"/>
              <a:t>Ellipse </a:t>
            </a:r>
            <a:r>
              <a:rPr lang="en-US" sz="8000" b="1" dirty="0"/>
              <a:t>(continued)</a:t>
            </a:r>
            <a:endParaRPr lang="en-US" sz="8000" dirty="0"/>
          </a:p>
        </p:txBody>
      </p:sp>
      <p:sp>
        <p:nvSpPr>
          <p:cNvPr id="3" name="Content Placeholder 2"/>
          <p:cNvSpPr>
            <a:spLocks noGrp="1"/>
          </p:cNvSpPr>
          <p:nvPr>
            <p:ph idx="1"/>
          </p:nvPr>
        </p:nvSpPr>
        <p:spPr/>
        <p:txBody>
          <a:bodyPr/>
          <a:lstStyle/>
          <a:p>
            <a:pPr marL="0" indent="0">
              <a:buNone/>
            </a:pPr>
            <a:r>
              <a:rPr lang="en-US" dirty="0" smtClean="0"/>
              <a:t>Ellipses are the </a:t>
            </a:r>
            <a:r>
              <a:rPr lang="en-US" dirty="0" smtClean="0">
                <a:hlinkClick r:id="rId2" tooltip="Closed curve"/>
              </a:rPr>
              <a:t>closed</a:t>
            </a:r>
            <a:r>
              <a:rPr lang="en-US" dirty="0" smtClean="0"/>
              <a:t> type of </a:t>
            </a:r>
            <a:r>
              <a:rPr lang="en-US" dirty="0" smtClean="0">
                <a:hlinkClick r:id="rId3" tooltip="Conic section"/>
              </a:rPr>
              <a:t>conic section</a:t>
            </a:r>
            <a:r>
              <a:rPr lang="en-US" dirty="0" smtClean="0"/>
              <a:t>: a plane curve that results from the intersection of a </a:t>
            </a:r>
            <a:r>
              <a:rPr lang="en-US" dirty="0" smtClean="0">
                <a:hlinkClick r:id="rId4" tooltip="Cone (geometry)"/>
              </a:rPr>
              <a:t>cone</a:t>
            </a:r>
            <a:r>
              <a:rPr lang="en-US" dirty="0" smtClean="0"/>
              <a:t> by a </a:t>
            </a:r>
            <a:r>
              <a:rPr lang="en-US" dirty="0" smtClean="0">
                <a:hlinkClick r:id="rId5" tooltip="Plane (mathematics)"/>
              </a:rPr>
              <a:t>plane</a:t>
            </a:r>
            <a:r>
              <a:rPr lang="en-US" dirty="0" smtClean="0"/>
              <a:t>. (See figure to the right.) Ellipses have many similarities with the other two forms of conic sections: the </a:t>
            </a:r>
            <a:r>
              <a:rPr lang="en-US" dirty="0" smtClean="0">
                <a:hlinkClick r:id="rId6" tooltip="Parabola"/>
              </a:rPr>
              <a:t>parabolas</a:t>
            </a:r>
            <a:r>
              <a:rPr lang="en-US" dirty="0" smtClean="0"/>
              <a:t> and the </a:t>
            </a:r>
            <a:r>
              <a:rPr lang="en-US" dirty="0" smtClean="0">
                <a:hlinkClick r:id="rId7" tooltip="Hyperbola"/>
              </a:rPr>
              <a:t>hyperbolas</a:t>
            </a:r>
            <a:r>
              <a:rPr lang="en-US" dirty="0" smtClean="0"/>
              <a:t>, both of which are </a:t>
            </a:r>
            <a:r>
              <a:rPr lang="en-US" dirty="0" smtClean="0">
                <a:hlinkClick r:id="rId8" tooltip="Open curve"/>
              </a:rPr>
              <a:t>open</a:t>
            </a:r>
            <a:r>
              <a:rPr lang="en-US" dirty="0" smtClean="0"/>
              <a:t> and </a:t>
            </a:r>
            <a:r>
              <a:rPr lang="en-US" dirty="0" smtClean="0">
                <a:hlinkClick r:id="rId9" tooltip="Unbounded set"/>
              </a:rPr>
              <a:t>unbounded</a:t>
            </a:r>
            <a:r>
              <a:rPr lang="en-US" dirty="0" smtClean="0"/>
              <a:t>. The </a:t>
            </a:r>
            <a:r>
              <a:rPr lang="en-US" dirty="0" smtClean="0">
                <a:hlinkClick r:id="rId10" tooltip="Cross section (geometry)"/>
              </a:rPr>
              <a:t>cross section</a:t>
            </a:r>
            <a:r>
              <a:rPr lang="en-US" dirty="0" smtClean="0"/>
              <a:t> of a </a:t>
            </a:r>
            <a:r>
              <a:rPr lang="en-US" dirty="0" smtClean="0">
                <a:hlinkClick r:id="rId11" tooltip="Cylinder (geometry)"/>
              </a:rPr>
              <a:t>cylinder</a:t>
            </a:r>
            <a:r>
              <a:rPr lang="en-US" dirty="0" smtClean="0"/>
              <a:t> is an ellipse if it is sufficiently far from parallel to the </a:t>
            </a:r>
            <a:r>
              <a:rPr lang="en-US" dirty="0" smtClean="0">
                <a:hlinkClick r:id="rId12" tooltip="Axis of rotation"/>
              </a:rPr>
              <a:t>axis</a:t>
            </a:r>
            <a:r>
              <a:rPr lang="en-US" dirty="0" smtClean="0"/>
              <a:t> of the cylinder.</a:t>
            </a:r>
          </a:p>
        </p:txBody>
      </p:sp>
    </p:spTree>
    <p:extLst>
      <p:ext uri="{BB962C8B-B14F-4D97-AF65-F5344CB8AC3E}">
        <p14:creationId xmlns:p14="http://schemas.microsoft.com/office/powerpoint/2010/main" val="80803892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8000" b="1" dirty="0"/>
              <a:t>(continued) </a:t>
            </a:r>
            <a:r>
              <a:rPr lang="en-US" sz="8000" b="1" dirty="0" smtClean="0"/>
              <a:t>Ellipse</a:t>
            </a:r>
            <a:endParaRPr lang="en-US" sz="8000" dirty="0"/>
          </a:p>
        </p:txBody>
      </p:sp>
      <p:sp>
        <p:nvSpPr>
          <p:cNvPr id="3" name="Content Placeholder 2"/>
          <p:cNvSpPr>
            <a:spLocks noGrp="1"/>
          </p:cNvSpPr>
          <p:nvPr>
            <p:ph idx="1"/>
          </p:nvPr>
        </p:nvSpPr>
        <p:spPr/>
        <p:txBody>
          <a:bodyPr/>
          <a:lstStyle/>
          <a:p>
            <a:pPr marL="0" indent="0">
              <a:buNone/>
            </a:pPr>
            <a:r>
              <a:rPr lang="en-US" dirty="0" smtClean="0">
                <a:hlinkClick r:id="rId2" tooltip="Analytical geometry"/>
              </a:rPr>
              <a:t>Analytically</a:t>
            </a:r>
            <a:r>
              <a:rPr lang="en-US" dirty="0" smtClean="0"/>
              <a:t>, an ellipse can also be defined as the set of points such that the ratio of the distance of each point on the curve from a given point (called a focus or focal point) to the distance from that same point on the curve to a given line (called the </a:t>
            </a:r>
            <a:r>
              <a:rPr lang="en-US" dirty="0" err="1" smtClean="0">
                <a:hlinkClick r:id="rId3" tooltip="Directrix (conic section)"/>
              </a:rPr>
              <a:t>directrix</a:t>
            </a:r>
            <a:r>
              <a:rPr lang="en-US" dirty="0" smtClean="0"/>
              <a:t>) is a constant, called the eccentricity of the ellipse.</a:t>
            </a:r>
          </a:p>
        </p:txBody>
      </p:sp>
    </p:spTree>
    <p:extLst>
      <p:ext uri="{BB962C8B-B14F-4D97-AF65-F5344CB8AC3E}">
        <p14:creationId xmlns:p14="http://schemas.microsoft.com/office/powerpoint/2010/main" val="58350294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8000" b="1" dirty="0" smtClean="0"/>
              <a:t>Ellipse </a:t>
            </a:r>
            <a:r>
              <a:rPr lang="en-US" sz="8000" b="1" dirty="0"/>
              <a:t>(continued)</a:t>
            </a:r>
            <a:endParaRPr lang="en-US" sz="8000" dirty="0"/>
          </a:p>
        </p:txBody>
      </p:sp>
      <p:sp>
        <p:nvSpPr>
          <p:cNvPr id="3" name="Content Placeholder 2"/>
          <p:cNvSpPr>
            <a:spLocks noGrp="1"/>
          </p:cNvSpPr>
          <p:nvPr>
            <p:ph idx="1"/>
          </p:nvPr>
        </p:nvSpPr>
        <p:spPr/>
        <p:txBody>
          <a:bodyPr>
            <a:normAutofit fontScale="85000" lnSpcReduction="20000"/>
          </a:bodyPr>
          <a:lstStyle/>
          <a:p>
            <a:pPr marL="0" indent="0">
              <a:buNone/>
            </a:pPr>
            <a:r>
              <a:rPr lang="en-US" dirty="0" smtClean="0"/>
              <a:t>Ellipses are common in physics, astronomy and engineering. For example, the </a:t>
            </a:r>
            <a:r>
              <a:rPr lang="en-US" dirty="0" smtClean="0">
                <a:hlinkClick r:id="rId2" tooltip="Orbits"/>
              </a:rPr>
              <a:t>orbits</a:t>
            </a:r>
            <a:r>
              <a:rPr lang="en-US" dirty="0" smtClean="0"/>
              <a:t> of the planets are ellipses with the Sun at one of the focal points. The same is true for moons orbiting planets and all other systems having two astronomical bodies. The shape of planets and stars are often well described by </a:t>
            </a:r>
            <a:r>
              <a:rPr lang="en-US" dirty="0" smtClean="0">
                <a:hlinkClick r:id="rId3" tooltip="Ellipsoids"/>
              </a:rPr>
              <a:t>ellipsoids</a:t>
            </a:r>
            <a:r>
              <a:rPr lang="en-US" dirty="0" smtClean="0"/>
              <a:t>. Ellipses also arise as images of a circle under </a:t>
            </a:r>
            <a:r>
              <a:rPr lang="en-US" dirty="0" smtClean="0">
                <a:hlinkClick r:id="rId4" tooltip="Parallel projection"/>
              </a:rPr>
              <a:t>parallel projection</a:t>
            </a:r>
            <a:r>
              <a:rPr lang="en-US" dirty="0" smtClean="0"/>
              <a:t> and the bounded cases of </a:t>
            </a:r>
            <a:r>
              <a:rPr lang="en-US" dirty="0" smtClean="0">
                <a:hlinkClick r:id="rId5" tooltip="Perspective projection"/>
              </a:rPr>
              <a:t>perspective projection</a:t>
            </a:r>
            <a:r>
              <a:rPr lang="en-US" dirty="0" smtClean="0"/>
              <a:t>, which are simply intersections of the projective cone with the plane of projection. It is also the simplest </a:t>
            </a:r>
            <a:r>
              <a:rPr lang="en-US" dirty="0" err="1" smtClean="0">
                <a:hlinkClick r:id="rId6" tooltip="Lissajous figure"/>
              </a:rPr>
              <a:t>Lissajous</a:t>
            </a:r>
            <a:r>
              <a:rPr lang="en-US" dirty="0" smtClean="0">
                <a:hlinkClick r:id="rId6" tooltip="Lissajous figure"/>
              </a:rPr>
              <a:t> figure</a:t>
            </a:r>
            <a:r>
              <a:rPr lang="en-US" dirty="0" smtClean="0"/>
              <a:t>, formed when the horizontal and vertical motions are </a:t>
            </a:r>
            <a:r>
              <a:rPr lang="en-US" dirty="0" smtClean="0">
                <a:hlinkClick r:id="rId7" tooltip="Sine wave"/>
              </a:rPr>
              <a:t>sinusoids</a:t>
            </a:r>
            <a:r>
              <a:rPr lang="en-US" dirty="0" smtClean="0"/>
              <a:t> with the same frequency. A similar effect leads to </a:t>
            </a:r>
            <a:r>
              <a:rPr lang="en-US" dirty="0" smtClean="0">
                <a:hlinkClick r:id="rId8" tooltip="Elliptical polarization"/>
              </a:rPr>
              <a:t>elliptical polarization</a:t>
            </a:r>
            <a:r>
              <a:rPr lang="en-US" dirty="0" smtClean="0"/>
              <a:t> of light in </a:t>
            </a:r>
            <a:r>
              <a:rPr lang="en-US" dirty="0" smtClean="0">
                <a:hlinkClick r:id="rId9" tooltip="Optics"/>
              </a:rPr>
              <a:t>optics</a:t>
            </a:r>
            <a:r>
              <a:rPr lang="en-US" dirty="0" smtClean="0"/>
              <a:t>.</a:t>
            </a:r>
          </a:p>
        </p:txBody>
      </p:sp>
    </p:spTree>
    <p:extLst>
      <p:ext uri="{BB962C8B-B14F-4D97-AF65-F5344CB8AC3E}">
        <p14:creationId xmlns:p14="http://schemas.microsoft.com/office/powerpoint/2010/main" val="40069398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8000" b="1" dirty="0" smtClean="0"/>
              <a:t>(continued) Ellipse</a:t>
            </a:r>
            <a:endParaRPr lang="en-US" sz="8000"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38200" y="1828800"/>
            <a:ext cx="7467600" cy="4267200"/>
          </a:xfrm>
        </p:spPr>
      </p:pic>
    </p:spTree>
    <p:extLst>
      <p:ext uri="{BB962C8B-B14F-4D97-AF65-F5344CB8AC3E}">
        <p14:creationId xmlns:p14="http://schemas.microsoft.com/office/powerpoint/2010/main" val="118749026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9600" b="1" dirty="0" err="1" smtClean="0"/>
              <a:t>Kepler's</a:t>
            </a:r>
            <a:r>
              <a:rPr lang="en-US" sz="9600" b="1" dirty="0" smtClean="0"/>
              <a:t> laws</a:t>
            </a:r>
            <a:endParaRPr lang="en-US" sz="9600" dirty="0"/>
          </a:p>
        </p:txBody>
      </p:sp>
      <p:sp>
        <p:nvSpPr>
          <p:cNvPr id="3" name="Content Placeholder 2"/>
          <p:cNvSpPr>
            <a:spLocks noGrp="1"/>
          </p:cNvSpPr>
          <p:nvPr>
            <p:ph idx="1"/>
          </p:nvPr>
        </p:nvSpPr>
        <p:spPr/>
        <p:txBody>
          <a:bodyPr>
            <a:normAutofit fontScale="85000" lnSpcReduction="10000"/>
          </a:bodyPr>
          <a:lstStyle/>
          <a:p>
            <a:pPr marL="0" indent="0">
              <a:buNone/>
            </a:pPr>
            <a:r>
              <a:rPr lang="en-US" b="1" dirty="0" err="1" smtClean="0"/>
              <a:t>Kepler's</a:t>
            </a:r>
            <a:r>
              <a:rPr lang="en-US" b="1" dirty="0" smtClean="0"/>
              <a:t> laws of planetary motion</a:t>
            </a:r>
            <a:r>
              <a:rPr lang="en-US" dirty="0" smtClean="0"/>
              <a:t> are three </a:t>
            </a:r>
            <a:r>
              <a:rPr lang="en-US" dirty="0" smtClean="0">
                <a:hlinkClick r:id="rId2" tooltip="Scientific law"/>
              </a:rPr>
              <a:t>scientific laws</a:t>
            </a:r>
            <a:r>
              <a:rPr lang="en-US" dirty="0" smtClean="0"/>
              <a:t> describing the motion of </a:t>
            </a:r>
            <a:r>
              <a:rPr lang="en-US" dirty="0" smtClean="0">
                <a:hlinkClick r:id="rId3" tooltip="Planet"/>
              </a:rPr>
              <a:t>planets</a:t>
            </a:r>
            <a:r>
              <a:rPr lang="en-US" dirty="0" smtClean="0"/>
              <a:t> around the </a:t>
            </a:r>
            <a:r>
              <a:rPr lang="en-US" dirty="0" smtClean="0">
                <a:hlinkClick r:id="rId4" tooltip="Sun"/>
              </a:rPr>
              <a:t>Sun</a:t>
            </a:r>
            <a:r>
              <a:rPr lang="en-US" dirty="0" smtClean="0"/>
              <a:t>. </a:t>
            </a:r>
            <a:r>
              <a:rPr lang="en-US" dirty="0" err="1" smtClean="0"/>
              <a:t>Kepler's</a:t>
            </a:r>
            <a:r>
              <a:rPr lang="en-US" dirty="0" smtClean="0"/>
              <a:t> laws are now traditionally enumerated in this way:</a:t>
            </a:r>
          </a:p>
          <a:p>
            <a:pPr marL="0" indent="0">
              <a:buNone/>
            </a:pPr>
            <a:r>
              <a:rPr lang="en-US" dirty="0" smtClean="0"/>
              <a:t>1. The </a:t>
            </a:r>
            <a:r>
              <a:rPr lang="en-US" dirty="0" smtClean="0">
                <a:hlinkClick r:id="rId5" tooltip="Orbit"/>
              </a:rPr>
              <a:t>orbit</a:t>
            </a:r>
            <a:r>
              <a:rPr lang="en-US" dirty="0" smtClean="0"/>
              <a:t> of a planet is an </a:t>
            </a:r>
            <a:r>
              <a:rPr lang="en-US" dirty="0" smtClean="0">
                <a:hlinkClick r:id="rId6" tooltip="Ellipse"/>
              </a:rPr>
              <a:t>ellipse</a:t>
            </a:r>
            <a:r>
              <a:rPr lang="en-US" dirty="0" smtClean="0"/>
              <a:t> with the Sun at one of the two </a:t>
            </a:r>
            <a:r>
              <a:rPr lang="en-US" dirty="0" smtClean="0">
                <a:hlinkClick r:id="rId7" tooltip="Focus (geometry)"/>
              </a:rPr>
              <a:t>foci</a:t>
            </a:r>
            <a:r>
              <a:rPr lang="en-US" dirty="0" smtClean="0"/>
              <a:t>.</a:t>
            </a:r>
          </a:p>
          <a:p>
            <a:pPr marL="0" indent="0">
              <a:buNone/>
            </a:pPr>
            <a:r>
              <a:rPr lang="en-US" dirty="0" smtClean="0"/>
              <a:t>2. A line segment joining a planet and the Sun sweeps out equal areas during equal intervals of time.</a:t>
            </a:r>
          </a:p>
          <a:p>
            <a:pPr marL="0" indent="0">
              <a:buNone/>
            </a:pPr>
            <a:r>
              <a:rPr lang="en-US" dirty="0" smtClean="0"/>
              <a:t>3. The square of the </a:t>
            </a:r>
            <a:r>
              <a:rPr lang="en-US" dirty="0" smtClean="0">
                <a:hlinkClick r:id="rId8" tooltip="Orbital period"/>
              </a:rPr>
              <a:t>orbital period</a:t>
            </a:r>
            <a:r>
              <a:rPr lang="en-US" dirty="0" smtClean="0"/>
              <a:t> of a planet is proportional to the cube of the </a:t>
            </a:r>
            <a:r>
              <a:rPr lang="en-US" dirty="0" smtClean="0">
                <a:hlinkClick r:id="rId9" tooltip="Semi-major axis"/>
              </a:rPr>
              <a:t>semi-major axis</a:t>
            </a:r>
            <a:r>
              <a:rPr lang="en-US" dirty="0" smtClean="0"/>
              <a:t> of its orbit.</a:t>
            </a:r>
          </a:p>
        </p:txBody>
      </p:sp>
    </p:spTree>
    <p:extLst>
      <p:ext uri="{BB962C8B-B14F-4D97-AF65-F5344CB8AC3E}">
        <p14:creationId xmlns:p14="http://schemas.microsoft.com/office/powerpoint/2010/main" val="147058173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5400" b="1" dirty="0" err="1" smtClean="0"/>
              <a:t>Kepler's</a:t>
            </a:r>
            <a:r>
              <a:rPr lang="en-US" sz="5400" b="1" dirty="0" smtClean="0"/>
              <a:t> laws</a:t>
            </a:r>
            <a:r>
              <a:rPr lang="en-US" sz="5400" b="1" dirty="0"/>
              <a:t>(continued)</a:t>
            </a:r>
          </a:p>
        </p:txBody>
      </p:sp>
      <p:sp>
        <p:nvSpPr>
          <p:cNvPr id="3" name="Content Placeholder 2"/>
          <p:cNvSpPr>
            <a:spLocks noGrp="1"/>
          </p:cNvSpPr>
          <p:nvPr>
            <p:ph idx="1"/>
          </p:nvPr>
        </p:nvSpPr>
        <p:spPr/>
        <p:txBody>
          <a:bodyPr>
            <a:normAutofit fontScale="70000" lnSpcReduction="20000"/>
          </a:bodyPr>
          <a:lstStyle/>
          <a:p>
            <a:pPr marL="0" indent="0">
              <a:buNone/>
            </a:pPr>
            <a:r>
              <a:rPr lang="en-US" dirty="0" smtClean="0"/>
              <a:t>Most planetary orbits are almost circles, so it is not apparent that they are actually ellipses. Calculations of the orbit of the planet </a:t>
            </a:r>
            <a:r>
              <a:rPr lang="en-US" dirty="0" smtClean="0">
                <a:hlinkClick r:id="rId2" tooltip="Mars"/>
              </a:rPr>
              <a:t>Mars</a:t>
            </a:r>
            <a:r>
              <a:rPr lang="en-US" dirty="0" smtClean="0"/>
              <a:t> first indicated to </a:t>
            </a:r>
            <a:r>
              <a:rPr lang="en-US" dirty="0" err="1" smtClean="0"/>
              <a:t>Kepler</a:t>
            </a:r>
            <a:r>
              <a:rPr lang="en-US" dirty="0" smtClean="0"/>
              <a:t> its elliptical shape, and he inferred that other heavenly bodies, including those farther away from the Sun, have elliptical orbits also. </a:t>
            </a:r>
            <a:r>
              <a:rPr lang="en-US" dirty="0" err="1" smtClean="0"/>
              <a:t>Kepler's</a:t>
            </a:r>
            <a:r>
              <a:rPr lang="en-US" dirty="0" smtClean="0"/>
              <a:t> work broadly followed the </a:t>
            </a:r>
            <a:r>
              <a:rPr lang="en-US" dirty="0" smtClean="0">
                <a:hlinkClick r:id="rId3" tooltip="Copernican heliocentrism"/>
              </a:rPr>
              <a:t>heliocentric theory</a:t>
            </a:r>
            <a:r>
              <a:rPr lang="en-US" dirty="0" smtClean="0"/>
              <a:t> of </a:t>
            </a:r>
            <a:r>
              <a:rPr lang="en-US" dirty="0" err="1" smtClean="0">
                <a:hlinkClick r:id="rId4" tooltip="Nicolaus Copernicus"/>
              </a:rPr>
              <a:t>Nicolaus</a:t>
            </a:r>
            <a:r>
              <a:rPr lang="en-US" dirty="0" smtClean="0">
                <a:hlinkClick r:id="rId4" tooltip="Nicolaus Copernicus"/>
              </a:rPr>
              <a:t> Copernicus</a:t>
            </a:r>
            <a:r>
              <a:rPr lang="en-US" dirty="0" smtClean="0"/>
              <a:t> by asserting that the Earth orbited the Sun. It innovated in explaining how the planets' speeds varied, and using elliptical orbits rather than circular orbits with </a:t>
            </a:r>
            <a:r>
              <a:rPr lang="en-US" dirty="0" smtClean="0">
                <a:hlinkClick r:id="rId5" tooltip="Epicycle"/>
              </a:rPr>
              <a:t>epicycles</a:t>
            </a:r>
            <a:r>
              <a:rPr lang="en-US" dirty="0" smtClean="0"/>
              <a:t>.</a:t>
            </a:r>
          </a:p>
          <a:p>
            <a:pPr marL="0" indent="0">
              <a:buNone/>
            </a:pPr>
            <a:r>
              <a:rPr lang="en-US" dirty="0" smtClean="0">
                <a:hlinkClick r:id="rId6" tooltip="Isaac Newton"/>
              </a:rPr>
              <a:t>Isaac Newton</a:t>
            </a:r>
            <a:r>
              <a:rPr lang="en-US" dirty="0" smtClean="0"/>
              <a:t> showed in 1687 that relationships like </a:t>
            </a:r>
            <a:r>
              <a:rPr lang="en-US" dirty="0" err="1" smtClean="0"/>
              <a:t>Kepler's</a:t>
            </a:r>
            <a:r>
              <a:rPr lang="en-US" dirty="0" smtClean="0"/>
              <a:t> would apply in the </a:t>
            </a:r>
            <a:r>
              <a:rPr lang="en-US" dirty="0" smtClean="0">
                <a:hlinkClick r:id="rId7" tooltip="Solar system"/>
              </a:rPr>
              <a:t>solar system</a:t>
            </a:r>
            <a:r>
              <a:rPr lang="en-US" dirty="0" smtClean="0"/>
              <a:t> to a good approximation, as consequences of his own </a:t>
            </a:r>
            <a:r>
              <a:rPr lang="en-US" dirty="0" smtClean="0">
                <a:hlinkClick r:id="rId8" tooltip="Newton's laws of motion"/>
              </a:rPr>
              <a:t>laws of motion</a:t>
            </a:r>
            <a:r>
              <a:rPr lang="en-US" dirty="0" smtClean="0"/>
              <a:t> and </a:t>
            </a:r>
            <a:r>
              <a:rPr lang="en-US" dirty="0" smtClean="0">
                <a:hlinkClick r:id="rId9" tooltip="Newton's law of universal gravitation"/>
              </a:rPr>
              <a:t>law of universal gravitation</a:t>
            </a:r>
            <a:r>
              <a:rPr lang="en-US" dirty="0" smtClean="0"/>
              <a:t>. Together with Newton's theories, </a:t>
            </a:r>
            <a:r>
              <a:rPr lang="en-US" dirty="0" err="1" smtClean="0"/>
              <a:t>Kepler's</a:t>
            </a:r>
            <a:r>
              <a:rPr lang="en-US" dirty="0" smtClean="0"/>
              <a:t> laws became part of the foundation of modern </a:t>
            </a:r>
            <a:r>
              <a:rPr lang="en-US" dirty="0" smtClean="0">
                <a:hlinkClick r:id="rId10" tooltip="Astronomy"/>
              </a:rPr>
              <a:t>astronomy</a:t>
            </a:r>
            <a:r>
              <a:rPr lang="en-US" dirty="0" smtClean="0"/>
              <a:t> and </a:t>
            </a:r>
            <a:r>
              <a:rPr lang="en-US" dirty="0" smtClean="0">
                <a:hlinkClick r:id="rId11" tooltip="Physics"/>
              </a:rPr>
              <a:t>physics</a:t>
            </a:r>
            <a:r>
              <a:rPr lang="en-US" dirty="0" smtClean="0"/>
              <a:t>.</a:t>
            </a:r>
          </a:p>
        </p:txBody>
      </p:sp>
    </p:spTree>
    <p:extLst>
      <p:ext uri="{BB962C8B-B14F-4D97-AF65-F5344CB8AC3E}">
        <p14:creationId xmlns:p14="http://schemas.microsoft.com/office/powerpoint/2010/main" val="255560486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9600" b="1" dirty="0" err="1" smtClean="0"/>
              <a:t>Kepler's</a:t>
            </a:r>
            <a:r>
              <a:rPr lang="en-US" sz="9600" b="1" dirty="0" smtClean="0"/>
              <a:t> law 1</a:t>
            </a:r>
            <a:endParaRPr lang="en-US" sz="9600"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057400" y="2282031"/>
            <a:ext cx="5029200" cy="3162300"/>
          </a:xfrm>
        </p:spPr>
      </p:pic>
    </p:spTree>
    <p:extLst>
      <p:ext uri="{BB962C8B-B14F-4D97-AF65-F5344CB8AC3E}">
        <p14:creationId xmlns:p14="http://schemas.microsoft.com/office/powerpoint/2010/main" val="250331025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9600" b="1" dirty="0" err="1" smtClean="0"/>
              <a:t>Kepler's</a:t>
            </a:r>
            <a:r>
              <a:rPr lang="en-US" sz="9600" b="1" dirty="0" smtClean="0"/>
              <a:t> law 2</a:t>
            </a:r>
            <a:endParaRPr lang="en-US" sz="9600"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333625" y="2305844"/>
            <a:ext cx="4476750" cy="3114675"/>
          </a:xfrm>
        </p:spPr>
      </p:pic>
    </p:spTree>
    <p:extLst>
      <p:ext uri="{BB962C8B-B14F-4D97-AF65-F5344CB8AC3E}">
        <p14:creationId xmlns:p14="http://schemas.microsoft.com/office/powerpoint/2010/main" val="139676497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9600" b="1" dirty="0" err="1" smtClean="0"/>
              <a:t>Kepler's</a:t>
            </a:r>
            <a:r>
              <a:rPr lang="en-US" sz="9600" b="1" dirty="0" smtClean="0"/>
              <a:t> laws 3</a:t>
            </a:r>
            <a:endParaRPr lang="en-US" sz="9600" b="1"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554691" y="1600200"/>
            <a:ext cx="6034617" cy="4525963"/>
          </a:xfrm>
        </p:spPr>
      </p:pic>
    </p:spTree>
    <p:extLst>
      <p:ext uri="{BB962C8B-B14F-4D97-AF65-F5344CB8AC3E}">
        <p14:creationId xmlns:p14="http://schemas.microsoft.com/office/powerpoint/2010/main" val="120694298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9600" i="1" u="sng" dirty="0" smtClean="0"/>
              <a:t>Vectors</a:t>
            </a:r>
            <a:endParaRPr lang="en-US" sz="9600" i="1" u="sng" dirty="0"/>
          </a:p>
        </p:txBody>
      </p:sp>
      <p:sp>
        <p:nvSpPr>
          <p:cNvPr id="3" name="Content Placeholder 2"/>
          <p:cNvSpPr>
            <a:spLocks noGrp="1"/>
          </p:cNvSpPr>
          <p:nvPr>
            <p:ph idx="1"/>
          </p:nvPr>
        </p:nvSpPr>
        <p:spPr/>
        <p:txBody>
          <a:bodyPr>
            <a:normAutofit/>
          </a:bodyPr>
          <a:lstStyle/>
          <a:p>
            <a:pPr marL="0" indent="0">
              <a:buNone/>
            </a:pPr>
            <a:r>
              <a:rPr lang="en-US" sz="9600" b="1" dirty="0" smtClean="0"/>
              <a:t>Dot product</a:t>
            </a:r>
            <a:endParaRPr lang="en-US" sz="9600" b="1" dirty="0"/>
          </a:p>
          <a:p>
            <a:pPr marL="0" indent="0">
              <a:buNone/>
            </a:pPr>
            <a:r>
              <a:rPr lang="ru-RU" sz="9600" b="1" dirty="0" smtClean="0"/>
              <a:t>Cross</a:t>
            </a:r>
            <a:r>
              <a:rPr lang="en-US" sz="9600" b="1" dirty="0" smtClean="0"/>
              <a:t> </a:t>
            </a:r>
            <a:r>
              <a:rPr lang="ru-RU" sz="9600" b="1" dirty="0" smtClean="0"/>
              <a:t>product</a:t>
            </a:r>
            <a:endParaRPr lang="en-US" sz="9600" b="1" dirty="0"/>
          </a:p>
        </p:txBody>
      </p:sp>
    </p:spTree>
    <p:extLst>
      <p:ext uri="{BB962C8B-B14F-4D97-AF65-F5344CB8AC3E}">
        <p14:creationId xmlns:p14="http://schemas.microsoft.com/office/powerpoint/2010/main" val="10216346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9600" b="1" dirty="0" smtClean="0"/>
              <a:t>Differentiability</a:t>
            </a:r>
            <a:endParaRPr lang="en-US" sz="9600" b="1" dirty="0"/>
          </a:p>
        </p:txBody>
      </p:sp>
      <p:sp>
        <p:nvSpPr>
          <p:cNvPr id="3" name="Content Placeholder 2"/>
          <p:cNvSpPr>
            <a:spLocks noGrp="1"/>
          </p:cNvSpPr>
          <p:nvPr>
            <p:ph idx="1"/>
          </p:nvPr>
        </p:nvSpPr>
        <p:spPr/>
        <p:txBody>
          <a:bodyPr>
            <a:normAutofit fontScale="85000" lnSpcReduction="20000"/>
          </a:bodyPr>
          <a:lstStyle/>
          <a:p>
            <a:pPr marL="0" indent="0">
              <a:buNone/>
            </a:pPr>
            <a:r>
              <a:rPr lang="en-US" dirty="0"/>
              <a:t>A</a:t>
            </a:r>
            <a:r>
              <a:rPr lang="en-US" dirty="0" smtClean="0"/>
              <a:t> </a:t>
            </a:r>
            <a:r>
              <a:rPr lang="en-US" b="1" dirty="0" smtClean="0"/>
              <a:t>differentiable function</a:t>
            </a:r>
            <a:r>
              <a:rPr lang="en-US" dirty="0" smtClean="0"/>
              <a:t> of one </a:t>
            </a:r>
            <a:r>
              <a:rPr lang="en-US" dirty="0" smtClean="0">
                <a:hlinkClick r:id="rId2" tooltip="Real number"/>
              </a:rPr>
              <a:t>real</a:t>
            </a:r>
            <a:r>
              <a:rPr lang="en-US" dirty="0" smtClean="0"/>
              <a:t> variable is a function whose </a:t>
            </a:r>
            <a:r>
              <a:rPr lang="en-US" dirty="0" smtClean="0">
                <a:hlinkClick r:id="rId3" tooltip="Derivative"/>
              </a:rPr>
              <a:t>derivative</a:t>
            </a:r>
            <a:r>
              <a:rPr lang="en-US" dirty="0" smtClean="0"/>
              <a:t> exists at each point in its </a:t>
            </a:r>
            <a:r>
              <a:rPr lang="en-US" dirty="0" smtClean="0">
                <a:hlinkClick r:id="rId4" tooltip="Domain of a function"/>
              </a:rPr>
              <a:t>domain</a:t>
            </a:r>
            <a:r>
              <a:rPr lang="en-US" dirty="0" smtClean="0"/>
              <a:t>. As a result, the </a:t>
            </a:r>
            <a:r>
              <a:rPr lang="en-US" dirty="0" smtClean="0">
                <a:hlinkClick r:id="rId5" tooltip="Graph of a function"/>
              </a:rPr>
              <a:t>graph</a:t>
            </a:r>
            <a:r>
              <a:rPr lang="en-US" dirty="0" smtClean="0"/>
              <a:t> of a differentiable function must have a non-vertical </a:t>
            </a:r>
            <a:r>
              <a:rPr lang="en-US" dirty="0" smtClean="0">
                <a:hlinkClick r:id="rId6" tooltip="Tangent line"/>
              </a:rPr>
              <a:t>tangent line</a:t>
            </a:r>
            <a:r>
              <a:rPr lang="en-US" dirty="0" smtClean="0"/>
              <a:t> at each point in its domain, be relatively smooth, and cannot contain any breaks, bends, or </a:t>
            </a:r>
            <a:r>
              <a:rPr lang="en-US" dirty="0" smtClean="0">
                <a:hlinkClick r:id="rId7" tooltip="Cusp (singularity)"/>
              </a:rPr>
              <a:t>cusps</a:t>
            </a:r>
            <a:r>
              <a:rPr lang="en-US" dirty="0" smtClean="0"/>
              <a:t>.</a:t>
            </a:r>
          </a:p>
          <a:p>
            <a:pPr marL="0" indent="0">
              <a:buNone/>
            </a:pPr>
            <a:r>
              <a:rPr lang="en-US" dirty="0" smtClean="0"/>
              <a:t>More generally, if </a:t>
            </a:r>
            <a:r>
              <a:rPr lang="en-US" i="1" dirty="0" smtClean="0"/>
              <a:t>x</a:t>
            </a:r>
            <a:r>
              <a:rPr lang="en-US" baseline="-25000" dirty="0" smtClean="0"/>
              <a:t>0</a:t>
            </a:r>
            <a:r>
              <a:rPr lang="en-US" dirty="0" smtClean="0"/>
              <a:t> is a point in the domain of a function </a:t>
            </a:r>
            <a:r>
              <a:rPr lang="en-US" i="1" dirty="0" smtClean="0"/>
              <a:t>f</a:t>
            </a:r>
            <a:r>
              <a:rPr lang="en-US" dirty="0" smtClean="0"/>
              <a:t>, then </a:t>
            </a:r>
            <a:r>
              <a:rPr lang="en-US" i="1" dirty="0" smtClean="0"/>
              <a:t>f</a:t>
            </a:r>
            <a:r>
              <a:rPr lang="en-US" dirty="0" smtClean="0"/>
              <a:t> is said to be </a:t>
            </a:r>
            <a:r>
              <a:rPr lang="en-US" b="1" dirty="0" smtClean="0"/>
              <a:t>differentiable at </a:t>
            </a:r>
            <a:r>
              <a:rPr lang="en-US" b="1" i="1" dirty="0" smtClean="0"/>
              <a:t>x</a:t>
            </a:r>
            <a:r>
              <a:rPr lang="en-US" b="1" baseline="-25000" dirty="0" smtClean="0"/>
              <a:t>0</a:t>
            </a:r>
            <a:r>
              <a:rPr lang="en-US" dirty="0" smtClean="0"/>
              <a:t> if the derivative </a:t>
            </a:r>
            <a:r>
              <a:rPr lang="en-US" i="1" dirty="0" smtClean="0"/>
              <a:t>f</a:t>
            </a:r>
            <a:r>
              <a:rPr lang="en-US" dirty="0" smtClean="0"/>
              <a:t>′(</a:t>
            </a:r>
            <a:r>
              <a:rPr lang="en-US" i="1" dirty="0" smtClean="0"/>
              <a:t>x</a:t>
            </a:r>
            <a:r>
              <a:rPr lang="en-US" baseline="-25000" dirty="0" smtClean="0"/>
              <a:t>0</a:t>
            </a:r>
            <a:r>
              <a:rPr lang="en-US" dirty="0" smtClean="0"/>
              <a:t>) exists. This means that the graph of </a:t>
            </a:r>
            <a:r>
              <a:rPr lang="en-US" i="1" dirty="0" smtClean="0"/>
              <a:t>f</a:t>
            </a:r>
            <a:r>
              <a:rPr lang="en-US" dirty="0" smtClean="0"/>
              <a:t> has a non-vertical tangent line at the point (</a:t>
            </a:r>
            <a:r>
              <a:rPr lang="en-US" i="1" dirty="0" smtClean="0"/>
              <a:t>x</a:t>
            </a:r>
            <a:r>
              <a:rPr lang="en-US" baseline="-25000" dirty="0" smtClean="0"/>
              <a:t>0</a:t>
            </a:r>
            <a:r>
              <a:rPr lang="en-US" dirty="0" smtClean="0"/>
              <a:t>, </a:t>
            </a:r>
            <a:r>
              <a:rPr lang="en-US" i="1" dirty="0" smtClean="0"/>
              <a:t>f</a:t>
            </a:r>
            <a:r>
              <a:rPr lang="en-US" dirty="0" smtClean="0"/>
              <a:t>(</a:t>
            </a:r>
            <a:r>
              <a:rPr lang="en-US" i="1" dirty="0" smtClean="0"/>
              <a:t>x</a:t>
            </a:r>
            <a:r>
              <a:rPr lang="en-US" baseline="-25000" dirty="0" smtClean="0"/>
              <a:t>0</a:t>
            </a:r>
            <a:r>
              <a:rPr lang="en-US" dirty="0" smtClean="0"/>
              <a:t>)). The function </a:t>
            </a:r>
            <a:r>
              <a:rPr lang="en-US" i="1" dirty="0" smtClean="0"/>
              <a:t>f</a:t>
            </a:r>
            <a:r>
              <a:rPr lang="en-US" dirty="0" smtClean="0"/>
              <a:t> may also be called </a:t>
            </a:r>
            <a:r>
              <a:rPr lang="en-US" b="1" dirty="0" smtClean="0"/>
              <a:t>locally linear</a:t>
            </a:r>
            <a:r>
              <a:rPr lang="en-US" dirty="0" smtClean="0"/>
              <a:t> at </a:t>
            </a:r>
            <a:r>
              <a:rPr lang="en-US" i="1" dirty="0" smtClean="0"/>
              <a:t>x</a:t>
            </a:r>
            <a:r>
              <a:rPr lang="en-US" baseline="-25000" dirty="0" smtClean="0"/>
              <a:t>0</a:t>
            </a:r>
            <a:r>
              <a:rPr lang="en-US" dirty="0" smtClean="0"/>
              <a:t>, as it can be well approximated by a </a:t>
            </a:r>
            <a:r>
              <a:rPr lang="en-US" dirty="0" smtClean="0">
                <a:hlinkClick r:id="rId8" tooltip="Linear function"/>
              </a:rPr>
              <a:t>linear function</a:t>
            </a:r>
            <a:r>
              <a:rPr lang="en-US" dirty="0" smtClean="0"/>
              <a:t> near this point.</a:t>
            </a:r>
          </a:p>
          <a:p>
            <a:pPr marL="0" indent="0">
              <a:buNone/>
            </a:pPr>
            <a:endParaRPr lang="en-US" dirty="0"/>
          </a:p>
        </p:txBody>
      </p:sp>
    </p:spTree>
    <p:extLst>
      <p:ext uri="{BB962C8B-B14F-4D97-AF65-F5344CB8AC3E}">
        <p14:creationId xmlns:p14="http://schemas.microsoft.com/office/powerpoint/2010/main" val="97976701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9600" b="1" dirty="0" smtClean="0"/>
              <a:t>Moment</a:t>
            </a:r>
            <a:endParaRPr lang="en-US" sz="9600" dirty="0"/>
          </a:p>
        </p:txBody>
      </p:sp>
      <p:sp>
        <p:nvSpPr>
          <p:cNvPr id="3" name="Content Placeholder 2"/>
          <p:cNvSpPr>
            <a:spLocks noGrp="1"/>
          </p:cNvSpPr>
          <p:nvPr>
            <p:ph idx="1"/>
          </p:nvPr>
        </p:nvSpPr>
        <p:spPr/>
        <p:txBody>
          <a:bodyPr>
            <a:normAutofit fontScale="92500" lnSpcReduction="20000"/>
          </a:bodyPr>
          <a:lstStyle/>
          <a:p>
            <a:pPr marL="0" indent="0">
              <a:buNone/>
            </a:pPr>
            <a:r>
              <a:rPr lang="en-US" b="1" dirty="0"/>
              <a:t>M</a:t>
            </a:r>
            <a:r>
              <a:rPr lang="en-US" b="1" dirty="0" smtClean="0"/>
              <a:t>oment</a:t>
            </a:r>
            <a:r>
              <a:rPr lang="en-US" dirty="0" smtClean="0"/>
              <a:t> is a combination of a physical quantity and a distance. Moments are usually defined with respect to a fixed reference point; they deal with physical quantities as measured at some distance from that reference point. For example, a moment of force is the product of a force and its distance from an axis, which causes rotation about that axis. In principle, any physical quantity can be combined with a distance to produce a moment; commonly used quantities include forces, masses, and electric charge distributions.</a:t>
            </a:r>
            <a:endParaRPr lang="en-US" dirty="0"/>
          </a:p>
        </p:txBody>
      </p:sp>
    </p:spTree>
    <p:extLst>
      <p:ext uri="{BB962C8B-B14F-4D97-AF65-F5344CB8AC3E}">
        <p14:creationId xmlns:p14="http://schemas.microsoft.com/office/powerpoint/2010/main" val="73899407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Moment</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333500" y="2104231"/>
            <a:ext cx="6477000" cy="3517900"/>
          </a:xfrm>
        </p:spPr>
      </p:pic>
    </p:spTree>
    <p:extLst>
      <p:ext uri="{BB962C8B-B14F-4D97-AF65-F5344CB8AC3E}">
        <p14:creationId xmlns:p14="http://schemas.microsoft.com/office/powerpoint/2010/main" val="127422205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9600" b="1" dirty="0"/>
              <a:t>Block </a:t>
            </a:r>
            <a:r>
              <a:rPr lang="en-US" sz="9600" b="1" dirty="0" smtClean="0"/>
              <a:t>stacking</a:t>
            </a:r>
            <a:endParaRPr lang="en-US" sz="9600" b="1" dirty="0"/>
          </a:p>
        </p:txBody>
      </p:sp>
      <p:sp>
        <p:nvSpPr>
          <p:cNvPr id="3" name="Content Placeholder 2"/>
          <p:cNvSpPr>
            <a:spLocks noGrp="1"/>
          </p:cNvSpPr>
          <p:nvPr>
            <p:ph idx="1"/>
          </p:nvPr>
        </p:nvSpPr>
        <p:spPr/>
        <p:txBody>
          <a:bodyPr/>
          <a:lstStyle/>
          <a:p>
            <a:pPr marL="0" indent="0">
              <a:buNone/>
            </a:pPr>
            <a:r>
              <a:rPr lang="en-US" dirty="0"/>
              <a:t>T</a:t>
            </a:r>
            <a:r>
              <a:rPr lang="en-US" dirty="0" smtClean="0"/>
              <a:t>he </a:t>
            </a:r>
            <a:r>
              <a:rPr lang="en-US" b="1" dirty="0" smtClean="0"/>
              <a:t>block-stacking problem</a:t>
            </a:r>
            <a:r>
              <a:rPr lang="en-US" dirty="0" smtClean="0"/>
              <a:t> (also the </a:t>
            </a:r>
            <a:r>
              <a:rPr lang="en-US" b="1" dirty="0" smtClean="0"/>
              <a:t>book-stacking problem</a:t>
            </a:r>
            <a:r>
              <a:rPr lang="en-US" dirty="0" smtClean="0"/>
              <a:t>, or a number of other similar terms) is the following puzzle:</a:t>
            </a:r>
          </a:p>
          <a:p>
            <a:pPr marL="0" indent="0">
              <a:buNone/>
            </a:pPr>
            <a:r>
              <a:rPr lang="en-US" dirty="0" smtClean="0"/>
              <a:t>Place </a:t>
            </a:r>
            <a:r>
              <a:rPr lang="en-US" dirty="0" smtClean="0">
                <a:hlinkClick r:id="rId2" tooltip="Stiffness"/>
              </a:rPr>
              <a:t>rigid</a:t>
            </a:r>
            <a:r>
              <a:rPr lang="en-US" dirty="0" smtClean="0"/>
              <a:t> </a:t>
            </a:r>
            <a:r>
              <a:rPr lang="en-US" dirty="0" smtClean="0">
                <a:hlinkClick r:id="rId3" tooltip="Rectangular"/>
              </a:rPr>
              <a:t>rectangular</a:t>
            </a:r>
            <a:r>
              <a:rPr lang="en-US" dirty="0" smtClean="0"/>
              <a:t> blocks in a stable stack on a table edge in such a way as to maximize the overhang.</a:t>
            </a:r>
          </a:p>
        </p:txBody>
      </p:sp>
    </p:spTree>
    <p:extLst>
      <p:ext uri="{BB962C8B-B14F-4D97-AF65-F5344CB8AC3E}">
        <p14:creationId xmlns:p14="http://schemas.microsoft.com/office/powerpoint/2010/main" val="166913243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Block stacking</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447800" y="1676400"/>
            <a:ext cx="5867400" cy="4343399"/>
          </a:xfrm>
        </p:spPr>
      </p:pic>
    </p:spTree>
    <p:extLst>
      <p:ext uri="{BB962C8B-B14F-4D97-AF65-F5344CB8AC3E}">
        <p14:creationId xmlns:p14="http://schemas.microsoft.com/office/powerpoint/2010/main" val="111323116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9600" b="1" dirty="0" smtClean="0"/>
              <a:t>Set theory</a:t>
            </a:r>
            <a:endParaRPr lang="en-US" sz="9600" dirty="0"/>
          </a:p>
        </p:txBody>
      </p:sp>
      <p:sp>
        <p:nvSpPr>
          <p:cNvPr id="3" name="Content Placeholder 2"/>
          <p:cNvSpPr>
            <a:spLocks noGrp="1"/>
          </p:cNvSpPr>
          <p:nvPr>
            <p:ph idx="1"/>
          </p:nvPr>
        </p:nvSpPr>
        <p:spPr/>
        <p:txBody>
          <a:bodyPr/>
          <a:lstStyle/>
          <a:p>
            <a:pPr marL="0" indent="0">
              <a:buNone/>
            </a:pPr>
            <a:r>
              <a:rPr lang="en-US" b="1" dirty="0" smtClean="0"/>
              <a:t>Set theory</a:t>
            </a:r>
            <a:r>
              <a:rPr lang="en-US" dirty="0" smtClean="0"/>
              <a:t> is the branch of </a:t>
            </a:r>
            <a:r>
              <a:rPr lang="en-US" dirty="0" smtClean="0">
                <a:hlinkClick r:id="rId2" tooltip="Mathematical logic"/>
              </a:rPr>
              <a:t>mathematical logic</a:t>
            </a:r>
            <a:r>
              <a:rPr lang="en-US" dirty="0" smtClean="0"/>
              <a:t> that studies </a:t>
            </a:r>
            <a:r>
              <a:rPr lang="en-US" dirty="0" smtClean="0">
                <a:hlinkClick r:id="rId3" tooltip="Set (mathematics)"/>
              </a:rPr>
              <a:t>sets</a:t>
            </a:r>
            <a:r>
              <a:rPr lang="en-US" dirty="0" smtClean="0"/>
              <a:t>, which are collections of objects. Although any type of object can be collected into a set, set theory is applied most often to objects that are relevant to mathematics. The language of set theory can be used in the definitions of nearly all </a:t>
            </a:r>
            <a:r>
              <a:rPr lang="en-US" dirty="0" smtClean="0">
                <a:hlinkClick r:id="rId4" tooltip="Mathematical objects"/>
              </a:rPr>
              <a:t>mathematical objects</a:t>
            </a:r>
            <a:r>
              <a:rPr lang="en-US" dirty="0" smtClean="0"/>
              <a:t>.</a:t>
            </a:r>
          </a:p>
        </p:txBody>
      </p:sp>
    </p:spTree>
    <p:extLst>
      <p:ext uri="{BB962C8B-B14F-4D97-AF65-F5344CB8AC3E}">
        <p14:creationId xmlns:p14="http://schemas.microsoft.com/office/powerpoint/2010/main" val="330444639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6000" b="1" dirty="0" smtClean="0"/>
              <a:t>Set theory </a:t>
            </a:r>
            <a:r>
              <a:rPr lang="en-US" sz="6000" b="1" dirty="0"/>
              <a:t>(continued)</a:t>
            </a:r>
            <a:endParaRPr lang="en-US" sz="6000" dirty="0"/>
          </a:p>
        </p:txBody>
      </p:sp>
      <p:sp>
        <p:nvSpPr>
          <p:cNvPr id="3" name="Content Placeholder 2"/>
          <p:cNvSpPr>
            <a:spLocks noGrp="1"/>
          </p:cNvSpPr>
          <p:nvPr>
            <p:ph idx="1"/>
          </p:nvPr>
        </p:nvSpPr>
        <p:spPr/>
        <p:txBody>
          <a:bodyPr/>
          <a:lstStyle/>
          <a:p>
            <a:pPr marL="0" indent="0">
              <a:buNone/>
            </a:pPr>
            <a:r>
              <a:rPr lang="en-US" dirty="0" smtClean="0"/>
              <a:t>The modern study of set theory was initiated by </a:t>
            </a:r>
            <a:r>
              <a:rPr lang="en-US" dirty="0" smtClean="0">
                <a:hlinkClick r:id="rId2" tooltip="Georg Cantor"/>
              </a:rPr>
              <a:t>Georg Cantor</a:t>
            </a:r>
            <a:r>
              <a:rPr lang="en-US" dirty="0" smtClean="0"/>
              <a:t> and </a:t>
            </a:r>
            <a:r>
              <a:rPr lang="en-US" dirty="0" smtClean="0">
                <a:hlinkClick r:id="rId3" tooltip="Richard Dedekind"/>
              </a:rPr>
              <a:t>Richard Dedekind</a:t>
            </a:r>
            <a:r>
              <a:rPr lang="en-US" dirty="0" smtClean="0"/>
              <a:t> in the 1870s. After the discovery of </a:t>
            </a:r>
            <a:r>
              <a:rPr lang="en-US" dirty="0" smtClean="0">
                <a:hlinkClick r:id="rId4" tooltip="Paradoxes of set theory"/>
              </a:rPr>
              <a:t>paradoxes</a:t>
            </a:r>
            <a:r>
              <a:rPr lang="en-US" dirty="0" smtClean="0"/>
              <a:t> in </a:t>
            </a:r>
            <a:r>
              <a:rPr lang="en-US" dirty="0" smtClean="0">
                <a:hlinkClick r:id="rId5" tooltip="Naive set theory"/>
              </a:rPr>
              <a:t>naive set theory</a:t>
            </a:r>
            <a:r>
              <a:rPr lang="en-US" dirty="0" smtClean="0"/>
              <a:t>, numerous </a:t>
            </a:r>
            <a:r>
              <a:rPr lang="en-US" dirty="0" smtClean="0">
                <a:hlinkClick r:id="rId6" tooltip="Axiomatic system"/>
              </a:rPr>
              <a:t>axiom systems</a:t>
            </a:r>
            <a:r>
              <a:rPr lang="en-US" dirty="0" smtClean="0"/>
              <a:t> were proposed in the early twentieth century, of which the </a:t>
            </a:r>
            <a:r>
              <a:rPr lang="en-US" dirty="0" err="1" smtClean="0">
                <a:hlinkClick r:id="rId7" tooltip="Zermelo–Fraenkel set theory"/>
              </a:rPr>
              <a:t>Zermelo</a:t>
            </a:r>
            <a:r>
              <a:rPr lang="en-US" dirty="0" smtClean="0">
                <a:hlinkClick r:id="rId7" tooltip="Zermelo–Fraenkel set theory"/>
              </a:rPr>
              <a:t>–</a:t>
            </a:r>
            <a:r>
              <a:rPr lang="en-US" dirty="0" err="1" smtClean="0">
                <a:hlinkClick r:id="rId7" tooltip="Zermelo–Fraenkel set theory"/>
              </a:rPr>
              <a:t>Fraenkel</a:t>
            </a:r>
            <a:r>
              <a:rPr lang="en-US" dirty="0" smtClean="0">
                <a:hlinkClick r:id="rId7" tooltip="Zermelo–Fraenkel set theory"/>
              </a:rPr>
              <a:t> axioms</a:t>
            </a:r>
            <a:r>
              <a:rPr lang="en-US" dirty="0" smtClean="0"/>
              <a:t>, with the </a:t>
            </a:r>
            <a:r>
              <a:rPr lang="en-US" dirty="0" smtClean="0">
                <a:hlinkClick r:id="rId8" tooltip="Axiom of choice"/>
              </a:rPr>
              <a:t>axiom of choice</a:t>
            </a:r>
            <a:r>
              <a:rPr lang="en-US" dirty="0" smtClean="0"/>
              <a:t>, are the best-known.</a:t>
            </a:r>
          </a:p>
        </p:txBody>
      </p:sp>
    </p:spTree>
    <p:extLst>
      <p:ext uri="{BB962C8B-B14F-4D97-AF65-F5344CB8AC3E}">
        <p14:creationId xmlns:p14="http://schemas.microsoft.com/office/powerpoint/2010/main" val="151477243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(continued</a:t>
            </a:r>
            <a:r>
              <a:rPr lang="en-US" b="1" dirty="0" smtClean="0"/>
              <a:t>) Set theory</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dirty="0" smtClean="0"/>
              <a:t>Set theory is commonly employed as a </a:t>
            </a:r>
            <a:r>
              <a:rPr lang="en-US" dirty="0" smtClean="0">
                <a:hlinkClick r:id="rId2" tooltip="Foundations of mathematics"/>
              </a:rPr>
              <a:t>foundational system for mathematics</a:t>
            </a:r>
            <a:r>
              <a:rPr lang="en-US" dirty="0" smtClean="0"/>
              <a:t>, particularly in the form of </a:t>
            </a:r>
            <a:r>
              <a:rPr lang="en-US" dirty="0" err="1" smtClean="0">
                <a:hlinkClick r:id="rId3" tooltip="Zermelo–Fraenkel set theory"/>
              </a:rPr>
              <a:t>Zermelo</a:t>
            </a:r>
            <a:r>
              <a:rPr lang="en-US" dirty="0" smtClean="0">
                <a:hlinkClick r:id="rId3" tooltip="Zermelo–Fraenkel set theory"/>
              </a:rPr>
              <a:t>–</a:t>
            </a:r>
            <a:r>
              <a:rPr lang="en-US" dirty="0" err="1" smtClean="0">
                <a:hlinkClick r:id="rId3" tooltip="Zermelo–Fraenkel set theory"/>
              </a:rPr>
              <a:t>Fraenkel</a:t>
            </a:r>
            <a:r>
              <a:rPr lang="en-US" dirty="0" smtClean="0">
                <a:hlinkClick r:id="rId3" tooltip="Zermelo–Fraenkel set theory"/>
              </a:rPr>
              <a:t> set theory</a:t>
            </a:r>
            <a:r>
              <a:rPr lang="en-US" dirty="0" smtClean="0"/>
              <a:t> with the </a:t>
            </a:r>
            <a:r>
              <a:rPr lang="en-US" dirty="0" smtClean="0">
                <a:hlinkClick r:id="rId4" tooltip="Axiom of choice"/>
              </a:rPr>
              <a:t>axiom of choice</a:t>
            </a:r>
            <a:r>
              <a:rPr lang="en-US" dirty="0" smtClean="0"/>
              <a:t>. Beyond its foundational role, set theory is a branch of </a:t>
            </a:r>
            <a:r>
              <a:rPr lang="en-US" dirty="0" smtClean="0">
                <a:hlinkClick r:id="rId5" tooltip="Mathematics"/>
              </a:rPr>
              <a:t>mathematics</a:t>
            </a:r>
            <a:r>
              <a:rPr lang="en-US" dirty="0" smtClean="0"/>
              <a:t> in its own right, with an active research community. Contemporary research into set theory includes a diverse collection of topics, ranging from the structure of the </a:t>
            </a:r>
            <a:r>
              <a:rPr lang="en-US" dirty="0" smtClean="0">
                <a:hlinkClick r:id="rId6" tooltip="Real number"/>
              </a:rPr>
              <a:t>real number</a:t>
            </a:r>
            <a:r>
              <a:rPr lang="en-US" dirty="0" smtClean="0"/>
              <a:t> line to the study of the </a:t>
            </a:r>
            <a:r>
              <a:rPr lang="en-US" dirty="0" smtClean="0">
                <a:hlinkClick r:id="rId7" tooltip="Consistency"/>
              </a:rPr>
              <a:t>consistency</a:t>
            </a:r>
            <a:r>
              <a:rPr lang="en-US" dirty="0" smtClean="0"/>
              <a:t> of </a:t>
            </a:r>
            <a:r>
              <a:rPr lang="en-US" dirty="0" smtClean="0">
                <a:hlinkClick r:id="rId8" tooltip="Large cardinal"/>
              </a:rPr>
              <a:t>large cardinals</a:t>
            </a:r>
            <a:r>
              <a:rPr lang="en-US" dirty="0" smtClean="0"/>
              <a:t>.</a:t>
            </a:r>
            <a:endParaRPr lang="en-US" dirty="0"/>
          </a:p>
        </p:txBody>
      </p:sp>
    </p:spTree>
    <p:extLst>
      <p:ext uri="{BB962C8B-B14F-4D97-AF65-F5344CB8AC3E}">
        <p14:creationId xmlns:p14="http://schemas.microsoft.com/office/powerpoint/2010/main" val="31707540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600" b="1" dirty="0" smtClean="0"/>
              <a:t>Set theory (continued)</a:t>
            </a:r>
            <a:endParaRPr lang="en-US" sz="6600"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990600" y="1676400"/>
            <a:ext cx="7086600" cy="4724400"/>
          </a:xfrm>
        </p:spPr>
      </p:pic>
    </p:spTree>
    <p:extLst>
      <p:ext uri="{BB962C8B-B14F-4D97-AF65-F5344CB8AC3E}">
        <p14:creationId xmlns:p14="http://schemas.microsoft.com/office/powerpoint/2010/main" val="176474348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(continued) Set theory</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201257" y="1600200"/>
            <a:ext cx="4741485" cy="4525963"/>
          </a:xfrm>
        </p:spPr>
      </p:pic>
    </p:spTree>
    <p:extLst>
      <p:ext uri="{BB962C8B-B14F-4D97-AF65-F5344CB8AC3E}">
        <p14:creationId xmlns:p14="http://schemas.microsoft.com/office/powerpoint/2010/main" val="111948966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9600" b="1" dirty="0" smtClean="0"/>
              <a:t>Cardinality</a:t>
            </a:r>
            <a:endParaRPr lang="en-US" sz="9600" dirty="0"/>
          </a:p>
        </p:txBody>
      </p:sp>
      <p:sp>
        <p:nvSpPr>
          <p:cNvPr id="3" name="Content Placeholder 2"/>
          <p:cNvSpPr>
            <a:spLocks noGrp="1"/>
          </p:cNvSpPr>
          <p:nvPr>
            <p:ph idx="1"/>
          </p:nvPr>
        </p:nvSpPr>
        <p:spPr/>
        <p:txBody>
          <a:bodyPr>
            <a:normAutofit fontScale="85000" lnSpcReduction="20000"/>
          </a:bodyPr>
          <a:lstStyle/>
          <a:p>
            <a:pPr marL="0" indent="0">
              <a:buNone/>
            </a:pPr>
            <a:r>
              <a:rPr lang="en-US" dirty="0"/>
              <a:t>T</a:t>
            </a:r>
            <a:r>
              <a:rPr lang="en-US" dirty="0" smtClean="0"/>
              <a:t>he </a:t>
            </a:r>
            <a:r>
              <a:rPr lang="en-US" b="1" dirty="0" smtClean="0"/>
              <a:t>cardinality</a:t>
            </a:r>
            <a:r>
              <a:rPr lang="en-US" dirty="0" smtClean="0"/>
              <a:t> of a </a:t>
            </a:r>
            <a:r>
              <a:rPr lang="en-US" dirty="0" smtClean="0">
                <a:hlinkClick r:id="rId2" tooltip="Set (mathematics)"/>
              </a:rPr>
              <a:t>set</a:t>
            </a:r>
            <a:r>
              <a:rPr lang="en-US" dirty="0" smtClean="0"/>
              <a:t> is a measure of the "number of </a:t>
            </a:r>
            <a:r>
              <a:rPr lang="en-US" dirty="0" smtClean="0">
                <a:hlinkClick r:id="rId3" tooltip="Element (mathematics)"/>
              </a:rPr>
              <a:t>elements</a:t>
            </a:r>
            <a:r>
              <a:rPr lang="en-US" dirty="0" smtClean="0"/>
              <a:t> of the set". For example, the set A = {2, 4, 6} contains 3 elements, and therefore A has a cardinality of 3. There are two approaches to cardinality – one which compares sets directly using </a:t>
            </a:r>
            <a:r>
              <a:rPr lang="en-US" dirty="0" err="1" smtClean="0">
                <a:hlinkClick r:id="rId4" tooltip="Bijection"/>
              </a:rPr>
              <a:t>bijections</a:t>
            </a:r>
            <a:r>
              <a:rPr lang="en-US" dirty="0" smtClean="0"/>
              <a:t> and </a:t>
            </a:r>
            <a:r>
              <a:rPr lang="en-US" dirty="0" smtClean="0">
                <a:hlinkClick r:id="rId5" tooltip="Injective function"/>
              </a:rPr>
              <a:t>injections</a:t>
            </a:r>
            <a:r>
              <a:rPr lang="en-US" dirty="0" smtClean="0"/>
              <a:t>, and another which uses </a:t>
            </a:r>
            <a:r>
              <a:rPr lang="en-US" dirty="0" smtClean="0">
                <a:hlinkClick r:id="rId6" tooltip="Cardinal number"/>
              </a:rPr>
              <a:t>cardinal numbers</a:t>
            </a:r>
            <a:r>
              <a:rPr lang="en-US" dirty="0" smtClean="0"/>
              <a:t>. The cardinality of a set is also called its </a:t>
            </a:r>
            <a:r>
              <a:rPr lang="en-US" b="1" dirty="0" smtClean="0"/>
              <a:t>size</a:t>
            </a:r>
            <a:r>
              <a:rPr lang="en-US" dirty="0" smtClean="0"/>
              <a:t>, when no confusion with other notions of size is possible.</a:t>
            </a:r>
          </a:p>
          <a:p>
            <a:pPr marL="0" indent="0">
              <a:buNone/>
            </a:pPr>
            <a:r>
              <a:rPr lang="en-US" dirty="0" smtClean="0"/>
              <a:t>The cardinality of a set </a:t>
            </a:r>
            <a:r>
              <a:rPr lang="en-US" i="1" dirty="0" smtClean="0"/>
              <a:t>A</a:t>
            </a:r>
            <a:r>
              <a:rPr lang="en-US" dirty="0" smtClean="0"/>
              <a:t> is usually denoted | </a:t>
            </a:r>
            <a:r>
              <a:rPr lang="en-US" i="1" dirty="0" smtClean="0"/>
              <a:t>A</a:t>
            </a:r>
            <a:r>
              <a:rPr lang="en-US" dirty="0" smtClean="0"/>
              <a:t> |, with a </a:t>
            </a:r>
            <a:r>
              <a:rPr lang="en-US" dirty="0" smtClean="0">
                <a:hlinkClick r:id="rId7" tooltip="Vertical bar"/>
              </a:rPr>
              <a:t>vertical bar</a:t>
            </a:r>
            <a:r>
              <a:rPr lang="en-US" dirty="0" smtClean="0"/>
              <a:t> on each side; this is the same notation as </a:t>
            </a:r>
            <a:r>
              <a:rPr lang="en-US" dirty="0" smtClean="0">
                <a:hlinkClick r:id="rId8" tooltip="Absolute value"/>
              </a:rPr>
              <a:t>absolute value</a:t>
            </a:r>
            <a:r>
              <a:rPr lang="en-US" dirty="0" smtClean="0"/>
              <a:t> and the meaning depends on </a:t>
            </a:r>
            <a:r>
              <a:rPr lang="en-US" dirty="0" smtClean="0">
                <a:hlinkClick r:id="rId9" tooltip="Ambiguity"/>
              </a:rPr>
              <a:t>context</a:t>
            </a:r>
            <a:r>
              <a:rPr lang="en-US" dirty="0" smtClean="0"/>
              <a:t>. Alternatively, the cardinality of a set </a:t>
            </a:r>
            <a:r>
              <a:rPr lang="en-US" i="1" dirty="0" smtClean="0"/>
              <a:t>A</a:t>
            </a:r>
            <a:r>
              <a:rPr lang="en-US" dirty="0" smtClean="0"/>
              <a:t> may be denoted by n(</a:t>
            </a:r>
            <a:r>
              <a:rPr lang="en-US" i="1" dirty="0" smtClean="0"/>
              <a:t>A</a:t>
            </a:r>
            <a:r>
              <a:rPr lang="en-US" dirty="0" smtClean="0"/>
              <a:t>), </a:t>
            </a:r>
            <a:r>
              <a:rPr lang="en-US" i="1" dirty="0" smtClean="0">
                <a:effectLst/>
              </a:rPr>
              <a:t>A</a:t>
            </a:r>
            <a:r>
              <a:rPr lang="en-US" dirty="0" smtClean="0"/>
              <a:t>, card(</a:t>
            </a:r>
            <a:r>
              <a:rPr lang="en-US" i="1" dirty="0" smtClean="0"/>
              <a:t>A</a:t>
            </a:r>
            <a:r>
              <a:rPr lang="en-US" dirty="0" smtClean="0"/>
              <a:t>), or # </a:t>
            </a:r>
            <a:r>
              <a:rPr lang="en-US" i="1" dirty="0" smtClean="0"/>
              <a:t>A</a:t>
            </a:r>
            <a:r>
              <a:rPr lang="en-US" dirty="0" smtClean="0"/>
              <a:t>.</a:t>
            </a:r>
          </a:p>
        </p:txBody>
      </p:sp>
    </p:spTree>
    <p:extLst>
      <p:ext uri="{BB962C8B-B14F-4D97-AF65-F5344CB8AC3E}">
        <p14:creationId xmlns:p14="http://schemas.microsoft.com/office/powerpoint/2010/main" val="10114768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b="1" dirty="0"/>
              <a:t>Differentiability</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990600" y="1371600"/>
            <a:ext cx="7239000" cy="5181600"/>
          </a:xfrm>
        </p:spPr>
      </p:pic>
    </p:spTree>
    <p:extLst>
      <p:ext uri="{BB962C8B-B14F-4D97-AF65-F5344CB8AC3E}">
        <p14:creationId xmlns:p14="http://schemas.microsoft.com/office/powerpoint/2010/main" val="81512207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Cardinality </a:t>
            </a:r>
            <a:r>
              <a:rPr lang="en-US" b="1" dirty="0"/>
              <a:t>(continued)</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376970" y="1600200"/>
            <a:ext cx="6390059" cy="4525963"/>
          </a:xfrm>
        </p:spPr>
      </p:pic>
    </p:spTree>
    <p:extLst>
      <p:ext uri="{BB962C8B-B14F-4D97-AF65-F5344CB8AC3E}">
        <p14:creationId xmlns:p14="http://schemas.microsoft.com/office/powerpoint/2010/main" val="97227594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3 </a:t>
            </a:r>
            <a:r>
              <a:rPr lang="en-US" dirty="0" smtClean="0"/>
              <a:t>Exercises</a:t>
            </a:r>
            <a:endParaRPr lang="en-US" dirty="0"/>
          </a:p>
        </p:txBody>
      </p:sp>
      <p:sp>
        <p:nvSpPr>
          <p:cNvPr id="3" name="Content Placeholder 2"/>
          <p:cNvSpPr>
            <a:spLocks noGrp="1"/>
          </p:cNvSpPr>
          <p:nvPr>
            <p:ph idx="1"/>
          </p:nvPr>
        </p:nvSpPr>
        <p:spPr/>
        <p:txBody>
          <a:bodyPr>
            <a:normAutofit fontScale="85000" lnSpcReduction="20000"/>
          </a:bodyPr>
          <a:lstStyle/>
          <a:p>
            <a:r>
              <a:rPr lang="en-US" dirty="0"/>
              <a:t>1. Explain differentiability and its relation to continuity. Give examples of differentiable functions and not differentiable functions. </a:t>
            </a:r>
          </a:p>
          <a:p>
            <a:r>
              <a:rPr lang="en-US" dirty="0"/>
              <a:t>2. Define total derivative. </a:t>
            </a:r>
          </a:p>
          <a:p>
            <a:r>
              <a:rPr lang="en-US" dirty="0"/>
              <a:t>3. Prove the implicit function derivative equation using total derivative. </a:t>
            </a:r>
          </a:p>
          <a:p>
            <a:r>
              <a:rPr lang="en-US" dirty="0"/>
              <a:t>4. Which problem is more complex, differentiation or integration and why?</a:t>
            </a:r>
          </a:p>
          <a:p>
            <a:r>
              <a:rPr lang="en-US" dirty="0"/>
              <a:t>5. Define Riemann sums and a definite integral. </a:t>
            </a:r>
          </a:p>
          <a:p>
            <a:r>
              <a:rPr lang="en-US" dirty="0"/>
              <a:t>6. Formulate Calculus Fundamental Theorem. </a:t>
            </a:r>
          </a:p>
          <a:p>
            <a:r>
              <a:rPr lang="en-US" dirty="0"/>
              <a:t>7. Explain integration by substitution and by parts. </a:t>
            </a:r>
          </a:p>
        </p:txBody>
      </p:sp>
    </p:spTree>
    <p:extLst>
      <p:ext uri="{BB962C8B-B14F-4D97-AF65-F5344CB8AC3E}">
        <p14:creationId xmlns:p14="http://schemas.microsoft.com/office/powerpoint/2010/main" val="219228515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3 Exercises</a:t>
            </a:r>
          </a:p>
        </p:txBody>
      </p:sp>
      <mc:AlternateContent xmlns:mc="http://schemas.openxmlformats.org/markup-compatibility/2006">
        <mc:Choice xmlns:a14="http://schemas.microsoft.com/office/drawing/2010/main" Requires="a14">
          <p:sp>
            <p:nvSpPr>
              <p:cNvPr id="3" name="Content Placeholder 2"/>
              <p:cNvSpPr>
                <a:spLocks noGrp="1"/>
              </p:cNvSpPr>
              <p:nvPr>
                <p:ph idx="1"/>
              </p:nvPr>
            </p:nvSpPr>
            <p:spPr/>
            <p:txBody>
              <a:bodyPr/>
              <a:lstStyle/>
              <a:p>
                <a:r>
                  <a:rPr lang="en-US" dirty="0"/>
                  <a:t>8. Calculate these integrals. </a:t>
                </a:r>
              </a:p>
              <a:p>
                <a:r>
                  <a:rPr lang="en-US" dirty="0"/>
                  <a:t>a. </a:t>
                </a:r>
                <a14:m>
                  <m:oMath xmlns:m="http://schemas.openxmlformats.org/officeDocument/2006/math">
                    <m:nary>
                      <m:naryPr>
                        <m:limLoc m:val="subSup"/>
                        <m:ctrlPr>
                          <a:rPr lang="en-US" i="1"/>
                        </m:ctrlPr>
                      </m:naryPr>
                      <m:sub>
                        <m:r>
                          <a:rPr lang="en-US" i="1"/>
                          <m:t>4</m:t>
                        </m:r>
                      </m:sub>
                      <m:sup>
                        <m:r>
                          <a:rPr lang="en-US" i="1"/>
                          <m:t>9</m:t>
                        </m:r>
                      </m:sup>
                      <m:e>
                        <m:d>
                          <m:dPr>
                            <m:ctrlPr>
                              <a:rPr lang="en-US" i="1"/>
                            </m:ctrlPr>
                          </m:dPr>
                          <m:e>
                            <m:sSup>
                              <m:sSupPr>
                                <m:ctrlPr>
                                  <a:rPr lang="en-US" i="1"/>
                                </m:ctrlPr>
                              </m:sSupPr>
                              <m:e>
                                <m:r>
                                  <a:rPr lang="en-US" i="1"/>
                                  <m:t>2</m:t>
                                </m:r>
                                <m:r>
                                  <a:rPr lang="en-US" i="1"/>
                                  <m:t>𝑒</m:t>
                                </m:r>
                              </m:e>
                              <m:sup>
                                <m:r>
                                  <a:rPr lang="en-US" i="1"/>
                                  <m:t>𝑥</m:t>
                                </m:r>
                              </m:sup>
                            </m:sSup>
                            <m:r>
                              <a:rPr lang="en-US" i="1"/>
                              <m:t>−</m:t>
                            </m:r>
                            <m:f>
                              <m:fPr>
                                <m:ctrlPr>
                                  <a:rPr lang="en-US" i="1"/>
                                </m:ctrlPr>
                              </m:fPr>
                              <m:num>
                                <m:r>
                                  <a:rPr lang="en-US" i="1"/>
                                  <m:t>7</m:t>
                                </m:r>
                              </m:num>
                              <m:den>
                                <m:r>
                                  <a:rPr lang="en-US" i="1"/>
                                  <m:t>𝑥</m:t>
                                </m:r>
                              </m:den>
                            </m:f>
                          </m:e>
                        </m:d>
                        <m:r>
                          <a:rPr lang="en-US" i="1"/>
                          <m:t>𝑑𝑥</m:t>
                        </m:r>
                      </m:e>
                    </m:nary>
                  </m:oMath>
                </a14:m>
                <a:endParaRPr lang="en-US" dirty="0"/>
              </a:p>
              <a:p>
                <a:r>
                  <a:rPr lang="en-US" dirty="0"/>
                  <a:t>b. </a:t>
                </a:r>
                <a14:m>
                  <m:oMath xmlns:m="http://schemas.openxmlformats.org/officeDocument/2006/math">
                    <m:nary>
                      <m:naryPr>
                        <m:limLoc m:val="subSup"/>
                        <m:ctrlPr>
                          <a:rPr lang="en-US" i="1"/>
                        </m:ctrlPr>
                      </m:naryPr>
                      <m:sub>
                        <m:r>
                          <a:rPr lang="en-US" i="1"/>
                          <m:t>1</m:t>
                        </m:r>
                      </m:sub>
                      <m:sup>
                        <m:r>
                          <a:rPr lang="en-US" i="1"/>
                          <m:t>2</m:t>
                        </m:r>
                      </m:sup>
                      <m:e>
                        <m:r>
                          <a:rPr lang="en-US" i="1"/>
                          <m:t>𝑥</m:t>
                        </m:r>
                        <m:rad>
                          <m:radPr>
                            <m:degHide m:val="on"/>
                            <m:ctrlPr>
                              <a:rPr lang="en-US" i="1"/>
                            </m:ctrlPr>
                          </m:radPr>
                          <m:deg/>
                          <m:e>
                            <m:r>
                              <a:rPr lang="en-US" i="1"/>
                              <m:t>𝑥</m:t>
                            </m:r>
                            <m:r>
                              <a:rPr lang="en-US" i="1"/>
                              <m:t>+1</m:t>
                            </m:r>
                          </m:e>
                        </m:rad>
                        <m:r>
                          <a:rPr lang="en-US" i="1"/>
                          <m:t>𝑑𝑥</m:t>
                        </m:r>
                      </m:e>
                    </m:nary>
                  </m:oMath>
                </a14:m>
                <a:endParaRPr lang="en-US" dirty="0"/>
              </a:p>
              <a:p>
                <a:r>
                  <a:rPr lang="en-US" dirty="0"/>
                  <a:t>c. </a:t>
                </a:r>
                <a14:m>
                  <m:oMath xmlns:m="http://schemas.openxmlformats.org/officeDocument/2006/math">
                    <m:nary>
                      <m:naryPr>
                        <m:limLoc m:val="subSup"/>
                        <m:ctrlPr>
                          <a:rPr lang="en-US" i="1"/>
                        </m:ctrlPr>
                      </m:naryPr>
                      <m:sub>
                        <m:r>
                          <a:rPr lang="en-US" i="1"/>
                          <m:t>4</m:t>
                        </m:r>
                      </m:sub>
                      <m:sup>
                        <m:r>
                          <a:rPr lang="en-US" i="1"/>
                          <m:t>7</m:t>
                        </m:r>
                      </m:sup>
                      <m:e>
                        <m:r>
                          <a:rPr lang="en-US" i="1"/>
                          <m:t>𝑥</m:t>
                        </m:r>
                        <m:r>
                          <a:rPr lang="en-US" i="1"/>
                          <m:t> </m:t>
                        </m:r>
                        <m:r>
                          <m:rPr>
                            <m:sty m:val="p"/>
                          </m:rPr>
                          <a:rPr lang="en-US"/>
                          <m:t>sin</m:t>
                        </m:r>
                        <m:r>
                          <a:rPr lang="en-US"/>
                          <m:t>⁡</m:t>
                        </m:r>
                        <m:r>
                          <a:rPr lang="en-US" i="1"/>
                          <m:t>(</m:t>
                        </m:r>
                        <m:r>
                          <a:rPr lang="en-US" i="1"/>
                          <m:t>𝑥</m:t>
                        </m:r>
                        <m:r>
                          <a:rPr lang="en-US" i="1"/>
                          <m:t>) </m:t>
                        </m:r>
                        <m:r>
                          <a:rPr lang="en-US" i="1"/>
                          <m:t>𝑑𝑥</m:t>
                        </m:r>
                      </m:e>
                    </m:nary>
                  </m:oMath>
                </a14:m>
                <a:endParaRPr lang="en-US" dirty="0"/>
              </a:p>
              <a:p>
                <a:pPr marL="0" indent="0">
                  <a:buNone/>
                </a:pPr>
                <a:endParaRPr lang="en-US" dirty="0"/>
              </a:p>
            </p:txBody>
          </p:sp>
        </mc:Choice>
        <mc:Fallback>
          <p:sp>
            <p:nvSpPr>
              <p:cNvPr id="3" name="Content Placeholder 2"/>
              <p:cNvSpPr>
                <a:spLocks noGrp="1" noRot="1" noChangeAspect="1" noMove="1" noResize="1" noEditPoints="1" noAdjustHandles="1" noChangeArrowheads="1" noChangeShapeType="1" noTextEdit="1"/>
              </p:cNvSpPr>
              <p:nvPr>
                <p:ph idx="1"/>
              </p:nvPr>
            </p:nvSpPr>
            <p:spPr>
              <a:blipFill rotWithShape="1">
                <a:blip r:embed="rId2"/>
                <a:stretch>
                  <a:fillRect l="-1630" t="-1752"/>
                </a:stretch>
              </a:blipFill>
            </p:spPr>
            <p:txBody>
              <a:bodyPr/>
              <a:lstStyle/>
              <a:p>
                <a:r>
                  <a:rPr lang="en-US">
                    <a:noFill/>
                  </a:rPr>
                  <a:t> </a:t>
                </a:r>
              </a:p>
            </p:txBody>
          </p:sp>
        </mc:Fallback>
      </mc:AlternateContent>
    </p:spTree>
    <p:extLst>
      <p:ext uri="{BB962C8B-B14F-4D97-AF65-F5344CB8AC3E}">
        <p14:creationId xmlns:p14="http://schemas.microsoft.com/office/powerpoint/2010/main" val="402199118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3 Exercises</a:t>
            </a:r>
          </a:p>
        </p:txBody>
      </p:sp>
      <p:sp>
        <p:nvSpPr>
          <p:cNvPr id="3" name="Content Placeholder 2"/>
          <p:cNvSpPr>
            <a:spLocks noGrp="1"/>
          </p:cNvSpPr>
          <p:nvPr>
            <p:ph idx="1"/>
          </p:nvPr>
        </p:nvSpPr>
        <p:spPr/>
        <p:txBody>
          <a:bodyPr>
            <a:normAutofit fontScale="85000" lnSpcReduction="20000"/>
          </a:bodyPr>
          <a:lstStyle/>
          <a:p>
            <a:r>
              <a:rPr lang="en-US" dirty="0"/>
              <a:t>9. Prove the equation for the volume of a cone using integration. </a:t>
            </a:r>
          </a:p>
          <a:p>
            <a:pPr marL="0" indent="0">
              <a:buNone/>
            </a:pPr>
            <a:endParaRPr lang="en-US" dirty="0"/>
          </a:p>
          <a:p>
            <a:r>
              <a:rPr lang="en-US" dirty="0"/>
              <a:t>10. Find the center of mass of each of these shapes. </a:t>
            </a:r>
          </a:p>
          <a:p>
            <a:r>
              <a:rPr lang="en-US" dirty="0"/>
              <a:t>a. y = x, x </a:t>
            </a:r>
            <a:r>
              <a:rPr lang="en-US" dirty="0">
                <a:sym typeface="Mathematica1"/>
              </a:rPr>
              <a:t></a:t>
            </a:r>
            <a:r>
              <a:rPr lang="en-US" dirty="0"/>
              <a:t> [0, 1]</a:t>
            </a:r>
          </a:p>
          <a:p>
            <a:r>
              <a:rPr lang="en-US" dirty="0"/>
              <a:t>b. y = 2x, x </a:t>
            </a:r>
            <a:r>
              <a:rPr lang="en-US" dirty="0">
                <a:sym typeface="Mathematica1"/>
              </a:rPr>
              <a:t></a:t>
            </a:r>
            <a:r>
              <a:rPr lang="en-US" dirty="0"/>
              <a:t> [0, 1]</a:t>
            </a:r>
          </a:p>
          <a:p>
            <a:r>
              <a:rPr lang="en-US" dirty="0"/>
              <a:t>c. y = x</a:t>
            </a:r>
            <a:r>
              <a:rPr lang="en-US" baseline="30000" dirty="0"/>
              <a:t>3</a:t>
            </a:r>
            <a:r>
              <a:rPr lang="en-US" dirty="0"/>
              <a:t>, x </a:t>
            </a:r>
            <a:r>
              <a:rPr lang="en-US" dirty="0">
                <a:sym typeface="Mathematica1"/>
              </a:rPr>
              <a:t></a:t>
            </a:r>
            <a:r>
              <a:rPr lang="en-US" dirty="0"/>
              <a:t> [0, 1]</a:t>
            </a:r>
          </a:p>
          <a:p>
            <a:pPr marL="0" indent="0">
              <a:buNone/>
            </a:pPr>
            <a:endParaRPr lang="en-US" dirty="0"/>
          </a:p>
          <a:p>
            <a:r>
              <a:rPr lang="en-US" dirty="0"/>
              <a:t>11. Explain the main theorems of calculus. </a:t>
            </a:r>
          </a:p>
          <a:p>
            <a:pPr marL="0" indent="0">
              <a:buNone/>
            </a:pPr>
            <a:r>
              <a:rPr lang="en-US" dirty="0"/>
              <a:t> </a:t>
            </a:r>
          </a:p>
          <a:p>
            <a:r>
              <a:rPr lang="en-US" dirty="0"/>
              <a:t>12. List some integrals, which cannot be computed. </a:t>
            </a:r>
            <a:endParaRPr lang="en-US" dirty="0"/>
          </a:p>
        </p:txBody>
      </p:sp>
    </p:spTree>
    <p:extLst>
      <p:ext uri="{BB962C8B-B14F-4D97-AF65-F5344CB8AC3E}">
        <p14:creationId xmlns:p14="http://schemas.microsoft.com/office/powerpoint/2010/main" val="38804728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err="1"/>
              <a:t>Rolle's</a:t>
            </a:r>
            <a:r>
              <a:rPr lang="en-US" b="1" dirty="0"/>
              <a:t> </a:t>
            </a:r>
            <a:r>
              <a:rPr lang="en-US" b="1" dirty="0" smtClean="0"/>
              <a:t>theorem</a:t>
            </a:r>
            <a:endParaRPr lang="en-US" dirty="0"/>
          </a:p>
        </p:txBody>
      </p:sp>
      <p:sp>
        <p:nvSpPr>
          <p:cNvPr id="3" name="Content Placeholder 2"/>
          <p:cNvSpPr>
            <a:spLocks noGrp="1"/>
          </p:cNvSpPr>
          <p:nvPr>
            <p:ph idx="1"/>
          </p:nvPr>
        </p:nvSpPr>
        <p:spPr/>
        <p:txBody>
          <a:bodyPr/>
          <a:lstStyle/>
          <a:p>
            <a:pPr marL="0" indent="0">
              <a:buNone/>
            </a:pPr>
            <a:r>
              <a:rPr lang="en-US" b="1" dirty="0" err="1"/>
              <a:t>Rolle's</a:t>
            </a:r>
            <a:r>
              <a:rPr lang="en-US" b="1" dirty="0"/>
              <a:t> theorem</a:t>
            </a:r>
            <a:r>
              <a:rPr lang="en-US" dirty="0"/>
              <a:t> essentially states that any real-valued </a:t>
            </a:r>
            <a:r>
              <a:rPr lang="en-US" dirty="0">
                <a:hlinkClick r:id="rId2" tooltip="Differentiable function"/>
              </a:rPr>
              <a:t>differentiable function</a:t>
            </a:r>
            <a:r>
              <a:rPr lang="en-US" dirty="0"/>
              <a:t> that attains equal values at two distinct points must have a </a:t>
            </a:r>
            <a:r>
              <a:rPr lang="en-US" dirty="0">
                <a:hlinkClick r:id="rId3" tooltip="Stationary point"/>
              </a:rPr>
              <a:t>stationary point</a:t>
            </a:r>
            <a:r>
              <a:rPr lang="en-US" dirty="0"/>
              <a:t> somewhere between them; that is, a point where the first derivative (the slope of the tangent line to the graph of the function) is zero.</a:t>
            </a:r>
          </a:p>
        </p:txBody>
      </p:sp>
    </p:spTree>
    <p:extLst>
      <p:ext uri="{BB962C8B-B14F-4D97-AF65-F5344CB8AC3E}">
        <p14:creationId xmlns:p14="http://schemas.microsoft.com/office/powerpoint/2010/main" val="20083066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a:t>Rolle's</a:t>
            </a:r>
            <a:r>
              <a:rPr lang="en-US" b="1" dirty="0"/>
              <a:t> theorem</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09461" y="1600200"/>
            <a:ext cx="7925078" cy="4525963"/>
          </a:xfrm>
        </p:spPr>
      </p:pic>
    </p:spTree>
    <p:extLst>
      <p:ext uri="{BB962C8B-B14F-4D97-AF65-F5344CB8AC3E}">
        <p14:creationId xmlns:p14="http://schemas.microsoft.com/office/powerpoint/2010/main" val="35255580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Fermat's theorem (stationary points</a:t>
            </a:r>
            <a:r>
              <a:rPr lang="en-US" b="1" dirty="0" smtClean="0"/>
              <a:t>)</a:t>
            </a:r>
            <a:endParaRPr lang="en-US" dirty="0"/>
          </a:p>
        </p:txBody>
      </p:sp>
      <p:sp>
        <p:nvSpPr>
          <p:cNvPr id="3" name="Content Placeholder 2"/>
          <p:cNvSpPr>
            <a:spLocks noGrp="1"/>
          </p:cNvSpPr>
          <p:nvPr>
            <p:ph idx="1"/>
          </p:nvPr>
        </p:nvSpPr>
        <p:spPr/>
        <p:txBody>
          <a:bodyPr/>
          <a:lstStyle/>
          <a:p>
            <a:pPr marL="0" indent="0">
              <a:buNone/>
            </a:pPr>
            <a:r>
              <a:rPr lang="en-US" b="1" dirty="0"/>
              <a:t>Fermat's theorem</a:t>
            </a:r>
            <a:r>
              <a:rPr lang="en-US" dirty="0"/>
              <a:t> (not to be confused with </a:t>
            </a:r>
            <a:r>
              <a:rPr lang="en-US" dirty="0">
                <a:hlinkClick r:id="rId2" tooltip="Fermat's last theorem"/>
              </a:rPr>
              <a:t>Fermat's last theorem</a:t>
            </a:r>
            <a:r>
              <a:rPr lang="en-US" dirty="0"/>
              <a:t>) is a method to find local </a:t>
            </a:r>
            <a:r>
              <a:rPr lang="en-US" dirty="0">
                <a:hlinkClick r:id="rId3" tooltip="Maximum"/>
              </a:rPr>
              <a:t>maxima</a:t>
            </a:r>
            <a:r>
              <a:rPr lang="en-US" dirty="0"/>
              <a:t> and </a:t>
            </a:r>
            <a:r>
              <a:rPr lang="en-US" dirty="0">
                <a:hlinkClick r:id="rId4" tooltip="Minimum"/>
              </a:rPr>
              <a:t>minima</a:t>
            </a:r>
            <a:r>
              <a:rPr lang="en-US" dirty="0"/>
              <a:t> of </a:t>
            </a:r>
            <a:r>
              <a:rPr lang="en-US" dirty="0">
                <a:hlinkClick r:id="rId5" tooltip="Differentiable function"/>
              </a:rPr>
              <a:t>differentiable functions</a:t>
            </a:r>
            <a:r>
              <a:rPr lang="en-US" dirty="0"/>
              <a:t> on </a:t>
            </a:r>
            <a:r>
              <a:rPr lang="en-US" dirty="0">
                <a:hlinkClick r:id="rId6" tooltip="Open sets"/>
              </a:rPr>
              <a:t>open sets</a:t>
            </a:r>
            <a:r>
              <a:rPr lang="en-US" dirty="0"/>
              <a:t> by showing that every local </a:t>
            </a:r>
            <a:r>
              <a:rPr lang="en-US" dirty="0" err="1">
                <a:hlinkClick r:id="rId7" tooltip="Maxima and minima"/>
              </a:rPr>
              <a:t>extremum</a:t>
            </a:r>
            <a:r>
              <a:rPr lang="en-US" dirty="0"/>
              <a:t> of the function is a </a:t>
            </a:r>
            <a:r>
              <a:rPr lang="en-US" dirty="0">
                <a:hlinkClick r:id="rId8" tooltip="Stationary point"/>
              </a:rPr>
              <a:t>stationary point</a:t>
            </a:r>
            <a:r>
              <a:rPr lang="en-US" dirty="0"/>
              <a:t> (the function </a:t>
            </a:r>
            <a:r>
              <a:rPr lang="en-US" dirty="0">
                <a:hlinkClick r:id="rId9" tooltip="Derivative"/>
              </a:rPr>
              <a:t>derivative</a:t>
            </a:r>
            <a:r>
              <a:rPr lang="en-US" dirty="0"/>
              <a:t> is zero in that point). Fermat's theorem is a </a:t>
            </a:r>
            <a:r>
              <a:rPr lang="en-US" dirty="0">
                <a:hlinkClick r:id="rId10" tooltip="Theorem"/>
              </a:rPr>
              <a:t>theorem</a:t>
            </a:r>
            <a:r>
              <a:rPr lang="en-US" dirty="0"/>
              <a:t> in </a:t>
            </a:r>
            <a:r>
              <a:rPr lang="en-US" dirty="0">
                <a:hlinkClick r:id="rId11" tooltip="Real analysis"/>
              </a:rPr>
              <a:t>real analysis</a:t>
            </a:r>
            <a:r>
              <a:rPr lang="en-US" dirty="0"/>
              <a:t>, named after </a:t>
            </a:r>
            <a:r>
              <a:rPr lang="en-US" dirty="0">
                <a:hlinkClick r:id="rId12" tooltip="Pierre de Fermat"/>
              </a:rPr>
              <a:t>Pierre de Fermat</a:t>
            </a:r>
            <a:r>
              <a:rPr lang="en-US" dirty="0"/>
              <a:t>.</a:t>
            </a:r>
          </a:p>
        </p:txBody>
      </p:sp>
    </p:spTree>
    <p:extLst>
      <p:ext uri="{BB962C8B-B14F-4D97-AF65-F5344CB8AC3E}">
        <p14:creationId xmlns:p14="http://schemas.microsoft.com/office/powerpoint/2010/main" val="7958518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Fermat's theorem (stationary points)</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060137" y="1600200"/>
            <a:ext cx="5023726" cy="4525963"/>
          </a:xfrm>
        </p:spPr>
      </p:pic>
    </p:spTree>
    <p:extLst>
      <p:ext uri="{BB962C8B-B14F-4D97-AF65-F5344CB8AC3E}">
        <p14:creationId xmlns:p14="http://schemas.microsoft.com/office/powerpoint/2010/main" val="347078583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809</TotalTime>
  <Words>2561</Words>
  <Application>Microsoft Office PowerPoint</Application>
  <PresentationFormat>On-screen Show (4:3)</PresentationFormat>
  <Paragraphs>127</Paragraphs>
  <Slides>53</Slides>
  <Notes>0</Notes>
  <HiddenSlides>0</HiddenSlides>
  <MMClips>0</MMClips>
  <ScaleCrop>false</ScaleCrop>
  <HeadingPairs>
    <vt:vector size="4" baseType="variant">
      <vt:variant>
        <vt:lpstr>Theme</vt:lpstr>
      </vt:variant>
      <vt:variant>
        <vt:i4>1</vt:i4>
      </vt:variant>
      <vt:variant>
        <vt:lpstr>Slide Titles</vt:lpstr>
      </vt:variant>
      <vt:variant>
        <vt:i4>53</vt:i4>
      </vt:variant>
    </vt:vector>
  </HeadingPairs>
  <TitlesOfParts>
    <vt:vector size="54" baseType="lpstr">
      <vt:lpstr>Office Theme</vt:lpstr>
      <vt:lpstr>3 Lecture in calculus</vt:lpstr>
      <vt:lpstr>Intermediate value theorem</vt:lpstr>
      <vt:lpstr>Intermediate value theorem</vt:lpstr>
      <vt:lpstr>Differentiability</vt:lpstr>
      <vt:lpstr>Differentiability</vt:lpstr>
      <vt:lpstr>Rolle's theorem</vt:lpstr>
      <vt:lpstr>Rolle's theorem</vt:lpstr>
      <vt:lpstr>Fermat's theorem (stationary points)</vt:lpstr>
      <vt:lpstr>Fermat's theorem (stationary points)</vt:lpstr>
      <vt:lpstr>Total derivative</vt:lpstr>
      <vt:lpstr>Implicit function derivative</vt:lpstr>
      <vt:lpstr>Gradient</vt:lpstr>
      <vt:lpstr>Divergence</vt:lpstr>
      <vt:lpstr>Nabla operator</vt:lpstr>
      <vt:lpstr>Laplace operator</vt:lpstr>
      <vt:lpstr>Antiderivative</vt:lpstr>
      <vt:lpstr>Definite integral as area</vt:lpstr>
      <vt:lpstr>Fundamental theorem of calculus</vt:lpstr>
      <vt:lpstr>Fundamental theorem of calculus</vt:lpstr>
      <vt:lpstr>PowerPoint Presentation</vt:lpstr>
      <vt:lpstr>Average Function Value</vt:lpstr>
      <vt:lpstr>Solid of revolution</vt:lpstr>
      <vt:lpstr>Solid of revolution</vt:lpstr>
      <vt:lpstr>Mass center</vt:lpstr>
      <vt:lpstr>Mass center (continued)</vt:lpstr>
      <vt:lpstr>(continued) Mass center</vt:lpstr>
      <vt:lpstr>Mass center</vt:lpstr>
      <vt:lpstr>Integration error bounds or truncation error</vt:lpstr>
      <vt:lpstr>Ellipse</vt:lpstr>
      <vt:lpstr>Ellipse (continued)</vt:lpstr>
      <vt:lpstr>(continued) Ellipse</vt:lpstr>
      <vt:lpstr>Ellipse (continued)</vt:lpstr>
      <vt:lpstr>(continued) Ellipse</vt:lpstr>
      <vt:lpstr>Kepler's laws</vt:lpstr>
      <vt:lpstr>Kepler's laws(continued)</vt:lpstr>
      <vt:lpstr>Kepler's law 1</vt:lpstr>
      <vt:lpstr>Kepler's law 2</vt:lpstr>
      <vt:lpstr>Kepler's laws 3</vt:lpstr>
      <vt:lpstr>Vectors</vt:lpstr>
      <vt:lpstr>Moment</vt:lpstr>
      <vt:lpstr>Moment</vt:lpstr>
      <vt:lpstr>Block stacking</vt:lpstr>
      <vt:lpstr>Block stacking</vt:lpstr>
      <vt:lpstr>Set theory</vt:lpstr>
      <vt:lpstr>Set theory (continued)</vt:lpstr>
      <vt:lpstr>(continued) Set theory</vt:lpstr>
      <vt:lpstr>Set theory (continued)</vt:lpstr>
      <vt:lpstr>(continued) Set theory</vt:lpstr>
      <vt:lpstr>Cardinality</vt:lpstr>
      <vt:lpstr>Cardinality (continued)</vt:lpstr>
      <vt:lpstr>3 Exercises</vt:lpstr>
      <vt:lpstr>3 Exercises</vt:lpstr>
      <vt:lpstr>3 Exercises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 Lecture in calculus</dc:title>
  <dc:creator>LENOVO</dc:creator>
  <cp:lastModifiedBy>LENOVO</cp:lastModifiedBy>
  <cp:revision>80</cp:revision>
  <dcterms:created xsi:type="dcterms:W3CDTF">2014-10-03T23:25:43Z</dcterms:created>
  <dcterms:modified xsi:type="dcterms:W3CDTF">2014-10-06T02:52:50Z</dcterms:modified>
</cp:coreProperties>
</file>