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7" r:id="rId4"/>
    <p:sldId id="259" r:id="rId5"/>
    <p:sldId id="265" r:id="rId6"/>
    <p:sldId id="264" r:id="rId7"/>
    <p:sldId id="263" r:id="rId8"/>
    <p:sldId id="340" r:id="rId9"/>
    <p:sldId id="273" r:id="rId10"/>
    <p:sldId id="274" r:id="rId11"/>
    <p:sldId id="271" r:id="rId12"/>
    <p:sldId id="272" r:id="rId13"/>
    <p:sldId id="260" r:id="rId14"/>
    <p:sldId id="266" r:id="rId15"/>
    <p:sldId id="267" r:id="rId16"/>
    <p:sldId id="279" r:id="rId17"/>
    <p:sldId id="328" r:id="rId18"/>
    <p:sldId id="329" r:id="rId19"/>
    <p:sldId id="280" r:id="rId20"/>
    <p:sldId id="330" r:id="rId21"/>
    <p:sldId id="261" r:id="rId22"/>
    <p:sldId id="268" r:id="rId23"/>
    <p:sldId id="269" r:id="rId24"/>
    <p:sldId id="276" r:id="rId25"/>
    <p:sldId id="262" r:id="rId26"/>
    <p:sldId id="270" r:id="rId27"/>
    <p:sldId id="275" r:id="rId28"/>
    <p:sldId id="346" r:id="rId29"/>
    <p:sldId id="347" r:id="rId30"/>
    <p:sldId id="348" r:id="rId31"/>
    <p:sldId id="349" r:id="rId32"/>
    <p:sldId id="345" r:id="rId33"/>
    <p:sldId id="335" r:id="rId34"/>
    <p:sldId id="336" r:id="rId35"/>
    <p:sldId id="341" r:id="rId36"/>
    <p:sldId id="342" r:id="rId37"/>
    <p:sldId id="337" r:id="rId38"/>
    <p:sldId id="331" r:id="rId39"/>
    <p:sldId id="332" r:id="rId40"/>
    <p:sldId id="333" r:id="rId41"/>
    <p:sldId id="334" r:id="rId42"/>
    <p:sldId id="339" r:id="rId43"/>
    <p:sldId id="338" r:id="rId44"/>
    <p:sldId id="278" r:id="rId45"/>
    <p:sldId id="281" r:id="rId46"/>
    <p:sldId id="282" r:id="rId47"/>
    <p:sldId id="283" r:id="rId48"/>
    <p:sldId id="284" r:id="rId49"/>
    <p:sldId id="285" r:id="rId50"/>
    <p:sldId id="286" r:id="rId51"/>
    <p:sldId id="287" r:id="rId52"/>
    <p:sldId id="288" r:id="rId53"/>
    <p:sldId id="289" r:id="rId54"/>
    <p:sldId id="290" r:id="rId55"/>
    <p:sldId id="291" r:id="rId56"/>
    <p:sldId id="292" r:id="rId57"/>
    <p:sldId id="293" r:id="rId58"/>
    <p:sldId id="294" r:id="rId59"/>
    <p:sldId id="295" r:id="rId60"/>
    <p:sldId id="343" r:id="rId61"/>
    <p:sldId id="344" r:id="rId62"/>
    <p:sldId id="296" r:id="rId63"/>
    <p:sldId id="297" r:id="rId64"/>
    <p:sldId id="298" r:id="rId65"/>
    <p:sldId id="299" r:id="rId66"/>
    <p:sldId id="300" r:id="rId67"/>
    <p:sldId id="301" r:id="rId68"/>
    <p:sldId id="302" r:id="rId69"/>
    <p:sldId id="303" r:id="rId70"/>
    <p:sldId id="304" r:id="rId71"/>
    <p:sldId id="305" r:id="rId72"/>
    <p:sldId id="306" r:id="rId73"/>
    <p:sldId id="307" r:id="rId74"/>
    <p:sldId id="308" r:id="rId75"/>
    <p:sldId id="309" r:id="rId76"/>
    <p:sldId id="310" r:id="rId77"/>
    <p:sldId id="311" r:id="rId78"/>
    <p:sldId id="312" r:id="rId79"/>
    <p:sldId id="313" r:id="rId80"/>
    <p:sldId id="314" r:id="rId81"/>
    <p:sldId id="315" r:id="rId82"/>
    <p:sldId id="316" r:id="rId83"/>
    <p:sldId id="327" r:id="rId84"/>
    <p:sldId id="317" r:id="rId85"/>
    <p:sldId id="318" r:id="rId86"/>
    <p:sldId id="319" r:id="rId87"/>
    <p:sldId id="320" r:id="rId88"/>
    <p:sldId id="321" r:id="rId89"/>
    <p:sldId id="322" r:id="rId90"/>
    <p:sldId id="323" r:id="rId91"/>
    <p:sldId id="324" r:id="rId92"/>
    <p:sldId id="325" r:id="rId93"/>
    <p:sldId id="326" r:id="rId94"/>
    <p:sldId id="258" r:id="rId9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E0A1B6-3336-4515-83E2-A7626C524A5A}" type="datetimeFigureOut">
              <a:rPr lang="en-US" smtClean="0"/>
              <a:t>10/13/2014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5784BA-3678-4220-A186-A57FD878F0B6}" type="slidenum">
              <a:rPr lang="en-US" smtClean="0"/>
              <a:t>‹#›</a:t>
            </a:fld>
            <a:endParaRPr lang="en-US"/>
          </a:p>
        </p:txBody>
      </p:sp>
    </p:spTree>
    <p:extLst>
      <p:ext uri="{BB962C8B-B14F-4D97-AF65-F5344CB8AC3E}">
        <p14:creationId xmlns:p14="http://schemas.microsoft.com/office/powerpoint/2010/main" val="1854555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E0A1B6-3336-4515-83E2-A7626C524A5A}" type="datetimeFigureOut">
              <a:rPr lang="en-US" smtClean="0"/>
              <a:t>10/13/2014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5784BA-3678-4220-A186-A57FD878F0B6}" type="slidenum">
              <a:rPr lang="en-US" smtClean="0"/>
              <a:t>‹#›</a:t>
            </a:fld>
            <a:endParaRPr lang="en-US"/>
          </a:p>
        </p:txBody>
      </p:sp>
    </p:spTree>
    <p:extLst>
      <p:ext uri="{BB962C8B-B14F-4D97-AF65-F5344CB8AC3E}">
        <p14:creationId xmlns:p14="http://schemas.microsoft.com/office/powerpoint/2010/main" val="33249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E0A1B6-3336-4515-83E2-A7626C524A5A}" type="datetimeFigureOut">
              <a:rPr lang="en-US" smtClean="0"/>
              <a:t>10/13/2014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5784BA-3678-4220-A186-A57FD878F0B6}" type="slidenum">
              <a:rPr lang="en-US" smtClean="0"/>
              <a:t>‹#›</a:t>
            </a:fld>
            <a:endParaRPr lang="en-US"/>
          </a:p>
        </p:txBody>
      </p:sp>
    </p:spTree>
    <p:extLst>
      <p:ext uri="{BB962C8B-B14F-4D97-AF65-F5344CB8AC3E}">
        <p14:creationId xmlns:p14="http://schemas.microsoft.com/office/powerpoint/2010/main" val="804237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E0A1B6-3336-4515-83E2-A7626C524A5A}" type="datetimeFigureOut">
              <a:rPr lang="en-US" smtClean="0"/>
              <a:t>10/13/2014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5784BA-3678-4220-A186-A57FD878F0B6}" type="slidenum">
              <a:rPr lang="en-US" smtClean="0"/>
              <a:t>‹#›</a:t>
            </a:fld>
            <a:endParaRPr lang="en-US"/>
          </a:p>
        </p:txBody>
      </p:sp>
    </p:spTree>
    <p:extLst>
      <p:ext uri="{BB962C8B-B14F-4D97-AF65-F5344CB8AC3E}">
        <p14:creationId xmlns:p14="http://schemas.microsoft.com/office/powerpoint/2010/main" val="2333691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E0A1B6-3336-4515-83E2-A7626C524A5A}" type="datetimeFigureOut">
              <a:rPr lang="en-US" smtClean="0"/>
              <a:t>10/13/2014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5784BA-3678-4220-A186-A57FD878F0B6}" type="slidenum">
              <a:rPr lang="en-US" smtClean="0"/>
              <a:t>‹#›</a:t>
            </a:fld>
            <a:endParaRPr lang="en-US"/>
          </a:p>
        </p:txBody>
      </p:sp>
    </p:spTree>
    <p:extLst>
      <p:ext uri="{BB962C8B-B14F-4D97-AF65-F5344CB8AC3E}">
        <p14:creationId xmlns:p14="http://schemas.microsoft.com/office/powerpoint/2010/main" val="245869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E0A1B6-3336-4515-83E2-A7626C524A5A}" type="datetimeFigureOut">
              <a:rPr lang="en-US" smtClean="0"/>
              <a:t>10/13/2014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5784BA-3678-4220-A186-A57FD878F0B6}" type="slidenum">
              <a:rPr lang="en-US" smtClean="0"/>
              <a:t>‹#›</a:t>
            </a:fld>
            <a:endParaRPr lang="en-US"/>
          </a:p>
        </p:txBody>
      </p:sp>
    </p:spTree>
    <p:extLst>
      <p:ext uri="{BB962C8B-B14F-4D97-AF65-F5344CB8AC3E}">
        <p14:creationId xmlns:p14="http://schemas.microsoft.com/office/powerpoint/2010/main" val="384609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E0A1B6-3336-4515-83E2-A7626C524A5A}" type="datetimeFigureOut">
              <a:rPr lang="en-US" smtClean="0"/>
              <a:t>10/13/2014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5784BA-3678-4220-A186-A57FD878F0B6}" type="slidenum">
              <a:rPr lang="en-US" smtClean="0"/>
              <a:t>‹#›</a:t>
            </a:fld>
            <a:endParaRPr lang="en-US"/>
          </a:p>
        </p:txBody>
      </p:sp>
    </p:spTree>
    <p:extLst>
      <p:ext uri="{BB962C8B-B14F-4D97-AF65-F5344CB8AC3E}">
        <p14:creationId xmlns:p14="http://schemas.microsoft.com/office/powerpoint/2010/main" val="1137835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E0A1B6-3336-4515-83E2-A7626C524A5A}" type="datetimeFigureOut">
              <a:rPr lang="en-US" smtClean="0"/>
              <a:t>10/13/2014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5784BA-3678-4220-A186-A57FD878F0B6}" type="slidenum">
              <a:rPr lang="en-US" smtClean="0"/>
              <a:t>‹#›</a:t>
            </a:fld>
            <a:endParaRPr lang="en-US"/>
          </a:p>
        </p:txBody>
      </p:sp>
    </p:spTree>
    <p:extLst>
      <p:ext uri="{BB962C8B-B14F-4D97-AF65-F5344CB8AC3E}">
        <p14:creationId xmlns:p14="http://schemas.microsoft.com/office/powerpoint/2010/main" val="2098822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E0A1B6-3336-4515-83E2-A7626C524A5A}" type="datetimeFigureOut">
              <a:rPr lang="en-US" smtClean="0"/>
              <a:t>10/13/2014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5784BA-3678-4220-A186-A57FD878F0B6}" type="slidenum">
              <a:rPr lang="en-US" smtClean="0"/>
              <a:t>‹#›</a:t>
            </a:fld>
            <a:endParaRPr lang="en-US"/>
          </a:p>
        </p:txBody>
      </p:sp>
    </p:spTree>
    <p:extLst>
      <p:ext uri="{BB962C8B-B14F-4D97-AF65-F5344CB8AC3E}">
        <p14:creationId xmlns:p14="http://schemas.microsoft.com/office/powerpoint/2010/main" val="4088984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E0A1B6-3336-4515-83E2-A7626C524A5A}" type="datetimeFigureOut">
              <a:rPr lang="en-US" smtClean="0"/>
              <a:t>10/13/2014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5784BA-3678-4220-A186-A57FD878F0B6}" type="slidenum">
              <a:rPr lang="en-US" smtClean="0"/>
              <a:t>‹#›</a:t>
            </a:fld>
            <a:endParaRPr lang="en-US"/>
          </a:p>
        </p:txBody>
      </p:sp>
    </p:spTree>
    <p:extLst>
      <p:ext uri="{BB962C8B-B14F-4D97-AF65-F5344CB8AC3E}">
        <p14:creationId xmlns:p14="http://schemas.microsoft.com/office/powerpoint/2010/main" val="3396664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E0A1B6-3336-4515-83E2-A7626C524A5A}" type="datetimeFigureOut">
              <a:rPr lang="en-US" smtClean="0"/>
              <a:t>10/13/2014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5784BA-3678-4220-A186-A57FD878F0B6}" type="slidenum">
              <a:rPr lang="en-US" smtClean="0"/>
              <a:t>‹#›</a:t>
            </a:fld>
            <a:endParaRPr lang="en-US"/>
          </a:p>
        </p:txBody>
      </p:sp>
    </p:spTree>
    <p:extLst>
      <p:ext uri="{BB962C8B-B14F-4D97-AF65-F5344CB8AC3E}">
        <p14:creationId xmlns:p14="http://schemas.microsoft.com/office/powerpoint/2010/main" val="75755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E0A1B6-3336-4515-83E2-A7626C524A5A}" type="datetimeFigureOut">
              <a:rPr lang="en-US" smtClean="0"/>
              <a:t>10/13/2014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5784BA-3678-4220-A186-A57FD878F0B6}" type="slidenum">
              <a:rPr lang="en-US" smtClean="0"/>
              <a:t>‹#›</a:t>
            </a:fld>
            <a:endParaRPr lang="en-US"/>
          </a:p>
        </p:txBody>
      </p:sp>
    </p:spTree>
    <p:extLst>
      <p:ext uri="{BB962C8B-B14F-4D97-AF65-F5344CB8AC3E}">
        <p14:creationId xmlns:p14="http://schemas.microsoft.com/office/powerpoint/2010/main" val="372761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Variable_(mathematics)" TargetMode="External"/><Relationship Id="rId2" Type="http://schemas.openxmlformats.org/officeDocument/2006/relationships/hyperlink" Target="http://en.wikipedia.org/wiki/Calculus" TargetMode="External"/><Relationship Id="rId1" Type="http://schemas.openxmlformats.org/officeDocument/2006/relationships/slideLayout" Target="../slideLayouts/slideLayout2.xml"/><Relationship Id="rId5" Type="http://schemas.openxmlformats.org/officeDocument/2006/relationships/hyperlink" Target="http://en.wikipedia.org/wiki/Integral" TargetMode="External"/><Relationship Id="rId4" Type="http://schemas.openxmlformats.org/officeDocument/2006/relationships/hyperlink" Target="http://en.wikipedia.org/wiki/Differentiation_(mathematic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Function_(mathematics)" TargetMode="External"/><Relationship Id="rId2" Type="http://schemas.openxmlformats.org/officeDocument/2006/relationships/hyperlink" Target="http://en.wikipedia.org/wiki/Definite_integral" TargetMode="External"/><Relationship Id="rId1" Type="http://schemas.openxmlformats.org/officeDocument/2006/relationships/slideLayout" Target="../slideLayouts/slideLayout2.xml"/><Relationship Id="rId4" Type="http://schemas.openxmlformats.org/officeDocument/2006/relationships/hyperlink" Target="http://en.wikipedia.org/wiki/Variable_(mathematics)"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en.wikipedia.org/wiki/Angular_acceleration" TargetMode="External"/><Relationship Id="rId2" Type="http://schemas.openxmlformats.org/officeDocument/2006/relationships/hyperlink" Target="http://en.wikipedia.org/wiki/Physical_body"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en.wikipedia.org/wiki/Kinetic_energy#Rotation_in_systems" TargetMode="External"/><Relationship Id="rId2" Type="http://schemas.openxmlformats.org/officeDocument/2006/relationships/hyperlink" Target="http://en.wikipedia.org/wiki/Kinetic_energ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en.wikipedia.org/wiki/Definite_integral" TargetMode="External"/><Relationship Id="rId2" Type="http://schemas.openxmlformats.org/officeDocument/2006/relationships/hyperlink" Target="http://en.wikipedia.org/wiki/Limit_(mathematics)" TargetMode="External"/><Relationship Id="rId1" Type="http://schemas.openxmlformats.org/officeDocument/2006/relationships/slideLayout" Target="../slideLayouts/slideLayout2.xml"/><Relationship Id="rId4" Type="http://schemas.openxmlformats.org/officeDocument/2006/relationships/hyperlink" Target="http://en.wikipedia.org/wiki/Real_number"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en.wikipedia.org/wiki/Cartesian_coordinate_system" TargetMode="External"/><Relationship Id="rId3" Type="http://schemas.openxmlformats.org/officeDocument/2006/relationships/hyperlink" Target="http://en.wikipedia.org/wiki/Coordinate_system" TargetMode="External"/><Relationship Id="rId7" Type="http://schemas.openxmlformats.org/officeDocument/2006/relationships/hyperlink" Target="http://en.wikipedia.org/wiki/Angle" TargetMode="External"/><Relationship Id="rId2" Type="http://schemas.openxmlformats.org/officeDocument/2006/relationships/hyperlink" Target="http://en.wikipedia.org/wiki/Dimension" TargetMode="External"/><Relationship Id="rId1" Type="http://schemas.openxmlformats.org/officeDocument/2006/relationships/slideLayout" Target="../slideLayouts/slideLayout2.xml"/><Relationship Id="rId6" Type="http://schemas.openxmlformats.org/officeDocument/2006/relationships/hyperlink" Target="http://en.wikipedia.org/wiki/Distance" TargetMode="External"/><Relationship Id="rId5" Type="http://schemas.openxmlformats.org/officeDocument/2006/relationships/hyperlink" Target="http://en.wikipedia.org/wiki/Plane_(mathematics)" TargetMode="External"/><Relationship Id="rId10" Type="http://schemas.openxmlformats.org/officeDocument/2006/relationships/hyperlink" Target="http://en.wikipedia.org/wiki/Azimuth" TargetMode="External"/><Relationship Id="rId4" Type="http://schemas.openxmlformats.org/officeDocument/2006/relationships/hyperlink" Target="http://en.wikipedia.org/wiki/Point_(mathematics)" TargetMode="External"/><Relationship Id="rId9" Type="http://schemas.openxmlformats.org/officeDocument/2006/relationships/hyperlink" Target="http://en.wikipedia.org/wiki/Ray_(geometry)"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en.wikipedia.org/wiki/Euclidean_space" TargetMode="External"/><Relationship Id="rId2" Type="http://schemas.openxmlformats.org/officeDocument/2006/relationships/hyperlink" Target="http://en.wikipedia.org/wiki/Line_(geometry)" TargetMode="External"/><Relationship Id="rId1" Type="http://schemas.openxmlformats.org/officeDocument/2006/relationships/slideLayout" Target="../slideLayouts/slideLayout2.xml"/><Relationship Id="rId6" Type="http://schemas.openxmlformats.org/officeDocument/2006/relationships/hyperlink" Target="http://en.wikipedia.org/wiki/Riemannian_manifold" TargetMode="External"/><Relationship Id="rId5" Type="http://schemas.openxmlformats.org/officeDocument/2006/relationships/hyperlink" Target="http://en.wikipedia.org/wiki/Curvature_of_Riemannian_manifolds" TargetMode="External"/><Relationship Id="rId4" Type="http://schemas.openxmlformats.org/officeDocument/2006/relationships/hyperlink" Target="http://en.wikipedia.org/wiki/Radius_of_curvature_(mathematics)" TargetMode="External"/></Relationships>
</file>

<file path=ppt/slides/_rels/slide36.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en.wikipedia.org/wiki/Focus_(geometry)" TargetMode="External"/><Relationship Id="rId3" Type="http://schemas.openxmlformats.org/officeDocument/2006/relationships/hyperlink" Target="http://en.wikipedia.org/wiki/Cone_(geometry)" TargetMode="External"/><Relationship Id="rId7" Type="http://schemas.openxmlformats.org/officeDocument/2006/relationships/hyperlink" Target="http://en.wikipedia.org/wiki/Algebraic_curve" TargetMode="External"/><Relationship Id="rId2" Type="http://schemas.openxmlformats.org/officeDocument/2006/relationships/hyperlink" Target="http://en.wikipedia.org/wiki/Curve" TargetMode="External"/><Relationship Id="rId1" Type="http://schemas.openxmlformats.org/officeDocument/2006/relationships/slideLayout" Target="../slideLayouts/slideLayout2.xml"/><Relationship Id="rId6" Type="http://schemas.openxmlformats.org/officeDocument/2006/relationships/hyperlink" Target="http://en.wikipedia.org/wiki/Analytic_geometry" TargetMode="External"/><Relationship Id="rId5" Type="http://schemas.openxmlformats.org/officeDocument/2006/relationships/hyperlink" Target="http://en.wikipedia.org/wiki/Plane_(mathematics)" TargetMode="External"/><Relationship Id="rId4" Type="http://schemas.openxmlformats.org/officeDocument/2006/relationships/hyperlink" Target="http://en.wikipedia.org/wiki/Conical_surface" TargetMode="External"/><Relationship Id="rId9" Type="http://schemas.openxmlformats.org/officeDocument/2006/relationships/hyperlink" Target="http://en.wikipedia.org/wiki/Eccentricity_(mathematics)" TargetMode="External"/></Relationships>
</file>

<file path=ppt/slides/_rels/slide39.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en.wikipedia.org/wiki/Locus_(mathematics)" TargetMode="External"/><Relationship Id="rId2" Type="http://schemas.openxmlformats.org/officeDocument/2006/relationships/hyperlink" Target="http://en.wikipedia.org/wiki/Hypersurface" TargetMode="External"/><Relationship Id="rId1" Type="http://schemas.openxmlformats.org/officeDocument/2006/relationships/slideLayout" Target="../slideLayouts/slideLayout2.xml"/><Relationship Id="rId5" Type="http://schemas.openxmlformats.org/officeDocument/2006/relationships/hyperlink" Target="http://en.wikipedia.org/wiki/Quadratic_polynomial" TargetMode="External"/><Relationship Id="rId4" Type="http://schemas.openxmlformats.org/officeDocument/2006/relationships/hyperlink" Target="http://en.wikipedia.org/wiki/Root_of_a_function" TargetMode="External"/></Relationships>
</file>

<file path=ppt/slides/_rels/slide4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en.wikipedia.org/wiki/Critical_point_(mathematics)" TargetMode="External"/><Relationship Id="rId2" Type="http://schemas.openxmlformats.org/officeDocument/2006/relationships/hyperlink" Target="http://en.wikipedia.org/wiki/Multivariable_calculus" TargetMode="External"/><Relationship Id="rId1" Type="http://schemas.openxmlformats.org/officeDocument/2006/relationships/slideLayout" Target="../slideLayouts/slideLayout2.xml"/><Relationship Id="rId5" Type="http://schemas.openxmlformats.org/officeDocument/2006/relationships/hyperlink" Target="http://en.wikipedia.org/wiki/Saddle_point" TargetMode="External"/><Relationship Id="rId4" Type="http://schemas.openxmlformats.org/officeDocument/2006/relationships/hyperlink" Target="http://en.wikipedia.org/wiki/Maxima_and_minima"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en.wikipedia.org/wiki/Drag_(physics)" TargetMode="External"/><Relationship Id="rId7" Type="http://schemas.openxmlformats.org/officeDocument/2006/relationships/hyperlink" Target="http://en.wikipedia.org/wiki/Water" TargetMode="External"/><Relationship Id="rId2" Type="http://schemas.openxmlformats.org/officeDocument/2006/relationships/hyperlink" Target="http://en.wikipedia.org/wiki/Fluid" TargetMode="External"/><Relationship Id="rId1" Type="http://schemas.openxmlformats.org/officeDocument/2006/relationships/slideLayout" Target="../slideLayouts/slideLayout2.xml"/><Relationship Id="rId6" Type="http://schemas.openxmlformats.org/officeDocument/2006/relationships/hyperlink" Target="http://en.wikipedia.org/wiki/Honey" TargetMode="External"/><Relationship Id="rId5" Type="http://schemas.openxmlformats.org/officeDocument/2006/relationships/hyperlink" Target="http://en.wikipedia.org/wiki/Tensile_stress" TargetMode="External"/><Relationship Id="rId4" Type="http://schemas.openxmlformats.org/officeDocument/2006/relationships/hyperlink" Target="http://en.wikipedia.org/wiki/Shear_stress"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en.wikipedia.org/wiki/Rotor_ship" TargetMode="External"/><Relationship Id="rId2" Type="http://schemas.openxmlformats.org/officeDocument/2006/relationships/hyperlink" Target="http://en.wikipedia.org/wiki/List_of_ball_games" TargetMode="External"/><Relationship Id="rId1" Type="http://schemas.openxmlformats.org/officeDocument/2006/relationships/slideLayout" Target="../slideLayouts/slideLayout2.xml"/><Relationship Id="rId4" Type="http://schemas.openxmlformats.org/officeDocument/2006/relationships/hyperlink" Target="http://en.wikipedia.org/wiki/Flettner_airplane" TargetMode="Externa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en.wikipedia.org/wiki/Wave"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8" Type="http://schemas.openxmlformats.org/officeDocument/2006/relationships/hyperlink" Target="http://en.wikipedia.org/wiki/Siren_(noisemaker)" TargetMode="External"/><Relationship Id="rId3" Type="http://schemas.openxmlformats.org/officeDocument/2006/relationships/hyperlink" Target="http://en.wikipedia.org/wiki/Wave" TargetMode="External"/><Relationship Id="rId7" Type="http://schemas.openxmlformats.org/officeDocument/2006/relationships/hyperlink" Target="http://en.wikipedia.org/wiki/Prague" TargetMode="External"/><Relationship Id="rId2" Type="http://schemas.openxmlformats.org/officeDocument/2006/relationships/hyperlink" Target="http://en.wikipedia.org/wiki/Frequency" TargetMode="External"/><Relationship Id="rId1" Type="http://schemas.openxmlformats.org/officeDocument/2006/relationships/slideLayout" Target="../slideLayouts/slideLayout2.xml"/><Relationship Id="rId6" Type="http://schemas.openxmlformats.org/officeDocument/2006/relationships/hyperlink" Target="http://en.wikipedia.org/wiki/Christian_Doppler" TargetMode="External"/><Relationship Id="rId5" Type="http://schemas.openxmlformats.org/officeDocument/2006/relationships/hyperlink" Target="http://en.wikipedia.org/wiki/Austria" TargetMode="External"/><Relationship Id="rId4" Type="http://schemas.openxmlformats.org/officeDocument/2006/relationships/hyperlink" Target="http://en.wikipedia.org/wiki/Observer_(physics)" TargetMode="External"/></Relationships>
</file>

<file path=ppt/slides/_rels/slide64.xml.rels><?xml version="1.0" encoding="UTF-8" standalone="yes"?>
<Relationships xmlns="http://schemas.openxmlformats.org/package/2006/relationships"><Relationship Id="rId8" Type="http://schemas.openxmlformats.org/officeDocument/2006/relationships/hyperlink" Target="http://en.wikipedia.org/wiki/Radio_wave" TargetMode="External"/><Relationship Id="rId3" Type="http://schemas.openxmlformats.org/officeDocument/2006/relationships/hyperlink" Target="http://en.wikipedia.org/wiki/Superposition_principle" TargetMode="External"/><Relationship Id="rId7" Type="http://schemas.openxmlformats.org/officeDocument/2006/relationships/hyperlink" Target="http://en.wikipedia.org/wiki/Light_wave" TargetMode="External"/><Relationship Id="rId2" Type="http://schemas.openxmlformats.org/officeDocument/2006/relationships/hyperlink" Target="http://en.wikipedia.org/wiki/Wave" TargetMode="External"/><Relationship Id="rId1" Type="http://schemas.openxmlformats.org/officeDocument/2006/relationships/slideLayout" Target="../slideLayouts/slideLayout2.xml"/><Relationship Id="rId6" Type="http://schemas.openxmlformats.org/officeDocument/2006/relationships/hyperlink" Target="http://en.wikipedia.org/wiki/Frequency" TargetMode="External"/><Relationship Id="rId11" Type="http://schemas.openxmlformats.org/officeDocument/2006/relationships/hyperlink" Target="http://en.wikipedia.org/wiki/Matter_wave" TargetMode="External"/><Relationship Id="rId5" Type="http://schemas.openxmlformats.org/officeDocument/2006/relationships/hyperlink" Target="http://en.wikipedia.org/wiki/Coherence_(physics)" TargetMode="External"/><Relationship Id="rId10" Type="http://schemas.openxmlformats.org/officeDocument/2006/relationships/hyperlink" Target="http://en.wikipedia.org/wiki/Surface_wave" TargetMode="External"/><Relationship Id="rId4" Type="http://schemas.openxmlformats.org/officeDocument/2006/relationships/hyperlink" Target="http://en.wikipedia.org/wiki/Amplitude" TargetMode="External"/><Relationship Id="rId9" Type="http://schemas.openxmlformats.org/officeDocument/2006/relationships/hyperlink" Target="http://en.wikipedia.org/wiki/Sound_wave" TargetMode="External"/></Relationships>
</file>

<file path=ppt/slides/_rels/slide65.xml.rels><?xml version="1.0" encoding="UTF-8" standalone="yes"?>
<Relationships xmlns="http://schemas.openxmlformats.org/package/2006/relationships"><Relationship Id="rId8" Type="http://schemas.openxmlformats.org/officeDocument/2006/relationships/hyperlink" Target="http://en.wikipedia.org/wiki/Electromagnetic_radiation" TargetMode="External"/><Relationship Id="rId3" Type="http://schemas.openxmlformats.org/officeDocument/2006/relationships/hyperlink" Target="http://en.wikipedia.org/wiki/Huygens%E2%80%93Fresnel_principle" TargetMode="External"/><Relationship Id="rId7" Type="http://schemas.openxmlformats.org/officeDocument/2006/relationships/hyperlink" Target="http://en.wikipedia.org/wiki/Wind_wave" TargetMode="External"/><Relationship Id="rId2" Type="http://schemas.openxmlformats.org/officeDocument/2006/relationships/hyperlink" Target="http://en.wikipedia.org/wiki/Interference_(wave_propagation)" TargetMode="External"/><Relationship Id="rId1" Type="http://schemas.openxmlformats.org/officeDocument/2006/relationships/slideLayout" Target="../slideLayouts/slideLayout2.xml"/><Relationship Id="rId6" Type="http://schemas.openxmlformats.org/officeDocument/2006/relationships/hyperlink" Target="http://en.wikipedia.org/wiki/Acoustic_impedance" TargetMode="External"/><Relationship Id="rId11" Type="http://schemas.openxmlformats.org/officeDocument/2006/relationships/hyperlink" Target="http://en.wikipedia.org/wiki/Radio_waves" TargetMode="External"/><Relationship Id="rId5" Type="http://schemas.openxmlformats.org/officeDocument/2006/relationships/hyperlink" Target="http://en.wikipedia.org/wiki/Sound" TargetMode="External"/><Relationship Id="rId10" Type="http://schemas.openxmlformats.org/officeDocument/2006/relationships/hyperlink" Target="http://en.wikipedia.org/wiki/X-ray" TargetMode="External"/><Relationship Id="rId4" Type="http://schemas.openxmlformats.org/officeDocument/2006/relationships/hyperlink" Target="http://en.wikipedia.org/wiki/Refractive_index" TargetMode="External"/><Relationship Id="rId9" Type="http://schemas.openxmlformats.org/officeDocument/2006/relationships/hyperlink" Target="http://en.wikipedia.org/wiki/Visible_spectrum" TargetMode="Externa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hyperlink" Target="http://en.wikipedia.org/wiki/Temperature" TargetMode="External"/><Relationship Id="rId2" Type="http://schemas.openxmlformats.org/officeDocument/2006/relationships/hyperlink" Target="http://en.wikipedia.org/wiki/Volume" TargetMode="External"/><Relationship Id="rId1" Type="http://schemas.openxmlformats.org/officeDocument/2006/relationships/slideLayout" Target="../slideLayouts/slideLayout2.xml"/><Relationship Id="rId4" Type="http://schemas.openxmlformats.org/officeDocument/2006/relationships/hyperlink" Target="http://en.wikipedia.org/wiki/Heat_transfer"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8" Type="http://schemas.openxmlformats.org/officeDocument/2006/relationships/hyperlink" Target="http://en.wikipedia.org/wiki/State_function" TargetMode="External"/><Relationship Id="rId3" Type="http://schemas.openxmlformats.org/officeDocument/2006/relationships/hyperlink" Target="http://en.wikipedia.org/wiki/Entropy_(order_and_disorder)" TargetMode="External"/><Relationship Id="rId7" Type="http://schemas.openxmlformats.org/officeDocument/2006/relationships/hyperlink" Target="http://en.wikipedia.org/wiki/Maximum_entropy_thermodynamics" TargetMode="External"/><Relationship Id="rId2" Type="http://schemas.openxmlformats.org/officeDocument/2006/relationships/hyperlink" Target="http://en.wikipedia.org/wiki/Thermodynamic_system" TargetMode="External"/><Relationship Id="rId1" Type="http://schemas.openxmlformats.org/officeDocument/2006/relationships/slideLayout" Target="../slideLayouts/slideLayout2.xml"/><Relationship Id="rId6" Type="http://schemas.openxmlformats.org/officeDocument/2006/relationships/hyperlink" Target="http://en.wikipedia.org/wiki/Wikipedia:Please_clarify" TargetMode="External"/><Relationship Id="rId5" Type="http://schemas.openxmlformats.org/officeDocument/2006/relationships/hyperlink" Target="http://en.wikipedia.org/wiki/Isolated_system" TargetMode="External"/><Relationship Id="rId10" Type="http://schemas.openxmlformats.org/officeDocument/2006/relationships/hyperlink" Target="http://en.wikipedia.org/wiki/Irreversible_process" TargetMode="External"/><Relationship Id="rId4" Type="http://schemas.openxmlformats.org/officeDocument/2006/relationships/hyperlink" Target="http://en.wikipedia.org/wiki/Second_law_of_thermodynamics" TargetMode="External"/><Relationship Id="rId9" Type="http://schemas.openxmlformats.org/officeDocument/2006/relationships/hyperlink" Target="http://en.wikipedia.org/wiki/Reversible_process_(thermodynamics)"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en.wikipedia.org/wiki/Atom" TargetMode="External"/><Relationship Id="rId7" Type="http://schemas.openxmlformats.org/officeDocument/2006/relationships/hyperlink" Target="http://en.wikipedia.org/wiki/International_System_of_Units" TargetMode="External"/><Relationship Id="rId2" Type="http://schemas.openxmlformats.org/officeDocument/2006/relationships/hyperlink" Target="http://en.wikipedia.org/wiki/Particle_number" TargetMode="External"/><Relationship Id="rId1" Type="http://schemas.openxmlformats.org/officeDocument/2006/relationships/slideLayout" Target="../slideLayouts/slideLayout2.xml"/><Relationship Id="rId6" Type="http://schemas.openxmlformats.org/officeDocument/2006/relationships/hyperlink" Target="http://en.wikipedia.org/wiki/Base_units" TargetMode="External"/><Relationship Id="rId5" Type="http://schemas.openxmlformats.org/officeDocument/2006/relationships/hyperlink" Target="http://en.wikipedia.org/wiki/Mole_(unit)" TargetMode="External"/><Relationship Id="rId4" Type="http://schemas.openxmlformats.org/officeDocument/2006/relationships/hyperlink" Target="http://en.wikipedia.org/wiki/Molecule"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en.wikipedia.org/wiki/Standard_conditions_for_temperature_and_pressure" TargetMode="External"/><Relationship Id="rId3" Type="http://schemas.openxmlformats.org/officeDocument/2006/relationships/hyperlink" Target="http://en.wikipedia.org/wiki/Gas" TargetMode="External"/><Relationship Id="rId7" Type="http://schemas.openxmlformats.org/officeDocument/2006/relationships/hyperlink" Target="http://en.wikipedia.org/wiki/Statistical_mechanics" TargetMode="External"/><Relationship Id="rId2" Type="http://schemas.openxmlformats.org/officeDocument/2006/relationships/hyperlink" Target="http://en.wikipedia.org/wiki/Scientific_theory" TargetMode="External"/><Relationship Id="rId1" Type="http://schemas.openxmlformats.org/officeDocument/2006/relationships/slideLayout" Target="../slideLayouts/slideLayout2.xml"/><Relationship Id="rId6" Type="http://schemas.openxmlformats.org/officeDocument/2006/relationships/hyperlink" Target="http://en.wikipedia.org/wiki/Equation_of_state" TargetMode="External"/><Relationship Id="rId5" Type="http://schemas.openxmlformats.org/officeDocument/2006/relationships/hyperlink" Target="http://en.wikipedia.org/wiki/Ideal_gas_law" TargetMode="External"/><Relationship Id="rId4" Type="http://schemas.openxmlformats.org/officeDocument/2006/relationships/hyperlink" Target="http://en.wikipedia.org/wiki/Point_particle" TargetMode="External"/></Relationships>
</file>

<file path=ppt/slides/_rels/slide75.xml.rels><?xml version="1.0" encoding="UTF-8" standalone="yes"?>
<Relationships xmlns="http://schemas.openxmlformats.org/package/2006/relationships"><Relationship Id="rId3" Type="http://schemas.openxmlformats.org/officeDocument/2006/relationships/hyperlink" Target="http://en.wikipedia.org/wiki/Collision" TargetMode="External"/><Relationship Id="rId2" Type="http://schemas.openxmlformats.org/officeDocument/2006/relationships/hyperlink" Target="http://en.wikipedia.org/wiki/Gas" TargetMode="External"/><Relationship Id="rId1" Type="http://schemas.openxmlformats.org/officeDocument/2006/relationships/slideLayout" Target="../slideLayouts/slideLayout2.xml"/><Relationship Id="rId6" Type="http://schemas.openxmlformats.org/officeDocument/2006/relationships/hyperlink" Target="http://en.wikipedia.org/wiki/Thermodynamic_equilibrium" TargetMode="External"/><Relationship Id="rId5" Type="http://schemas.openxmlformats.org/officeDocument/2006/relationships/hyperlink" Target="http://en.wikipedia.org/wiki/Molecules" TargetMode="External"/><Relationship Id="rId4" Type="http://schemas.openxmlformats.org/officeDocument/2006/relationships/hyperlink" Target="http://en.wikipedia.org/wiki/Atoms" TargetMode="External"/></Relationships>
</file>

<file path=ppt/slides/_rels/slide76.xml.rels><?xml version="1.0" encoding="UTF-8" standalone="yes"?>
<Relationships xmlns="http://schemas.openxmlformats.org/package/2006/relationships"><Relationship Id="rId8" Type="http://schemas.openxmlformats.org/officeDocument/2006/relationships/hyperlink" Target="http://en.wikipedia.org/wiki/Gas" TargetMode="External"/><Relationship Id="rId13" Type="http://schemas.openxmlformats.org/officeDocument/2006/relationships/hyperlink" Target="http://en.wikipedia.org/wiki/Volume" TargetMode="External"/><Relationship Id="rId3" Type="http://schemas.openxmlformats.org/officeDocument/2006/relationships/hyperlink" Target="http://en.wikipedia.org/wiki/Phase_(matter)" TargetMode="External"/><Relationship Id="rId7" Type="http://schemas.openxmlformats.org/officeDocument/2006/relationships/hyperlink" Target="http://en.wikipedia.org/wiki/Liquid" TargetMode="External"/><Relationship Id="rId12" Type="http://schemas.openxmlformats.org/officeDocument/2006/relationships/hyperlink" Target="http://en.wikipedia.org/wiki/Boiling_point" TargetMode="External"/><Relationship Id="rId2" Type="http://schemas.openxmlformats.org/officeDocument/2006/relationships/hyperlink" Target="http://en.wikipedia.org/wiki/Thermodynamics" TargetMode="External"/><Relationship Id="rId1" Type="http://schemas.openxmlformats.org/officeDocument/2006/relationships/slideLayout" Target="../slideLayouts/slideLayout2.xml"/><Relationship Id="rId6" Type="http://schemas.openxmlformats.org/officeDocument/2006/relationships/hyperlink" Target="http://en.wikipedia.org/wiki/Solid" TargetMode="External"/><Relationship Id="rId11" Type="http://schemas.openxmlformats.org/officeDocument/2006/relationships/hyperlink" Target="http://en.wikipedia.org/wiki/Thermodynamic_system" TargetMode="External"/><Relationship Id="rId5" Type="http://schemas.openxmlformats.org/officeDocument/2006/relationships/hyperlink" Target="http://en.wikipedia.org/wiki/Heat_transfer" TargetMode="External"/><Relationship Id="rId10" Type="http://schemas.openxmlformats.org/officeDocument/2006/relationships/hyperlink" Target="http://en.wikipedia.org/wiki/Plasma_(physics)" TargetMode="External"/><Relationship Id="rId4" Type="http://schemas.openxmlformats.org/officeDocument/2006/relationships/hyperlink" Target="http://en.wikipedia.org/wiki/State_of_matter" TargetMode="External"/><Relationship Id="rId9" Type="http://schemas.openxmlformats.org/officeDocument/2006/relationships/hyperlink" Target="http://en.wikipedia.org/wiki/States_of_matter"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en.wikipedia.org/wiki/Evaporation" TargetMode="External"/><Relationship Id="rId3" Type="http://schemas.openxmlformats.org/officeDocument/2006/relationships/hyperlink" Target="http://en.wikipedia.org/wiki/Air" TargetMode="External"/><Relationship Id="rId7" Type="http://schemas.openxmlformats.org/officeDocument/2006/relationships/hyperlink" Target="http://en.wikipedia.org/wiki/Sweating" TargetMode="External"/><Relationship Id="rId2" Type="http://schemas.openxmlformats.org/officeDocument/2006/relationships/hyperlink" Target="http://en.wikipedia.org/wiki/Water_vapor" TargetMode="External"/><Relationship Id="rId1" Type="http://schemas.openxmlformats.org/officeDocument/2006/relationships/slideLayout" Target="../slideLayouts/slideLayout2.xml"/><Relationship Id="rId6" Type="http://schemas.openxmlformats.org/officeDocument/2006/relationships/hyperlink" Target="http://en.wikipedia.org/wiki/Fog" TargetMode="External"/><Relationship Id="rId11" Type="http://schemas.openxmlformats.org/officeDocument/2006/relationships/hyperlink" Target="http://en.wikipedia.org/wiki/Ratio" TargetMode="External"/><Relationship Id="rId5" Type="http://schemas.openxmlformats.org/officeDocument/2006/relationships/hyperlink" Target="http://en.wikipedia.org/wiki/Dew" TargetMode="External"/><Relationship Id="rId10" Type="http://schemas.openxmlformats.org/officeDocument/2006/relationships/hyperlink" Target="http://en.wikipedia.org/wiki/Humidex" TargetMode="External"/><Relationship Id="rId4" Type="http://schemas.openxmlformats.org/officeDocument/2006/relationships/hyperlink" Target="http://en.wikipedia.org/wiki/Precipitation_(meteorology)" TargetMode="External"/><Relationship Id="rId9" Type="http://schemas.openxmlformats.org/officeDocument/2006/relationships/hyperlink" Target="http://en.wikipedia.org/wiki/Heat_index" TargetMode="External"/></Relationships>
</file>

<file path=ppt/slides/_rels/slide78.xml.rels><?xml version="1.0" encoding="UTF-8" standalone="yes"?>
<Relationships xmlns="http://schemas.openxmlformats.org/package/2006/relationships"><Relationship Id="rId3" Type="http://schemas.openxmlformats.org/officeDocument/2006/relationships/hyperlink" Target="http://en.wikipedia.org/wiki/Liquid" TargetMode="External"/><Relationship Id="rId2" Type="http://schemas.openxmlformats.org/officeDocument/2006/relationships/hyperlink" Target="http://en.wikipedia.org/wiki/Vaporization" TargetMode="External"/><Relationship Id="rId1" Type="http://schemas.openxmlformats.org/officeDocument/2006/relationships/slideLayout" Target="../slideLayouts/slideLayout2.xml"/><Relationship Id="rId6" Type="http://schemas.openxmlformats.org/officeDocument/2006/relationships/hyperlink" Target="http://en.wikipedia.org/wiki/Vapor_pressure" TargetMode="External"/><Relationship Id="rId5" Type="http://schemas.openxmlformats.org/officeDocument/2006/relationships/hyperlink" Target="http://en.wikipedia.org/wiki/Temperature" TargetMode="External"/><Relationship Id="rId4" Type="http://schemas.openxmlformats.org/officeDocument/2006/relationships/hyperlink" Target="http://en.wikipedia.org/wiki/Boiling_point" TargetMode="External"/></Relationships>
</file>

<file path=ppt/slides/_rels/slide79.xml.rels><?xml version="1.0" encoding="UTF-8" standalone="yes"?>
<Relationships xmlns="http://schemas.openxmlformats.org/package/2006/relationships"><Relationship Id="rId8" Type="http://schemas.openxmlformats.org/officeDocument/2006/relationships/hyperlink" Target="http://en.wikipedia.org/wiki/Diffusion" TargetMode="External"/><Relationship Id="rId3" Type="http://schemas.openxmlformats.org/officeDocument/2006/relationships/hyperlink" Target="http://en.wikipedia.org/wiki/Fluid" TargetMode="External"/><Relationship Id="rId7" Type="http://schemas.openxmlformats.org/officeDocument/2006/relationships/hyperlink" Target="http://en.wikipedia.org/wiki/Advection" TargetMode="External"/><Relationship Id="rId2" Type="http://schemas.openxmlformats.org/officeDocument/2006/relationships/hyperlink" Target="http://en.wikipedia.org/wiki/Molecule" TargetMode="External"/><Relationship Id="rId1" Type="http://schemas.openxmlformats.org/officeDocument/2006/relationships/slideLayout" Target="../slideLayouts/slideLayout2.xml"/><Relationship Id="rId6" Type="http://schemas.openxmlformats.org/officeDocument/2006/relationships/hyperlink" Target="http://en.wikipedia.org/wiki/Rheid" TargetMode="External"/><Relationship Id="rId5" Type="http://schemas.openxmlformats.org/officeDocument/2006/relationships/hyperlink" Target="http://en.wikipedia.org/wiki/Gas" TargetMode="External"/><Relationship Id="rId10" Type="http://schemas.openxmlformats.org/officeDocument/2006/relationships/hyperlink" Target="http://en.wikipedia.org/wiki/Bunsen_burner" TargetMode="External"/><Relationship Id="rId4" Type="http://schemas.openxmlformats.org/officeDocument/2006/relationships/hyperlink" Target="http://en.wikipedia.org/wiki/Liquid" TargetMode="External"/><Relationship Id="rId9" Type="http://schemas.openxmlformats.org/officeDocument/2006/relationships/hyperlink" Target="http://en.wikipedia.org/wiki/Thermal_conduction"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hyperlink" Target="http://en.wikipedia.org/wiki/Diffusion" TargetMode="External"/><Relationship Id="rId2" Type="http://schemas.openxmlformats.org/officeDocument/2006/relationships/hyperlink" Target="http://en.wikipedia.org/wiki/Internal_energy" TargetMode="External"/><Relationship Id="rId1" Type="http://schemas.openxmlformats.org/officeDocument/2006/relationships/slideLayout" Target="../slideLayouts/slideLayout2.xml"/><Relationship Id="rId6" Type="http://schemas.openxmlformats.org/officeDocument/2006/relationships/hyperlink" Target="http://en.wikipedia.org/wiki/Ponderable_matter" TargetMode="External"/><Relationship Id="rId5" Type="http://schemas.openxmlformats.org/officeDocument/2006/relationships/hyperlink" Target="http://en.wikipedia.org/wiki/Phonon" TargetMode="External"/><Relationship Id="rId4" Type="http://schemas.openxmlformats.org/officeDocument/2006/relationships/hyperlink" Target="http://en.wikipedia.org/wiki/Temperature_gradient" TargetMode="External"/></Relationships>
</file>

<file path=ppt/slides/_rels/slide81.xml.rels><?xml version="1.0" encoding="UTF-8" standalone="yes"?>
<Relationships xmlns="http://schemas.openxmlformats.org/package/2006/relationships"><Relationship Id="rId3" Type="http://schemas.openxmlformats.org/officeDocument/2006/relationships/hyperlink" Target="http://en.wikipedia.org/wiki/Liquid" TargetMode="External"/><Relationship Id="rId2" Type="http://schemas.openxmlformats.org/officeDocument/2006/relationships/hyperlink" Target="http://en.wikipedia.org/wiki/Vaporization" TargetMode="External"/><Relationship Id="rId1" Type="http://schemas.openxmlformats.org/officeDocument/2006/relationships/slideLayout" Target="../slideLayouts/slideLayout2.xml"/><Relationship Id="rId6" Type="http://schemas.openxmlformats.org/officeDocument/2006/relationships/hyperlink" Target="http://en.wikipedia.org/wiki/Sublimation_(phase_transition)" TargetMode="External"/><Relationship Id="rId5" Type="http://schemas.openxmlformats.org/officeDocument/2006/relationships/hyperlink" Target="http://en.wikipedia.org/wiki/Boiling" TargetMode="External"/><Relationship Id="rId4" Type="http://schemas.openxmlformats.org/officeDocument/2006/relationships/hyperlink" Target="http://en.wikipedia.org/wiki/Interface_(chemistry)" TargetMode="External"/></Relationships>
</file>

<file path=ppt/slides/_rels/slide82.xml.rels><?xml version="1.0" encoding="UTF-8" standalone="yes"?>
<Relationships xmlns="http://schemas.openxmlformats.org/package/2006/relationships"><Relationship Id="rId3" Type="http://schemas.openxmlformats.org/officeDocument/2006/relationships/hyperlink" Target="http://en.wikipedia.org/wiki/Temperature" TargetMode="External"/><Relationship Id="rId7" Type="http://schemas.openxmlformats.org/officeDocument/2006/relationships/hyperlink" Target="http://en.wikipedia.org/wiki/Perpetual_motion" TargetMode="External"/><Relationship Id="rId2" Type="http://schemas.openxmlformats.org/officeDocument/2006/relationships/hyperlink" Target="http://en.wikipedia.org/wiki/Thermodynamics" TargetMode="External"/><Relationship Id="rId1" Type="http://schemas.openxmlformats.org/officeDocument/2006/relationships/slideLayout" Target="../slideLayouts/slideLayout2.xml"/><Relationship Id="rId6" Type="http://schemas.openxmlformats.org/officeDocument/2006/relationships/hyperlink" Target="http://en.wikipedia.org/wiki/Thermodynamic_system" TargetMode="External"/><Relationship Id="rId5" Type="http://schemas.openxmlformats.org/officeDocument/2006/relationships/hyperlink" Target="http://en.wikipedia.org/wiki/Entropy" TargetMode="External"/><Relationship Id="rId4" Type="http://schemas.openxmlformats.org/officeDocument/2006/relationships/hyperlink" Target="http://en.wikipedia.org/wiki/Energy" TargetMode="External"/></Relationships>
</file>

<file path=ppt/slides/_rels/slide83.xml.rels><?xml version="1.0" encoding="UTF-8" standalone="yes"?>
<Relationships xmlns="http://schemas.openxmlformats.org/package/2006/relationships"><Relationship Id="rId8" Type="http://schemas.openxmlformats.org/officeDocument/2006/relationships/hyperlink" Target="http://en.wikipedia.org/wiki/Thermodynamic_equilibrium" TargetMode="External"/><Relationship Id="rId13" Type="http://schemas.openxmlformats.org/officeDocument/2006/relationships/hyperlink" Target="http://en.wikipedia.org/wiki/Ground_state" TargetMode="External"/><Relationship Id="rId3" Type="http://schemas.openxmlformats.org/officeDocument/2006/relationships/hyperlink" Target="http://en.wikipedia.org/wiki/Temperature" TargetMode="External"/><Relationship Id="rId7" Type="http://schemas.openxmlformats.org/officeDocument/2006/relationships/hyperlink" Target="http://en.wikipedia.org/wiki/Second_law_of_thermodynamics" TargetMode="External"/><Relationship Id="rId12" Type="http://schemas.openxmlformats.org/officeDocument/2006/relationships/hyperlink" Target="http://en.wikipedia.org/wiki/Glass" TargetMode="External"/><Relationship Id="rId2" Type="http://schemas.openxmlformats.org/officeDocument/2006/relationships/hyperlink" Target="http://en.wikipedia.org/wiki/Zeroth_law_of_thermodynamics" TargetMode="External"/><Relationship Id="rId1" Type="http://schemas.openxmlformats.org/officeDocument/2006/relationships/slideLayout" Target="../slideLayouts/slideLayout2.xml"/><Relationship Id="rId6" Type="http://schemas.openxmlformats.org/officeDocument/2006/relationships/hyperlink" Target="http://en.wikipedia.org/wiki/Perpetual_motion_machine" TargetMode="External"/><Relationship Id="rId11" Type="http://schemas.openxmlformats.org/officeDocument/2006/relationships/hyperlink" Target="http://en.wikipedia.org/wiki/Absolute_zero" TargetMode="External"/><Relationship Id="rId5" Type="http://schemas.openxmlformats.org/officeDocument/2006/relationships/hyperlink" Target="http://en.wikipedia.org/wiki/Conservation_of_energy" TargetMode="External"/><Relationship Id="rId10" Type="http://schemas.openxmlformats.org/officeDocument/2006/relationships/hyperlink" Target="http://en.wikipedia.org/wiki/Third_law_of_thermodynamics" TargetMode="External"/><Relationship Id="rId4" Type="http://schemas.openxmlformats.org/officeDocument/2006/relationships/hyperlink" Target="http://en.wikipedia.org/wiki/First_law_of_thermodynamics" TargetMode="External"/><Relationship Id="rId9" Type="http://schemas.openxmlformats.org/officeDocument/2006/relationships/hyperlink" Target="http://en.wikipedia.org/wiki/Entropy" TargetMode="Externa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8" Type="http://schemas.openxmlformats.org/officeDocument/2006/relationships/hyperlink" Target="http://en.wikipedia.org/wiki/Heat_transfer" TargetMode="External"/><Relationship Id="rId3" Type="http://schemas.openxmlformats.org/officeDocument/2006/relationships/hyperlink" Target="http://en.wikipedia.org/wiki/Mechanical_energy" TargetMode="External"/><Relationship Id="rId7" Type="http://schemas.openxmlformats.org/officeDocument/2006/relationships/hyperlink" Target="http://en.wikipedia.org/wiki/Thermodynamic_system" TargetMode="External"/><Relationship Id="rId2" Type="http://schemas.openxmlformats.org/officeDocument/2006/relationships/hyperlink" Target="http://en.wikipedia.org/wiki/Thermal_energy" TargetMode="External"/><Relationship Id="rId1" Type="http://schemas.openxmlformats.org/officeDocument/2006/relationships/slideLayout" Target="../slideLayouts/slideLayout2.xml"/><Relationship Id="rId6" Type="http://schemas.openxmlformats.org/officeDocument/2006/relationships/hyperlink" Target="http://en.wikipedia.org/wiki/Heat_engine#cite_note-2" TargetMode="External"/><Relationship Id="rId11" Type="http://schemas.openxmlformats.org/officeDocument/2006/relationships/hyperlink" Target="http://en.wikipedia.org/wiki/Heat_capacity" TargetMode="External"/><Relationship Id="rId5" Type="http://schemas.openxmlformats.org/officeDocument/2006/relationships/hyperlink" Target="http://en.wikipedia.org/wiki/Heat_engine#cite_note-1" TargetMode="External"/><Relationship Id="rId10" Type="http://schemas.openxmlformats.org/officeDocument/2006/relationships/hyperlink" Target="http://en.wikipedia.org/wiki/Energy" TargetMode="External"/><Relationship Id="rId4" Type="http://schemas.openxmlformats.org/officeDocument/2006/relationships/hyperlink" Target="http://en.wikipedia.org/wiki/Mechanical_work" TargetMode="External"/><Relationship Id="rId9" Type="http://schemas.openxmlformats.org/officeDocument/2006/relationships/hyperlink" Target="http://en.wikipedia.org/wiki/Heat_sink" TargetMode="External"/></Relationships>
</file>

<file path=ppt/slides/_rels/slide86.xml.rels><?xml version="1.0" encoding="UTF-8" standalone="yes"?>
<Relationships xmlns="http://schemas.openxmlformats.org/package/2006/relationships"><Relationship Id="rId3" Type="http://schemas.openxmlformats.org/officeDocument/2006/relationships/hyperlink" Target="http://en.wikipedia.org/wiki/Nicolas_L%C3%A9onard_Sadi_Carnot" TargetMode="External"/><Relationship Id="rId2" Type="http://schemas.openxmlformats.org/officeDocument/2006/relationships/hyperlink" Target="http://en.wikipedia.org/wiki/Carnot_cycle" TargetMode="External"/><Relationship Id="rId1" Type="http://schemas.openxmlformats.org/officeDocument/2006/relationships/slideLayout" Target="../slideLayouts/slideLayout2.xml"/><Relationship Id="rId6" Type="http://schemas.openxmlformats.org/officeDocument/2006/relationships/hyperlink" Target="http://en.wikipedia.org/wiki/Entropy" TargetMode="External"/><Relationship Id="rId5" Type="http://schemas.openxmlformats.org/officeDocument/2006/relationships/hyperlink" Target="http://en.wikipedia.org/wiki/Rudolf_Clausius" TargetMode="External"/><Relationship Id="rId4" Type="http://schemas.openxmlformats.org/officeDocument/2006/relationships/hyperlink" Target="http://en.wikipedia.org/wiki/Beno%C3%AEt_Paul_%C3%89mile_Clapeyron" TargetMode="Externa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en.wikipedia.org/wiki/Arthur_Eddington"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en.wikipedia.org/wiki/Ecology" TargetMode="External"/><Relationship Id="rId3" Type="http://schemas.openxmlformats.org/officeDocument/2006/relationships/hyperlink" Target="http://en.wikipedia.org/wiki/Viscosity" TargetMode="External"/><Relationship Id="rId7" Type="http://schemas.openxmlformats.org/officeDocument/2006/relationships/hyperlink" Target="http://en.wikipedia.org/wiki/Optical_oscillator" TargetMode="External"/><Relationship Id="rId2" Type="http://schemas.openxmlformats.org/officeDocument/2006/relationships/hyperlink" Target="http://en.wikipedia.org/wiki/Oscillator" TargetMode="External"/><Relationship Id="rId1" Type="http://schemas.openxmlformats.org/officeDocument/2006/relationships/slideLayout" Target="../slideLayouts/slideLayout2.xml"/><Relationship Id="rId6" Type="http://schemas.openxmlformats.org/officeDocument/2006/relationships/hyperlink" Target="http://en.wikipedia.org/wiki/Electronic_oscillators" TargetMode="External"/><Relationship Id="rId5" Type="http://schemas.openxmlformats.org/officeDocument/2006/relationships/hyperlink" Target="http://en.wikipedia.org/wiki/Electrical_resistance_and_conductance" TargetMode="External"/><Relationship Id="rId4" Type="http://schemas.openxmlformats.org/officeDocument/2006/relationships/hyperlink" Target="http://en.wikipedia.org/wiki/Drag_(physics)"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en.wikipedia.org/wiki/Fluid" TargetMode="External"/><Relationship Id="rId7" Type="http://schemas.openxmlformats.org/officeDocument/2006/relationships/hyperlink" Target="http://en.wikipedia.org/wiki/Molecule" TargetMode="External"/><Relationship Id="rId2" Type="http://schemas.openxmlformats.org/officeDocument/2006/relationships/hyperlink" Target="http://en.wikipedia.org/wiki/Particle" TargetMode="External"/><Relationship Id="rId1" Type="http://schemas.openxmlformats.org/officeDocument/2006/relationships/slideLayout" Target="../slideLayouts/slideLayout2.xml"/><Relationship Id="rId6" Type="http://schemas.openxmlformats.org/officeDocument/2006/relationships/hyperlink" Target="http://en.wikipedia.org/wiki/Atom" TargetMode="External"/><Relationship Id="rId5" Type="http://schemas.openxmlformats.org/officeDocument/2006/relationships/hyperlink" Target="http://en.wikipedia.org/wiki/Gas" TargetMode="External"/><Relationship Id="rId4" Type="http://schemas.openxmlformats.org/officeDocument/2006/relationships/hyperlink" Target="http://en.wikipedia.org/wiki/Liquid" TargetMode="External"/></Relationships>
</file>

<file path=ppt/slides/_rels/slide91.xml.rels><?xml version="1.0" encoding="UTF-8" standalone="yes"?>
<Relationships xmlns="http://schemas.openxmlformats.org/package/2006/relationships"><Relationship Id="rId3" Type="http://schemas.openxmlformats.org/officeDocument/2006/relationships/hyperlink" Target="http://en.wikipedia.org/wiki/Concentration_gradient" TargetMode="External"/><Relationship Id="rId2" Type="http://schemas.openxmlformats.org/officeDocument/2006/relationships/hyperlink" Target="http://en.wikipedia.org/wiki/Concentration" TargetMode="External"/><Relationship Id="rId1" Type="http://schemas.openxmlformats.org/officeDocument/2006/relationships/slideLayout" Target="../slideLayouts/slideLayout2.xml"/><Relationship Id="rId6" Type="http://schemas.openxmlformats.org/officeDocument/2006/relationships/hyperlink" Target="http://en.wikipedia.org/wiki/Temperature_gradient" TargetMode="External"/><Relationship Id="rId5" Type="http://schemas.openxmlformats.org/officeDocument/2006/relationships/hyperlink" Target="http://en.wikipedia.org/wiki/Pressure_gradient" TargetMode="External"/><Relationship Id="rId4" Type="http://schemas.openxmlformats.org/officeDocument/2006/relationships/hyperlink" Target="http://en.wikipedia.org/wiki/Gradient" TargetMode="Externa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normAutofit fontScale="90000"/>
          </a:bodyPr>
          <a:lstStyle/>
          <a:p>
            <a:r>
              <a:rPr lang="en-US" sz="7200" b="1" dirty="0"/>
              <a:t>4 Lecture in calculus</a:t>
            </a:r>
          </a:p>
        </p:txBody>
      </p:sp>
      <p:sp>
        <p:nvSpPr>
          <p:cNvPr id="3" name="Subtitle 2"/>
          <p:cNvSpPr>
            <a:spLocks noGrp="1"/>
          </p:cNvSpPr>
          <p:nvPr>
            <p:ph type="subTitle" idx="1"/>
          </p:nvPr>
        </p:nvSpPr>
        <p:spPr>
          <a:xfrm>
            <a:off x="1371600" y="2286000"/>
            <a:ext cx="6400800" cy="3352800"/>
          </a:xfrm>
        </p:spPr>
        <p:txBody>
          <a:bodyPr>
            <a:normAutofit lnSpcReduction="10000"/>
          </a:bodyPr>
          <a:lstStyle/>
          <a:p>
            <a:r>
              <a:rPr lang="en-US" b="1" dirty="0">
                <a:solidFill>
                  <a:srgbClr val="FF0000"/>
                </a:solidFill>
              </a:rPr>
              <a:t>Numerical </a:t>
            </a:r>
            <a:r>
              <a:rPr lang="en-US" b="1" dirty="0" smtClean="0">
                <a:solidFill>
                  <a:srgbClr val="FF0000"/>
                </a:solidFill>
              </a:rPr>
              <a:t>integration</a:t>
            </a:r>
          </a:p>
          <a:p>
            <a:r>
              <a:rPr lang="en-US" b="1" dirty="0">
                <a:solidFill>
                  <a:srgbClr val="FF0000"/>
                </a:solidFill>
              </a:rPr>
              <a:t>Multiple </a:t>
            </a:r>
            <a:r>
              <a:rPr lang="en-US" b="1" dirty="0" smtClean="0">
                <a:solidFill>
                  <a:srgbClr val="FF0000"/>
                </a:solidFill>
              </a:rPr>
              <a:t>integrals</a:t>
            </a:r>
          </a:p>
          <a:p>
            <a:r>
              <a:rPr lang="en-US" b="1" dirty="0">
                <a:solidFill>
                  <a:srgbClr val="FF0000"/>
                </a:solidFill>
              </a:rPr>
              <a:t>Improper </a:t>
            </a:r>
            <a:r>
              <a:rPr lang="en-US" b="1" dirty="0" smtClean="0">
                <a:solidFill>
                  <a:srgbClr val="FF0000"/>
                </a:solidFill>
              </a:rPr>
              <a:t>integrals</a:t>
            </a:r>
          </a:p>
          <a:p>
            <a:r>
              <a:rPr lang="en-US" b="1" dirty="0">
                <a:solidFill>
                  <a:srgbClr val="FF0000"/>
                </a:solidFill>
              </a:rPr>
              <a:t>Equations </a:t>
            </a:r>
            <a:r>
              <a:rPr lang="en-US" b="1" dirty="0" smtClean="0">
                <a:solidFill>
                  <a:srgbClr val="FF0000"/>
                </a:solidFill>
              </a:rPr>
              <a:t>integration</a:t>
            </a:r>
          </a:p>
          <a:p>
            <a:r>
              <a:rPr lang="en-US" b="1" dirty="0">
                <a:solidFill>
                  <a:srgbClr val="FF0000"/>
                </a:solidFill>
              </a:rPr>
              <a:t>Conic sections</a:t>
            </a:r>
            <a:endParaRPr lang="en-US" b="1" dirty="0" smtClean="0">
              <a:solidFill>
                <a:srgbClr val="FF0000"/>
              </a:solidFill>
              <a:effectLst/>
            </a:endParaRPr>
          </a:p>
          <a:p>
            <a:r>
              <a:rPr lang="en-US" b="1" dirty="0">
                <a:solidFill>
                  <a:srgbClr val="FF0000"/>
                </a:solidFill>
              </a:rPr>
              <a:t>Quadratic surfaces </a:t>
            </a:r>
            <a:endParaRPr lang="en-US" b="1" dirty="0" smtClean="0">
              <a:solidFill>
                <a:srgbClr val="FF0000"/>
              </a:solidFill>
              <a:effectLst/>
            </a:endParaRPr>
          </a:p>
        </p:txBody>
      </p:sp>
    </p:spTree>
    <p:extLst>
      <p:ext uri="{BB962C8B-B14F-4D97-AF65-F5344CB8AC3E}">
        <p14:creationId xmlns:p14="http://schemas.microsoft.com/office/powerpoint/2010/main" val="3808565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Damping</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3101" y="1600200"/>
            <a:ext cx="6917797" cy="4525963"/>
          </a:xfrm>
        </p:spPr>
      </p:pic>
    </p:spTree>
    <p:extLst>
      <p:ext uri="{BB962C8B-B14F-4D97-AF65-F5344CB8AC3E}">
        <p14:creationId xmlns:p14="http://schemas.microsoft.com/office/powerpoint/2010/main" val="404024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Multivariable calculus</a:t>
            </a:r>
          </a:p>
        </p:txBody>
      </p:sp>
      <p:sp>
        <p:nvSpPr>
          <p:cNvPr id="3" name="Content Placeholder 2"/>
          <p:cNvSpPr>
            <a:spLocks noGrp="1"/>
          </p:cNvSpPr>
          <p:nvPr>
            <p:ph idx="1"/>
          </p:nvPr>
        </p:nvSpPr>
        <p:spPr/>
        <p:txBody>
          <a:bodyPr/>
          <a:lstStyle/>
          <a:p>
            <a:pPr marL="0" indent="0">
              <a:buNone/>
            </a:pPr>
            <a:r>
              <a:rPr lang="en-US" b="1" dirty="0"/>
              <a:t>Multivariable calculus</a:t>
            </a:r>
            <a:r>
              <a:rPr lang="en-US" dirty="0"/>
              <a:t> (also known as </a:t>
            </a:r>
            <a:r>
              <a:rPr lang="en-US" b="1" dirty="0"/>
              <a:t>multivariate calculus</a:t>
            </a:r>
            <a:r>
              <a:rPr lang="en-US" dirty="0"/>
              <a:t>) is the extension of </a:t>
            </a:r>
            <a:r>
              <a:rPr lang="en-US" dirty="0">
                <a:hlinkClick r:id="rId2" tooltip="Calculus"/>
              </a:rPr>
              <a:t>calculus</a:t>
            </a:r>
            <a:r>
              <a:rPr lang="en-US" dirty="0"/>
              <a:t> in one </a:t>
            </a:r>
            <a:r>
              <a:rPr lang="en-US" dirty="0">
                <a:hlinkClick r:id="rId3" tooltip="Variable (mathematics)"/>
              </a:rPr>
              <a:t>variable</a:t>
            </a:r>
            <a:r>
              <a:rPr lang="en-US" dirty="0"/>
              <a:t> to calculus in more than one variable: the </a:t>
            </a:r>
            <a:r>
              <a:rPr lang="en-US" dirty="0">
                <a:hlinkClick r:id="rId4" tooltip="Differentiation (mathematics)"/>
              </a:rPr>
              <a:t>differentiation</a:t>
            </a:r>
            <a:r>
              <a:rPr lang="en-US" dirty="0"/>
              <a:t> and </a:t>
            </a:r>
            <a:r>
              <a:rPr lang="en-US" dirty="0">
                <a:hlinkClick r:id="rId5" tooltip="Integral"/>
              </a:rPr>
              <a:t>integration</a:t>
            </a:r>
            <a:r>
              <a:rPr lang="en-US" dirty="0"/>
              <a:t> of functions involving multiple variables, rather than just one.</a:t>
            </a:r>
          </a:p>
        </p:txBody>
      </p:sp>
    </p:spTree>
    <p:extLst>
      <p:ext uri="{BB962C8B-B14F-4D97-AF65-F5344CB8AC3E}">
        <p14:creationId xmlns:p14="http://schemas.microsoft.com/office/powerpoint/2010/main" val="1806187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Partial </a:t>
            </a:r>
            <a:r>
              <a:rPr lang="en-US" dirty="0" smtClean="0"/>
              <a:t>integral</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04702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Multiple </a:t>
            </a:r>
            <a:r>
              <a:rPr lang="en-US" dirty="0" smtClean="0"/>
              <a:t>integrals</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b="1" dirty="0" smtClean="0"/>
              <a:t>multiple integral</a:t>
            </a:r>
            <a:r>
              <a:rPr lang="en-US" dirty="0" smtClean="0"/>
              <a:t> is a generalization of the </a:t>
            </a:r>
            <a:r>
              <a:rPr lang="en-US" dirty="0" smtClean="0">
                <a:hlinkClick r:id="rId2" tooltip="Definite integral"/>
              </a:rPr>
              <a:t>definite integral</a:t>
            </a:r>
            <a:r>
              <a:rPr lang="en-US" dirty="0" smtClean="0"/>
              <a:t> to </a:t>
            </a:r>
            <a:r>
              <a:rPr lang="en-US" dirty="0" smtClean="0">
                <a:hlinkClick r:id="rId3" tooltip="Function (mathematics)"/>
              </a:rPr>
              <a:t>functions</a:t>
            </a:r>
            <a:r>
              <a:rPr lang="en-US" dirty="0" smtClean="0"/>
              <a:t> of more than one real </a:t>
            </a:r>
            <a:r>
              <a:rPr lang="en-US" dirty="0" smtClean="0">
                <a:hlinkClick r:id="rId4" tooltip="Variable (mathematics)"/>
              </a:rPr>
              <a:t>variable</a:t>
            </a:r>
            <a:r>
              <a:rPr lang="en-US" dirty="0" smtClean="0"/>
              <a:t>, for example, </a:t>
            </a:r>
            <a:r>
              <a:rPr lang="en-US" i="1" dirty="0" smtClean="0"/>
              <a:t>f</a:t>
            </a:r>
            <a:r>
              <a:rPr lang="en-US" dirty="0" smtClean="0"/>
              <a:t>(</a:t>
            </a:r>
            <a:r>
              <a:rPr lang="en-US" i="1" dirty="0" smtClean="0"/>
              <a:t>x</a:t>
            </a:r>
            <a:r>
              <a:rPr lang="en-US" dirty="0" smtClean="0"/>
              <a:t>, </a:t>
            </a:r>
            <a:r>
              <a:rPr lang="en-US" i="1" dirty="0" smtClean="0"/>
              <a:t>y</a:t>
            </a:r>
            <a:r>
              <a:rPr lang="en-US" dirty="0" smtClean="0"/>
              <a:t>) or </a:t>
            </a:r>
            <a:r>
              <a:rPr lang="en-US" i="1" dirty="0" smtClean="0"/>
              <a:t>f</a:t>
            </a:r>
            <a:r>
              <a:rPr lang="en-US" dirty="0" smtClean="0"/>
              <a:t>(</a:t>
            </a:r>
            <a:r>
              <a:rPr lang="en-US" i="1" dirty="0" smtClean="0"/>
              <a:t>x</a:t>
            </a:r>
            <a:r>
              <a:rPr lang="en-US" dirty="0" smtClean="0"/>
              <a:t>, </a:t>
            </a:r>
            <a:r>
              <a:rPr lang="en-US" i="1" dirty="0" smtClean="0"/>
              <a:t>y</a:t>
            </a:r>
            <a:r>
              <a:rPr lang="en-US" dirty="0" smtClean="0"/>
              <a:t>, </a:t>
            </a:r>
            <a:r>
              <a:rPr lang="en-US" i="1" dirty="0" smtClean="0"/>
              <a:t>z</a:t>
            </a:r>
            <a:r>
              <a:rPr lang="en-US" dirty="0" smtClean="0"/>
              <a:t>). </a:t>
            </a:r>
            <a:endParaRPr lang="en-US" dirty="0"/>
          </a:p>
        </p:txBody>
      </p:sp>
    </p:spTree>
    <p:extLst>
      <p:ext uri="{BB962C8B-B14F-4D97-AF65-F5344CB8AC3E}">
        <p14:creationId xmlns:p14="http://schemas.microsoft.com/office/powerpoint/2010/main" val="639763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integrals</a:t>
            </a:r>
            <a:endParaRPr lang="en-US"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67645" y="2353657"/>
            <a:ext cx="2808709" cy="3019048"/>
          </a:xfrm>
        </p:spPr>
      </p:pic>
    </p:spTree>
    <p:extLst>
      <p:ext uri="{BB962C8B-B14F-4D97-AF65-F5344CB8AC3E}">
        <p14:creationId xmlns:p14="http://schemas.microsoft.com/office/powerpoint/2010/main" val="5302180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integrals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62312" y="2310606"/>
            <a:ext cx="2619375" cy="3105150"/>
          </a:xfrm>
        </p:spPr>
      </p:pic>
    </p:spTree>
    <p:extLst>
      <p:ext uri="{BB962C8B-B14F-4D97-AF65-F5344CB8AC3E}">
        <p14:creationId xmlns:p14="http://schemas.microsoft.com/office/powerpoint/2010/main" val="18026824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Moment of inertia</a:t>
            </a:r>
          </a:p>
        </p:txBody>
      </p:sp>
      <p:sp>
        <p:nvSpPr>
          <p:cNvPr id="3" name="Content Placeholder 2"/>
          <p:cNvSpPr>
            <a:spLocks noGrp="1"/>
          </p:cNvSpPr>
          <p:nvPr>
            <p:ph idx="1"/>
          </p:nvPr>
        </p:nvSpPr>
        <p:spPr/>
        <p:txBody>
          <a:bodyPr>
            <a:normAutofit fontScale="85000" lnSpcReduction="10000"/>
          </a:bodyPr>
          <a:lstStyle/>
          <a:p>
            <a:pPr marL="0" indent="0">
              <a:buNone/>
            </a:pPr>
            <a:r>
              <a:rPr lang="en-US" b="1" dirty="0"/>
              <a:t>Moment of inertia</a:t>
            </a:r>
            <a:r>
              <a:rPr lang="en-US" dirty="0"/>
              <a:t> is the mass property of a rigid </a:t>
            </a:r>
            <a:r>
              <a:rPr lang="en-US" dirty="0">
                <a:hlinkClick r:id="rId2" tooltip="Physical body"/>
              </a:rPr>
              <a:t>body</a:t>
            </a:r>
            <a:r>
              <a:rPr lang="en-US" dirty="0"/>
              <a:t> that determines the torque needed for a desired </a:t>
            </a:r>
            <a:r>
              <a:rPr lang="en-US" dirty="0">
                <a:hlinkClick r:id="rId3" tooltip="Angular acceleration"/>
              </a:rPr>
              <a:t>angular acceleration</a:t>
            </a:r>
            <a:r>
              <a:rPr lang="en-US" dirty="0"/>
              <a:t> about an axis of rotation. Moment of inertia depends on the shape of the body and may be different around different axes of rotation. A larger moment of inertia around a given axis requires more torque to increase the rotation, or to stop the rotation, of a body about that axis. Moment of inertia depends on the amount and distribution of its mass, and can be found through the sum of moments of inertia of the masses making up the whole object, under the same conditions.</a:t>
            </a:r>
          </a:p>
        </p:txBody>
      </p:sp>
    </p:spTree>
    <p:extLst>
      <p:ext uri="{BB962C8B-B14F-4D97-AF65-F5344CB8AC3E}">
        <p14:creationId xmlns:p14="http://schemas.microsoft.com/office/powerpoint/2010/main" val="40101837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Moment of inertia</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24200" y="1209685"/>
            <a:ext cx="3047999" cy="5054277"/>
          </a:xfrm>
        </p:spPr>
      </p:pic>
    </p:spTree>
    <p:extLst>
      <p:ext uri="{BB962C8B-B14F-4D97-AF65-F5344CB8AC3E}">
        <p14:creationId xmlns:p14="http://schemas.microsoft.com/office/powerpoint/2010/main" val="37478922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Moment of inertia</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39373" y="1468324"/>
            <a:ext cx="6585427" cy="4703876"/>
          </a:xfrm>
        </p:spPr>
      </p:pic>
    </p:spTree>
    <p:extLst>
      <p:ext uri="{BB962C8B-B14F-4D97-AF65-F5344CB8AC3E}">
        <p14:creationId xmlns:p14="http://schemas.microsoft.com/office/powerpoint/2010/main" val="1795106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dirty="0"/>
              <a:t>Kinetic energy of rotation and </a:t>
            </a:r>
            <a:r>
              <a:rPr lang="en-US" sz="3500" dirty="0" smtClean="0"/>
              <a:t>translation</a:t>
            </a:r>
            <a:endParaRPr lang="en-US" sz="3500" dirty="0"/>
          </a:p>
        </p:txBody>
      </p:sp>
      <p:sp>
        <p:nvSpPr>
          <p:cNvPr id="3" name="Content Placeholder 2"/>
          <p:cNvSpPr>
            <a:spLocks noGrp="1"/>
          </p:cNvSpPr>
          <p:nvPr>
            <p:ph idx="1"/>
          </p:nvPr>
        </p:nvSpPr>
        <p:spPr/>
        <p:txBody>
          <a:bodyPr/>
          <a:lstStyle/>
          <a:p>
            <a:pPr marL="0" indent="0">
              <a:buNone/>
            </a:pPr>
            <a:r>
              <a:rPr lang="en-US" dirty="0"/>
              <a:t>The </a:t>
            </a:r>
            <a:r>
              <a:rPr lang="en-US" b="1" dirty="0"/>
              <a:t>rotational energy</a:t>
            </a:r>
            <a:r>
              <a:rPr lang="en-US" dirty="0"/>
              <a:t> or </a:t>
            </a:r>
            <a:r>
              <a:rPr lang="en-US" b="1" dirty="0"/>
              <a:t>angular kinetic energy</a:t>
            </a:r>
            <a:r>
              <a:rPr lang="en-US" dirty="0"/>
              <a:t> is the </a:t>
            </a:r>
            <a:r>
              <a:rPr lang="en-US" dirty="0">
                <a:hlinkClick r:id="rId2" tooltip="Kinetic energy"/>
              </a:rPr>
              <a:t>kinetic energy</a:t>
            </a:r>
            <a:r>
              <a:rPr lang="en-US" dirty="0"/>
              <a:t> due to the rotation of an object and is part of its </a:t>
            </a:r>
            <a:r>
              <a:rPr lang="en-US" dirty="0">
                <a:hlinkClick r:id="rId3" tooltip="Kinetic energy"/>
              </a:rPr>
              <a:t>total kinetic energy</a:t>
            </a:r>
            <a:r>
              <a:rPr lang="en-US" dirty="0"/>
              <a:t>.</a:t>
            </a:r>
          </a:p>
        </p:txBody>
      </p:sp>
    </p:spTree>
    <p:extLst>
      <p:ext uri="{BB962C8B-B14F-4D97-AF65-F5344CB8AC3E}">
        <p14:creationId xmlns:p14="http://schemas.microsoft.com/office/powerpoint/2010/main" val="1446780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Debate</a:t>
            </a:r>
          </a:p>
        </p:txBody>
      </p:sp>
      <p:sp>
        <p:nvSpPr>
          <p:cNvPr id="3" name="Content Placeholder 2"/>
          <p:cNvSpPr>
            <a:spLocks noGrp="1"/>
          </p:cNvSpPr>
          <p:nvPr>
            <p:ph idx="1"/>
          </p:nvPr>
        </p:nvSpPr>
        <p:spPr/>
        <p:txBody>
          <a:bodyPr/>
          <a:lstStyle/>
          <a:p>
            <a:r>
              <a:rPr lang="en-US" dirty="0"/>
              <a:t>Debate competitions are 10% of our scores.</a:t>
            </a:r>
            <a:endParaRPr lang="en-US" dirty="0" smtClean="0">
              <a:effectLst/>
            </a:endParaRPr>
          </a:p>
          <a:p>
            <a:r>
              <a:rPr lang="en-US" dirty="0"/>
              <a:t>Register today</a:t>
            </a:r>
            <a:endParaRPr lang="en-US" dirty="0" smtClean="0">
              <a:effectLst/>
            </a:endParaRPr>
          </a:p>
          <a:p>
            <a:r>
              <a:rPr lang="en-US" dirty="0"/>
              <a:t>Use your calculus knowledge in the debate</a:t>
            </a:r>
            <a:endParaRPr lang="en-US" dirty="0">
              <a:effectLst/>
            </a:endParaRPr>
          </a:p>
        </p:txBody>
      </p:sp>
    </p:spTree>
    <p:extLst>
      <p:ext uri="{BB962C8B-B14F-4D97-AF65-F5344CB8AC3E}">
        <p14:creationId xmlns:p14="http://schemas.microsoft.com/office/powerpoint/2010/main" val="32413814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Kinetic energy of rotation</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3417" y="1752600"/>
            <a:ext cx="8271053" cy="4038600"/>
          </a:xfrm>
        </p:spPr>
      </p:pic>
    </p:spTree>
    <p:extLst>
      <p:ext uri="{BB962C8B-B14F-4D97-AF65-F5344CB8AC3E}">
        <p14:creationId xmlns:p14="http://schemas.microsoft.com/office/powerpoint/2010/main" val="10747100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Improper </a:t>
            </a:r>
            <a:r>
              <a:rPr lang="en-US" dirty="0" smtClean="0"/>
              <a:t>integrals</a:t>
            </a:r>
            <a:endParaRPr lang="en-US" dirty="0"/>
          </a:p>
        </p:txBody>
      </p:sp>
      <p:sp>
        <p:nvSpPr>
          <p:cNvPr id="3" name="Content Placeholder 2"/>
          <p:cNvSpPr>
            <a:spLocks noGrp="1"/>
          </p:cNvSpPr>
          <p:nvPr>
            <p:ph idx="1"/>
          </p:nvPr>
        </p:nvSpPr>
        <p:spPr/>
        <p:txBody>
          <a:bodyPr/>
          <a:lstStyle/>
          <a:p>
            <a:pPr marL="0" indent="0">
              <a:buNone/>
            </a:pPr>
            <a:r>
              <a:rPr lang="en-US" dirty="0" smtClean="0"/>
              <a:t>an </a:t>
            </a:r>
            <a:r>
              <a:rPr lang="en-US" b="1" dirty="0" smtClean="0"/>
              <a:t>improper integral</a:t>
            </a:r>
            <a:r>
              <a:rPr lang="en-US" dirty="0" smtClean="0"/>
              <a:t> is the </a:t>
            </a:r>
            <a:r>
              <a:rPr lang="en-US" dirty="0" smtClean="0">
                <a:hlinkClick r:id="rId2" tooltip="Limit (mathematics)"/>
              </a:rPr>
              <a:t>limit</a:t>
            </a:r>
            <a:r>
              <a:rPr lang="en-US" dirty="0" smtClean="0"/>
              <a:t> of a </a:t>
            </a:r>
            <a:r>
              <a:rPr lang="en-US" dirty="0" smtClean="0">
                <a:hlinkClick r:id="rId3" tooltip="Definite integral"/>
              </a:rPr>
              <a:t>definite integral</a:t>
            </a:r>
            <a:r>
              <a:rPr lang="en-US" dirty="0" smtClean="0"/>
              <a:t> as an endpoint of the interval(s) of integration approaches either a specified </a:t>
            </a:r>
            <a:r>
              <a:rPr lang="en-US" dirty="0" smtClean="0">
                <a:hlinkClick r:id="rId4" tooltip="Real number"/>
              </a:rPr>
              <a:t>real number</a:t>
            </a:r>
            <a:r>
              <a:rPr lang="en-US" dirty="0" smtClean="0"/>
              <a:t> or infinity. </a:t>
            </a:r>
            <a:endParaRPr lang="en-US" dirty="0"/>
          </a:p>
        </p:txBody>
      </p:sp>
    </p:spTree>
    <p:extLst>
      <p:ext uri="{BB962C8B-B14F-4D97-AF65-F5344CB8AC3E}">
        <p14:creationId xmlns:p14="http://schemas.microsoft.com/office/powerpoint/2010/main" val="5440277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Improper integrals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0265" y="1676401"/>
            <a:ext cx="6852093" cy="4419600"/>
          </a:xfrm>
        </p:spPr>
      </p:pic>
    </p:spTree>
    <p:extLst>
      <p:ext uri="{BB962C8B-B14F-4D97-AF65-F5344CB8AC3E}">
        <p14:creationId xmlns:p14="http://schemas.microsoft.com/office/powerpoint/2010/main" val="41884803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Improper integrals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00200" y="1493820"/>
            <a:ext cx="6324600" cy="4476964"/>
          </a:xfrm>
        </p:spPr>
      </p:pic>
    </p:spTree>
    <p:extLst>
      <p:ext uri="{BB962C8B-B14F-4D97-AF65-F5344CB8AC3E}">
        <p14:creationId xmlns:p14="http://schemas.microsoft.com/office/powerpoint/2010/main" val="14100344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Binomial distribution </a:t>
            </a:r>
            <a:r>
              <a:rPr lang="en-US" dirty="0" smtClean="0"/>
              <a:t>game</a:t>
            </a:r>
            <a:endParaRPr lang="en-US" dirty="0"/>
          </a:p>
        </p:txBody>
      </p:sp>
    </p:spTree>
    <p:extLst>
      <p:ext uri="{BB962C8B-B14F-4D97-AF65-F5344CB8AC3E}">
        <p14:creationId xmlns:p14="http://schemas.microsoft.com/office/powerpoint/2010/main" val="16140066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Equations integration:</a:t>
            </a:r>
          </a:p>
        </p:txBody>
      </p:sp>
      <p:sp>
        <p:nvSpPr>
          <p:cNvPr id="3" name="Content Placeholder 2"/>
          <p:cNvSpPr>
            <a:spLocks noGrp="1"/>
          </p:cNvSpPr>
          <p:nvPr>
            <p:ph idx="1"/>
          </p:nvPr>
        </p:nvSpPr>
        <p:spPr/>
        <p:txBody>
          <a:bodyPr/>
          <a:lstStyle/>
          <a:p>
            <a:r>
              <a:rPr lang="en-US" dirty="0"/>
              <a:t>Wave equation</a:t>
            </a:r>
            <a:endParaRPr lang="en-US" dirty="0" smtClean="0">
              <a:effectLst/>
            </a:endParaRPr>
          </a:p>
          <a:p>
            <a:r>
              <a:rPr lang="en-US" dirty="0"/>
              <a:t>Strange attractor</a:t>
            </a:r>
            <a:endParaRPr lang="en-US" dirty="0" smtClean="0">
              <a:effectLst/>
            </a:endParaRPr>
          </a:p>
          <a:p>
            <a:r>
              <a:rPr lang="en-US" dirty="0"/>
              <a:t>Heat equation</a:t>
            </a:r>
            <a:endParaRPr lang="en-US" dirty="0" smtClean="0">
              <a:effectLst/>
            </a:endParaRPr>
          </a:p>
          <a:p>
            <a:r>
              <a:rPr lang="en-US" dirty="0"/>
              <a:t>Diffusion equation</a:t>
            </a:r>
          </a:p>
        </p:txBody>
      </p:sp>
    </p:spTree>
    <p:extLst>
      <p:ext uri="{BB962C8B-B14F-4D97-AF65-F5344CB8AC3E}">
        <p14:creationId xmlns:p14="http://schemas.microsoft.com/office/powerpoint/2010/main" val="22504002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Series:</a:t>
            </a:r>
            <a:endParaRPr lang="en-US" dirty="0"/>
          </a:p>
        </p:txBody>
      </p:sp>
      <p:sp>
        <p:nvSpPr>
          <p:cNvPr id="3" name="Content Placeholder 2"/>
          <p:cNvSpPr>
            <a:spLocks noGrp="1"/>
          </p:cNvSpPr>
          <p:nvPr>
            <p:ph idx="1"/>
          </p:nvPr>
        </p:nvSpPr>
        <p:spPr/>
        <p:txBody>
          <a:bodyPr/>
          <a:lstStyle/>
          <a:p>
            <a:r>
              <a:rPr lang="en-US" dirty="0" smtClean="0"/>
              <a:t>Binomial </a:t>
            </a:r>
            <a:r>
              <a:rPr lang="en-US" dirty="0"/>
              <a:t>series</a:t>
            </a:r>
            <a:endParaRPr lang="en-US" dirty="0" smtClean="0">
              <a:effectLst/>
            </a:endParaRPr>
          </a:p>
          <a:p>
            <a:r>
              <a:rPr lang="en-US" dirty="0"/>
              <a:t>Taylor series</a:t>
            </a:r>
            <a:endParaRPr lang="en-US" dirty="0" smtClean="0">
              <a:effectLst/>
            </a:endParaRPr>
          </a:p>
          <a:p>
            <a:endParaRPr lang="en-US" dirty="0"/>
          </a:p>
        </p:txBody>
      </p:sp>
    </p:spTree>
    <p:extLst>
      <p:ext uri="{BB962C8B-B14F-4D97-AF65-F5344CB8AC3E}">
        <p14:creationId xmlns:p14="http://schemas.microsoft.com/office/powerpoint/2010/main" val="36554774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Cross product as a </a:t>
            </a:r>
            <a:r>
              <a:rPr lang="en-US" dirty="0" smtClean="0"/>
              <a:t>determinant</a:t>
            </a:r>
            <a:endParaRPr lang="en-US" dirty="0"/>
          </a:p>
        </p:txBody>
      </p:sp>
    </p:spTree>
    <p:extLst>
      <p:ext uri="{BB962C8B-B14F-4D97-AF65-F5344CB8AC3E}">
        <p14:creationId xmlns:p14="http://schemas.microsoft.com/office/powerpoint/2010/main" val="19914867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Minimum</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173218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Maximum</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52339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Missed: </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62500" lnSpcReduction="20000"/>
              </a:bodyPr>
              <a:lstStyle/>
              <a:p>
                <a:r>
                  <a:rPr lang="en-US" dirty="0" smtClean="0"/>
                  <a:t>Thread failure in rotational motion trajectory</a:t>
                </a:r>
              </a:p>
              <a:p>
                <a:pPr marL="0" indent="0">
                  <a:buNone/>
                </a:pPr>
                <a:endParaRPr lang="en-US" dirty="0" smtClean="0">
                  <a:effectLst/>
                </a:endParaRPr>
              </a:p>
              <a:p>
                <a:r>
                  <a:rPr lang="en-US" dirty="0" smtClean="0"/>
                  <a:t>Mistake in harmonic oscillator</a:t>
                </a:r>
              </a:p>
              <a:p>
                <a:pPr marL="0" indent="0">
                  <a:buNone/>
                </a:pPr>
                <a:r>
                  <a:rPr lang="en-US" dirty="0" smtClean="0"/>
                  <a:t>f*f=k/m, </a:t>
                </a:r>
              </a:p>
              <a:p>
                <a:pPr marL="0" indent="0">
                  <a:buNone/>
                </a:pPr>
                <a:r>
                  <a:rPr lang="en-US" dirty="0" smtClean="0"/>
                  <a:t>x = A </a:t>
                </a:r>
                <a:r>
                  <a:rPr lang="en-US" dirty="0" err="1" smtClean="0"/>
                  <a:t>cos</a:t>
                </a:r>
                <a:r>
                  <a:rPr lang="en-US" dirty="0" smtClean="0"/>
                  <a:t> (f*t)</a:t>
                </a:r>
              </a:p>
              <a:p>
                <a:pPr marL="0" indent="0">
                  <a:buNone/>
                </a:pPr>
                <a:r>
                  <a:rPr lang="en-US" dirty="0" smtClean="0"/>
                  <a:t>T=2</a:t>
                </a:r>
                <a:r>
                  <a:rPr lang="el-GR" dirty="0" smtClean="0"/>
                  <a:t>π</a:t>
                </a:r>
                <a14:m>
                  <m:oMath xmlns:m="http://schemas.openxmlformats.org/officeDocument/2006/math">
                    <m:rad>
                      <m:radPr>
                        <m:degHide m:val="on"/>
                        <m:ctrlPr>
                          <a:rPr lang="el-GR" i="1" smtClean="0">
                            <a:latin typeface="Cambria Math"/>
                          </a:rPr>
                        </m:ctrlPr>
                      </m:radPr>
                      <m:deg/>
                      <m:e>
                        <m:f>
                          <m:fPr>
                            <m:ctrlPr>
                              <a:rPr lang="el-GR" i="1" smtClean="0">
                                <a:latin typeface="Cambria Math"/>
                              </a:rPr>
                            </m:ctrlPr>
                          </m:fPr>
                          <m:num>
                            <m:r>
                              <a:rPr lang="en-US" b="0" i="1" smtClean="0">
                                <a:latin typeface="Cambria Math"/>
                              </a:rPr>
                              <m:t>𝑚</m:t>
                            </m:r>
                          </m:num>
                          <m:den>
                            <m:r>
                              <a:rPr lang="en-US" b="0" i="1" smtClean="0">
                                <a:latin typeface="Cambria Math"/>
                              </a:rPr>
                              <m:t>𝑘</m:t>
                            </m:r>
                          </m:den>
                        </m:f>
                      </m:e>
                    </m:rad>
                  </m:oMath>
                </a14:m>
                <a:endParaRPr lang="en-US" dirty="0"/>
              </a:p>
              <a:p>
                <a:pPr marL="0" indent="0">
                  <a:buNone/>
                </a:pPr>
                <a:endParaRPr lang="en-US" dirty="0" smtClean="0"/>
              </a:p>
              <a:p>
                <a:pPr marL="0" indent="0">
                  <a:buNone/>
                </a:pPr>
                <a:r>
                  <a:rPr lang="en-US" dirty="0"/>
                  <a:t>T=2</a:t>
                </a:r>
                <a:r>
                  <a:rPr lang="el-GR" dirty="0"/>
                  <a:t>π</a:t>
                </a:r>
                <a14:m>
                  <m:oMath xmlns:m="http://schemas.openxmlformats.org/officeDocument/2006/math">
                    <m:rad>
                      <m:radPr>
                        <m:degHide m:val="on"/>
                        <m:ctrlPr>
                          <a:rPr lang="el-GR" i="1">
                            <a:latin typeface="Cambria Math"/>
                          </a:rPr>
                        </m:ctrlPr>
                      </m:radPr>
                      <m:deg/>
                      <m:e>
                        <m:f>
                          <m:fPr>
                            <m:ctrlPr>
                              <a:rPr lang="el-GR" i="1">
                                <a:latin typeface="Cambria Math"/>
                              </a:rPr>
                            </m:ctrlPr>
                          </m:fPr>
                          <m:num>
                            <m:r>
                              <a:rPr lang="en-US" b="0" i="1" smtClean="0">
                                <a:latin typeface="Cambria Math"/>
                              </a:rPr>
                              <m:t>𝐿</m:t>
                            </m:r>
                          </m:num>
                          <m:den>
                            <m:r>
                              <a:rPr lang="en-US" b="0" i="1" smtClean="0">
                                <a:latin typeface="Cambria Math"/>
                              </a:rPr>
                              <m:t>𝑔</m:t>
                            </m:r>
                          </m:den>
                        </m:f>
                      </m:e>
                    </m:rad>
                  </m:oMath>
                </a14:m>
                <a:endParaRPr lang="en-US" dirty="0"/>
              </a:p>
              <a:p>
                <a:pPr marL="0" indent="0">
                  <a:buNone/>
                </a:pPr>
                <a:endParaRPr lang="en-US" dirty="0" smtClean="0"/>
              </a:p>
              <a:p>
                <a:r>
                  <a:rPr lang="en-US" dirty="0" smtClean="0"/>
                  <a:t> Pendulum equations</a:t>
                </a:r>
              </a:p>
              <a:p>
                <a:r>
                  <a:rPr lang="en-US" dirty="0"/>
                  <a:t>Angular momentum through moment of inertia and angular </a:t>
                </a:r>
                <a:r>
                  <a:rPr lang="en-US" dirty="0" smtClean="0"/>
                  <a:t>velocity</a:t>
                </a:r>
              </a:p>
              <a:p>
                <a:pPr marL="0" indent="0">
                  <a:buNone/>
                </a:pPr>
                <a:endParaRPr lang="en-US" dirty="0" smtClean="0">
                  <a:effectLst/>
                </a:endParaRPr>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741" t="-1887"/>
                </a:stretch>
              </a:blipFill>
            </p:spPr>
            <p:txBody>
              <a:bodyPr/>
              <a:lstStyle/>
              <a:p>
                <a:r>
                  <a:rPr lang="en-US">
                    <a:noFill/>
                  </a:rPr>
                  <a:t> </a:t>
                </a:r>
              </a:p>
            </p:txBody>
          </p:sp>
        </mc:Fallback>
      </mc:AlternateContent>
    </p:spTree>
    <p:extLst>
      <p:ext uri="{BB962C8B-B14F-4D97-AF65-F5344CB8AC3E}">
        <p14:creationId xmlns:p14="http://schemas.microsoft.com/office/powerpoint/2010/main" val="42867622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Convexity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206214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Concavity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686744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Inflection</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642815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Graphing </a:t>
            </a:r>
            <a:r>
              <a:rPr lang="en-US" dirty="0" smtClean="0"/>
              <a:t>functions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983649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Polar </a:t>
            </a:r>
            <a:r>
              <a:rPr lang="en-US" dirty="0" smtClean="0"/>
              <a:t>coordinates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 </a:t>
            </a:r>
            <a:r>
              <a:rPr lang="en-US" b="1" dirty="0"/>
              <a:t>polar coordinate system</a:t>
            </a:r>
            <a:r>
              <a:rPr lang="en-US" dirty="0"/>
              <a:t> is a </a:t>
            </a:r>
            <a:r>
              <a:rPr lang="en-US" dirty="0">
                <a:hlinkClick r:id="rId2" tooltip="Dimension"/>
              </a:rPr>
              <a:t>two-dimensional</a:t>
            </a:r>
            <a:r>
              <a:rPr lang="en-US" dirty="0"/>
              <a:t> </a:t>
            </a:r>
            <a:r>
              <a:rPr lang="en-US" dirty="0">
                <a:hlinkClick r:id="rId3" tooltip="Coordinate system"/>
              </a:rPr>
              <a:t>coordinate system</a:t>
            </a:r>
            <a:r>
              <a:rPr lang="en-US" dirty="0"/>
              <a:t> in which each </a:t>
            </a:r>
            <a:r>
              <a:rPr lang="en-US" dirty="0">
                <a:hlinkClick r:id="rId4" tooltip="Point (mathematics)"/>
              </a:rPr>
              <a:t>point</a:t>
            </a:r>
            <a:r>
              <a:rPr lang="en-US" dirty="0"/>
              <a:t> on a </a:t>
            </a:r>
            <a:r>
              <a:rPr lang="en-US" dirty="0">
                <a:hlinkClick r:id="rId5" tooltip="Plane (mathematics)"/>
              </a:rPr>
              <a:t>plane</a:t>
            </a:r>
            <a:r>
              <a:rPr lang="en-US" dirty="0"/>
              <a:t> is determined by a </a:t>
            </a:r>
            <a:r>
              <a:rPr lang="en-US" dirty="0">
                <a:hlinkClick r:id="rId6" tooltip="Distance"/>
              </a:rPr>
              <a:t>distance</a:t>
            </a:r>
            <a:r>
              <a:rPr lang="en-US" dirty="0"/>
              <a:t> from a fixed point and an </a:t>
            </a:r>
            <a:r>
              <a:rPr lang="en-US" dirty="0">
                <a:hlinkClick r:id="rId7" tooltip="Angle"/>
              </a:rPr>
              <a:t>angle</a:t>
            </a:r>
            <a:r>
              <a:rPr lang="en-US" dirty="0"/>
              <a:t> from a fixed direction.</a:t>
            </a:r>
          </a:p>
          <a:p>
            <a:pPr marL="0" indent="0">
              <a:buNone/>
            </a:pPr>
            <a:r>
              <a:rPr lang="en-US" dirty="0"/>
              <a:t>The fixed point (analogous to the origin of a </a:t>
            </a:r>
            <a:r>
              <a:rPr lang="en-US" dirty="0">
                <a:hlinkClick r:id="rId8" tooltip="Cartesian coordinate system"/>
              </a:rPr>
              <a:t>Cartesian system</a:t>
            </a:r>
            <a:r>
              <a:rPr lang="en-US" dirty="0"/>
              <a:t>) is called the </a:t>
            </a:r>
            <a:r>
              <a:rPr lang="en-US" i="1" dirty="0"/>
              <a:t>pole</a:t>
            </a:r>
            <a:r>
              <a:rPr lang="en-US" dirty="0"/>
              <a:t>, and the </a:t>
            </a:r>
            <a:r>
              <a:rPr lang="en-US" dirty="0">
                <a:hlinkClick r:id="rId9" tooltip="Ray (geometry)"/>
              </a:rPr>
              <a:t>ray</a:t>
            </a:r>
            <a:r>
              <a:rPr lang="en-US" dirty="0"/>
              <a:t> from the pole in the fixed direction is the </a:t>
            </a:r>
            <a:r>
              <a:rPr lang="en-US" i="1" dirty="0"/>
              <a:t>polar axis</a:t>
            </a:r>
            <a:r>
              <a:rPr lang="en-US" dirty="0"/>
              <a:t>. The distance from the pole is called the </a:t>
            </a:r>
            <a:r>
              <a:rPr lang="en-US" i="1" dirty="0"/>
              <a:t>radial coordinate</a:t>
            </a:r>
            <a:r>
              <a:rPr lang="en-US" dirty="0"/>
              <a:t> or </a:t>
            </a:r>
            <a:r>
              <a:rPr lang="en-US" i="1" dirty="0"/>
              <a:t>radius</a:t>
            </a:r>
            <a:r>
              <a:rPr lang="en-US" dirty="0"/>
              <a:t>, and the angle is the </a:t>
            </a:r>
            <a:r>
              <a:rPr lang="en-US" i="1" dirty="0"/>
              <a:t>angular coordinate</a:t>
            </a:r>
            <a:r>
              <a:rPr lang="en-US" dirty="0"/>
              <a:t>, </a:t>
            </a:r>
            <a:r>
              <a:rPr lang="en-US" i="1" dirty="0"/>
              <a:t>polar angle</a:t>
            </a:r>
            <a:r>
              <a:rPr lang="en-US" dirty="0"/>
              <a:t>, or </a:t>
            </a:r>
            <a:r>
              <a:rPr lang="en-US" i="1" dirty="0">
                <a:hlinkClick r:id="rId10" tooltip="Azimuth"/>
              </a:rPr>
              <a:t>azimuth</a:t>
            </a:r>
            <a:r>
              <a:rPr lang="en-US" dirty="0"/>
              <a:t>.</a:t>
            </a:r>
          </a:p>
          <a:p>
            <a:pPr marL="0" indent="0">
              <a:buNone/>
            </a:pPr>
            <a:endParaRPr lang="en-US" dirty="0"/>
          </a:p>
        </p:txBody>
      </p:sp>
    </p:spTree>
    <p:extLst>
      <p:ext uri="{BB962C8B-B14F-4D97-AF65-F5344CB8AC3E}">
        <p14:creationId xmlns:p14="http://schemas.microsoft.com/office/powerpoint/2010/main" val="41553017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Curvature</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curvature</a:t>
            </a:r>
            <a:r>
              <a:rPr lang="en-US" dirty="0"/>
              <a:t> is any of a number of loosely related concepts in different areas of geometry. Intuitively, curvature is the amount by which a geometric object deviates from being </a:t>
            </a:r>
            <a:r>
              <a:rPr lang="en-US" i="1" dirty="0"/>
              <a:t>flat</a:t>
            </a:r>
            <a:r>
              <a:rPr lang="en-US" dirty="0"/>
              <a:t>, or </a:t>
            </a:r>
            <a:r>
              <a:rPr lang="en-US" i="1" dirty="0"/>
              <a:t>straight</a:t>
            </a:r>
            <a:r>
              <a:rPr lang="en-US" dirty="0"/>
              <a:t> in the case of a </a:t>
            </a:r>
            <a:r>
              <a:rPr lang="en-US" dirty="0">
                <a:hlinkClick r:id="rId2" tooltip="Line (geometry)"/>
              </a:rPr>
              <a:t>line</a:t>
            </a:r>
            <a:r>
              <a:rPr lang="en-US" dirty="0"/>
              <a:t>, but this is defined in different ways depending on the context. There is a key distinction between </a:t>
            </a:r>
            <a:r>
              <a:rPr lang="en-US" b="1" dirty="0"/>
              <a:t>extrinsic curvature</a:t>
            </a:r>
            <a:r>
              <a:rPr lang="en-US" dirty="0"/>
              <a:t>, which is defined for objects embedded in another space (usually a </a:t>
            </a:r>
            <a:r>
              <a:rPr lang="en-US" dirty="0">
                <a:hlinkClick r:id="rId3" tooltip="Euclidean space"/>
              </a:rPr>
              <a:t>Euclidean space</a:t>
            </a:r>
            <a:r>
              <a:rPr lang="en-US" dirty="0"/>
              <a:t>) in a way that relates to the </a:t>
            </a:r>
            <a:r>
              <a:rPr lang="en-US" dirty="0">
                <a:hlinkClick r:id="rId4" tooltip="Radius of curvature (mathematics)"/>
              </a:rPr>
              <a:t>radius of curvature</a:t>
            </a:r>
            <a:r>
              <a:rPr lang="en-US" dirty="0"/>
              <a:t> of circles that touch the object, and </a:t>
            </a:r>
            <a:r>
              <a:rPr lang="en-US" i="1" dirty="0">
                <a:hlinkClick r:id="rId5" tooltip="Curvature of Riemannian manifolds"/>
              </a:rPr>
              <a:t>intrinsic curvature</a:t>
            </a:r>
            <a:r>
              <a:rPr lang="en-US" dirty="0"/>
              <a:t>, which is defined at each point in a </a:t>
            </a:r>
            <a:r>
              <a:rPr lang="en-US" dirty="0">
                <a:hlinkClick r:id="rId6" tooltip="Riemannian manifold"/>
              </a:rPr>
              <a:t>Riemannian manifold</a:t>
            </a:r>
            <a:r>
              <a:rPr lang="en-US" dirty="0"/>
              <a:t>. This article deals primarily with the first concept.</a:t>
            </a:r>
          </a:p>
        </p:txBody>
      </p:sp>
    </p:spTree>
    <p:extLst>
      <p:ext uri="{BB962C8B-B14F-4D97-AF65-F5344CB8AC3E}">
        <p14:creationId xmlns:p14="http://schemas.microsoft.com/office/powerpoint/2010/main" val="8564615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Curvature</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62949" y="1554271"/>
            <a:ext cx="5504651" cy="4389329"/>
          </a:xfrm>
        </p:spPr>
      </p:pic>
    </p:spTree>
    <p:extLst>
      <p:ext uri="{BB962C8B-B14F-4D97-AF65-F5344CB8AC3E}">
        <p14:creationId xmlns:p14="http://schemas.microsoft.com/office/powerpoint/2010/main" val="38179318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Curve </a:t>
            </a:r>
            <a:r>
              <a:rPr lang="en-US" dirty="0" smtClean="0"/>
              <a:t>length</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1565" y="2133600"/>
            <a:ext cx="8391436" cy="3352799"/>
          </a:xfrm>
        </p:spPr>
      </p:pic>
    </p:spTree>
    <p:extLst>
      <p:ext uri="{BB962C8B-B14F-4D97-AF65-F5344CB8AC3E}">
        <p14:creationId xmlns:p14="http://schemas.microsoft.com/office/powerpoint/2010/main" val="14518630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Conic sections</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 </a:t>
            </a:r>
            <a:r>
              <a:rPr lang="en-US" b="1" dirty="0"/>
              <a:t>conic section</a:t>
            </a:r>
            <a:r>
              <a:rPr lang="en-US" dirty="0"/>
              <a:t> (or just </a:t>
            </a:r>
            <a:r>
              <a:rPr lang="en-US" b="1" dirty="0"/>
              <a:t>conic</a:t>
            </a:r>
            <a:r>
              <a:rPr lang="en-US" dirty="0"/>
              <a:t>) is a </a:t>
            </a:r>
            <a:r>
              <a:rPr lang="en-US" dirty="0">
                <a:hlinkClick r:id="rId2" tooltip="Curve"/>
              </a:rPr>
              <a:t>curve</a:t>
            </a:r>
            <a:r>
              <a:rPr lang="en-US" dirty="0"/>
              <a:t> obtained as the intersection of a </a:t>
            </a:r>
            <a:r>
              <a:rPr lang="en-US" dirty="0">
                <a:hlinkClick r:id="rId3" tooltip="Cone (geometry)"/>
              </a:rPr>
              <a:t>cone</a:t>
            </a:r>
            <a:r>
              <a:rPr lang="en-US" dirty="0"/>
              <a:t> (more precisely, a right circular </a:t>
            </a:r>
            <a:r>
              <a:rPr lang="en-US" dirty="0">
                <a:hlinkClick r:id="rId4" tooltip="Conical surface"/>
              </a:rPr>
              <a:t>conical surface</a:t>
            </a:r>
            <a:r>
              <a:rPr lang="en-US" dirty="0"/>
              <a:t>) with a </a:t>
            </a:r>
            <a:r>
              <a:rPr lang="en-US" dirty="0">
                <a:hlinkClick r:id="rId5" tooltip="Plane (mathematics)"/>
              </a:rPr>
              <a:t>plane</a:t>
            </a:r>
            <a:r>
              <a:rPr lang="en-US" dirty="0"/>
              <a:t>. In </a:t>
            </a:r>
            <a:r>
              <a:rPr lang="en-US" dirty="0">
                <a:hlinkClick r:id="rId6" tooltip="Analytic geometry"/>
              </a:rPr>
              <a:t>analytic geometry</a:t>
            </a:r>
            <a:r>
              <a:rPr lang="en-US" dirty="0"/>
              <a:t>, a conic may be defined as a </a:t>
            </a:r>
            <a:r>
              <a:rPr lang="en-US" dirty="0">
                <a:hlinkClick r:id="rId7" tooltip="Algebraic curve"/>
              </a:rPr>
              <a:t>plane algebraic curve</a:t>
            </a:r>
            <a:r>
              <a:rPr lang="en-US" dirty="0"/>
              <a:t> of degree 2. There are a number of other geometric definitions possible. One of the most useful, in that it involves only the plane, is that a conic consists of those points whose distances to some point, called a </a:t>
            </a:r>
            <a:r>
              <a:rPr lang="en-US" i="1" dirty="0">
                <a:hlinkClick r:id="rId8" tooltip="Focus (geometry)"/>
              </a:rPr>
              <a:t>focus</a:t>
            </a:r>
            <a:r>
              <a:rPr lang="en-US" dirty="0"/>
              <a:t>, and some line, called a </a:t>
            </a:r>
            <a:r>
              <a:rPr lang="en-US" i="1" dirty="0" err="1"/>
              <a:t>directrix</a:t>
            </a:r>
            <a:r>
              <a:rPr lang="en-US" dirty="0"/>
              <a:t>, are in a fixed ratio, called the </a:t>
            </a:r>
            <a:r>
              <a:rPr lang="en-US" i="1" dirty="0">
                <a:hlinkClick r:id="rId9" tooltip="Eccentricity (mathematics)"/>
              </a:rPr>
              <a:t>eccentricity</a:t>
            </a:r>
            <a:r>
              <a:rPr lang="en-US" dirty="0"/>
              <a:t>.</a:t>
            </a:r>
          </a:p>
        </p:txBody>
      </p:sp>
    </p:spTree>
    <p:extLst>
      <p:ext uri="{BB962C8B-B14F-4D97-AF65-F5344CB8AC3E}">
        <p14:creationId xmlns:p14="http://schemas.microsoft.com/office/powerpoint/2010/main" val="20911699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Conic sections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66110" y="1600200"/>
            <a:ext cx="6411780" cy="4525963"/>
          </a:xfrm>
        </p:spPr>
      </p:pic>
    </p:spTree>
    <p:extLst>
      <p:ext uri="{BB962C8B-B14F-4D97-AF65-F5344CB8AC3E}">
        <p14:creationId xmlns:p14="http://schemas.microsoft.com/office/powerpoint/2010/main" val="1300315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Numerical integration:</a:t>
            </a:r>
          </a:p>
        </p:txBody>
      </p:sp>
      <p:sp>
        <p:nvSpPr>
          <p:cNvPr id="3" name="Content Placeholder 2"/>
          <p:cNvSpPr>
            <a:spLocks noGrp="1"/>
          </p:cNvSpPr>
          <p:nvPr>
            <p:ph idx="1"/>
          </p:nvPr>
        </p:nvSpPr>
        <p:spPr/>
        <p:txBody>
          <a:bodyPr/>
          <a:lstStyle/>
          <a:p>
            <a:r>
              <a:rPr lang="en-US" dirty="0"/>
              <a:t>Rectangular rule </a:t>
            </a:r>
            <a:endParaRPr lang="en-US" dirty="0" smtClean="0">
              <a:effectLst/>
            </a:endParaRPr>
          </a:p>
          <a:p>
            <a:r>
              <a:rPr lang="en-US" dirty="0"/>
              <a:t>Trapezoidal rule </a:t>
            </a:r>
            <a:endParaRPr lang="en-US" dirty="0" smtClean="0">
              <a:effectLst/>
            </a:endParaRPr>
          </a:p>
          <a:p>
            <a:r>
              <a:rPr lang="en-US" dirty="0"/>
              <a:t>Simpsons rule </a:t>
            </a:r>
          </a:p>
        </p:txBody>
      </p:sp>
    </p:spTree>
    <p:extLst>
      <p:ext uri="{BB962C8B-B14F-4D97-AF65-F5344CB8AC3E}">
        <p14:creationId xmlns:p14="http://schemas.microsoft.com/office/powerpoint/2010/main" val="17575710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Quadric </a:t>
            </a:r>
            <a:r>
              <a:rPr lang="en-US" b="1" dirty="0"/>
              <a:t>surface</a:t>
            </a:r>
            <a:endParaRPr lang="en-US" dirty="0"/>
          </a:p>
        </p:txBody>
      </p:sp>
      <p:sp>
        <p:nvSpPr>
          <p:cNvPr id="3" name="Content Placeholder 2"/>
          <p:cNvSpPr>
            <a:spLocks noGrp="1"/>
          </p:cNvSpPr>
          <p:nvPr>
            <p:ph idx="1"/>
          </p:nvPr>
        </p:nvSpPr>
        <p:spPr/>
        <p:txBody>
          <a:bodyPr/>
          <a:lstStyle/>
          <a:p>
            <a:pPr marL="0" indent="0">
              <a:buNone/>
            </a:pPr>
            <a:r>
              <a:rPr lang="en-US" b="1" dirty="0" smtClean="0"/>
              <a:t>Quadric </a:t>
            </a:r>
            <a:r>
              <a:rPr lang="en-US" b="1" dirty="0"/>
              <a:t>surface</a:t>
            </a:r>
            <a:r>
              <a:rPr lang="en-US" dirty="0"/>
              <a:t>, is any </a:t>
            </a:r>
            <a:r>
              <a:rPr lang="en-US" i="1" dirty="0"/>
              <a:t>D</a:t>
            </a:r>
            <a:r>
              <a:rPr lang="en-US" dirty="0"/>
              <a:t>-dimensional </a:t>
            </a:r>
            <a:r>
              <a:rPr lang="en-US" dirty="0" err="1">
                <a:hlinkClick r:id="rId2" tooltip="Hypersurface"/>
              </a:rPr>
              <a:t>hypersurface</a:t>
            </a:r>
            <a:r>
              <a:rPr lang="en-US" dirty="0"/>
              <a:t> in (</a:t>
            </a:r>
            <a:r>
              <a:rPr lang="en-US" i="1" dirty="0"/>
              <a:t>D</a:t>
            </a:r>
            <a:r>
              <a:rPr lang="en-US" dirty="0"/>
              <a:t> + 1)-dimensional space defined as the </a:t>
            </a:r>
            <a:r>
              <a:rPr lang="en-US" dirty="0">
                <a:hlinkClick r:id="rId3" tooltip="Locus (mathematics)"/>
              </a:rPr>
              <a:t>locus</a:t>
            </a:r>
            <a:r>
              <a:rPr lang="en-US" dirty="0"/>
              <a:t> of </a:t>
            </a:r>
            <a:r>
              <a:rPr lang="en-US" dirty="0">
                <a:hlinkClick r:id="rId4" tooltip="Root of a function"/>
              </a:rPr>
              <a:t>zeros</a:t>
            </a:r>
            <a:r>
              <a:rPr lang="en-US" dirty="0"/>
              <a:t> of a </a:t>
            </a:r>
            <a:r>
              <a:rPr lang="en-US" dirty="0">
                <a:hlinkClick r:id="rId5" tooltip="Quadratic polynomial"/>
              </a:rPr>
              <a:t>quadratic polynomial</a:t>
            </a:r>
            <a:r>
              <a:rPr lang="en-US" dirty="0"/>
              <a:t>. </a:t>
            </a:r>
          </a:p>
        </p:txBody>
      </p:sp>
    </p:spTree>
    <p:extLst>
      <p:ext uri="{BB962C8B-B14F-4D97-AF65-F5344CB8AC3E}">
        <p14:creationId xmlns:p14="http://schemas.microsoft.com/office/powerpoint/2010/main" val="24947646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Quadric surface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1321" y="1600200"/>
            <a:ext cx="7672831" cy="4495800"/>
          </a:xfrm>
        </p:spPr>
      </p:pic>
    </p:spTree>
    <p:extLst>
      <p:ext uri="{BB962C8B-B14F-4D97-AF65-F5344CB8AC3E}">
        <p14:creationId xmlns:p14="http://schemas.microsoft.com/office/powerpoint/2010/main" val="34480710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Extremes </a:t>
            </a:r>
            <a:r>
              <a:rPr lang="en-US" dirty="0"/>
              <a:t>of multivariate </a:t>
            </a:r>
            <a:r>
              <a:rPr lang="en-US" dirty="0" smtClean="0"/>
              <a:t>functions</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b="1" dirty="0"/>
              <a:t>second partial derivative test</a:t>
            </a:r>
            <a:r>
              <a:rPr lang="en-US" dirty="0"/>
              <a:t> is a method in </a:t>
            </a:r>
            <a:r>
              <a:rPr lang="en-US" dirty="0">
                <a:hlinkClick r:id="rId2" tooltip="Multivariable calculus"/>
              </a:rPr>
              <a:t>multivariable calculus</a:t>
            </a:r>
            <a:r>
              <a:rPr lang="en-US" dirty="0"/>
              <a:t> used to determine if a </a:t>
            </a:r>
            <a:r>
              <a:rPr lang="en-US" dirty="0">
                <a:hlinkClick r:id="rId3" tooltip="Critical point (mathematics)"/>
              </a:rPr>
              <a:t>critical point</a:t>
            </a:r>
            <a:r>
              <a:rPr lang="en-US" dirty="0"/>
              <a:t> of a function is a </a:t>
            </a:r>
            <a:r>
              <a:rPr lang="en-US" dirty="0">
                <a:hlinkClick r:id="rId4" tooltip="Maxima and minima"/>
              </a:rPr>
              <a:t>local minimum</a:t>
            </a:r>
            <a:r>
              <a:rPr lang="en-US" dirty="0"/>
              <a:t>, maximum or </a:t>
            </a:r>
            <a:r>
              <a:rPr lang="en-US" dirty="0">
                <a:hlinkClick r:id="rId5" tooltip="Saddle point"/>
              </a:rPr>
              <a:t>saddle point</a:t>
            </a:r>
            <a:r>
              <a:rPr lang="en-US" dirty="0"/>
              <a:t>.</a:t>
            </a:r>
          </a:p>
        </p:txBody>
      </p:sp>
    </p:spTree>
    <p:extLst>
      <p:ext uri="{BB962C8B-B14F-4D97-AF65-F5344CB8AC3E}">
        <p14:creationId xmlns:p14="http://schemas.microsoft.com/office/powerpoint/2010/main" val="42045233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Least </a:t>
            </a:r>
            <a:r>
              <a:rPr lang="en-US" dirty="0" smtClean="0"/>
              <a:t>squares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160304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The principle of the least energy expenditure says that any natural system tries to get to a state with the smallest potential energy. </a:t>
            </a:r>
          </a:p>
        </p:txBody>
      </p:sp>
    </p:spTree>
    <p:extLst>
      <p:ext uri="{BB962C8B-B14F-4D97-AF65-F5344CB8AC3E}">
        <p14:creationId xmlns:p14="http://schemas.microsoft.com/office/powerpoint/2010/main" val="21847899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dirty="0"/>
              <a:t>Comparison of translation and rotation:</a:t>
            </a:r>
          </a:p>
        </p:txBody>
      </p:sp>
      <p:sp>
        <p:nvSpPr>
          <p:cNvPr id="3" name="Content Placeholder 2"/>
          <p:cNvSpPr>
            <a:spLocks noGrp="1"/>
          </p:cNvSpPr>
          <p:nvPr>
            <p:ph idx="1"/>
          </p:nvPr>
        </p:nvSpPr>
        <p:spPr/>
        <p:txBody>
          <a:bodyPr>
            <a:normAutofit/>
          </a:bodyPr>
          <a:lstStyle/>
          <a:p>
            <a:pPr marL="0" indent="0">
              <a:buNone/>
            </a:pPr>
            <a:r>
              <a:rPr lang="en-US" sz="3000" dirty="0" smtClean="0"/>
              <a:t>- mass </a:t>
            </a:r>
            <a:r>
              <a:rPr lang="en-US" sz="3000" dirty="0"/>
              <a:t>vs. moment of inertia, </a:t>
            </a:r>
            <a:endParaRPr lang="en-US" sz="3000" dirty="0" smtClean="0"/>
          </a:p>
          <a:p>
            <a:pPr marL="0" indent="0">
              <a:buNone/>
            </a:pPr>
            <a:r>
              <a:rPr lang="en-US" sz="3000" dirty="0" smtClean="0"/>
              <a:t>- linear </a:t>
            </a:r>
            <a:r>
              <a:rPr lang="en-US" sz="3000" dirty="0"/>
              <a:t>momentum vs. angular momentum, </a:t>
            </a:r>
            <a:endParaRPr lang="en-US" sz="3000" dirty="0" smtClean="0"/>
          </a:p>
          <a:p>
            <a:pPr marL="0" indent="0">
              <a:buNone/>
            </a:pPr>
            <a:r>
              <a:rPr lang="en-US" sz="3000" dirty="0" smtClean="0"/>
              <a:t>- force </a:t>
            </a:r>
            <a:r>
              <a:rPr lang="en-US" sz="3000" dirty="0"/>
              <a:t>vs. torque, </a:t>
            </a:r>
            <a:endParaRPr lang="en-US" sz="3000" dirty="0" smtClean="0"/>
          </a:p>
          <a:p>
            <a:pPr marL="0" indent="0">
              <a:buNone/>
            </a:pPr>
            <a:r>
              <a:rPr lang="en-US" sz="3000" dirty="0" smtClean="0"/>
              <a:t>- linear </a:t>
            </a:r>
            <a:r>
              <a:rPr lang="en-US" sz="3000" dirty="0"/>
              <a:t>kinetic energy vs. rotational kinetic energy, </a:t>
            </a:r>
            <a:endParaRPr lang="en-US" sz="3000" dirty="0" smtClean="0"/>
          </a:p>
          <a:p>
            <a:pPr marL="0" indent="0">
              <a:buNone/>
            </a:pPr>
            <a:r>
              <a:rPr lang="en-US" sz="3000" dirty="0" smtClean="0"/>
              <a:t>- etc</a:t>
            </a:r>
            <a:r>
              <a:rPr lang="en-US" sz="3000" dirty="0"/>
              <a:t>.</a:t>
            </a:r>
          </a:p>
        </p:txBody>
      </p:sp>
    </p:spTree>
    <p:extLst>
      <p:ext uri="{BB962C8B-B14F-4D97-AF65-F5344CB8AC3E}">
        <p14:creationId xmlns:p14="http://schemas.microsoft.com/office/powerpoint/2010/main" val="35869936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Relativistic </a:t>
            </a:r>
            <a:r>
              <a:rPr lang="en-US" dirty="0" smtClean="0"/>
              <a:t>momentum</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0220" y="1905000"/>
            <a:ext cx="7384627" cy="3733800"/>
          </a:xfrm>
        </p:spPr>
      </p:pic>
    </p:spTree>
    <p:extLst>
      <p:ext uri="{BB962C8B-B14F-4D97-AF65-F5344CB8AC3E}">
        <p14:creationId xmlns:p14="http://schemas.microsoft.com/office/powerpoint/2010/main" val="40102716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Mass center vs. gravity </a:t>
            </a:r>
            <a:r>
              <a:rPr lang="en-US" dirty="0" smtClean="0"/>
              <a:t>center</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3739123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Kinetic energy at high </a:t>
            </a:r>
            <a:r>
              <a:rPr lang="en-US" dirty="0" smtClean="0"/>
              <a:t>speeds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2133600"/>
            <a:ext cx="7805985" cy="3429000"/>
          </a:xfrm>
        </p:spPr>
      </p:pic>
    </p:spTree>
    <p:extLst>
      <p:ext uri="{BB962C8B-B14F-4D97-AF65-F5344CB8AC3E}">
        <p14:creationId xmlns:p14="http://schemas.microsoft.com/office/powerpoint/2010/main" val="27733559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Binomial series to prove relativistic kinetic energy </a:t>
            </a:r>
            <a:r>
              <a:rPr lang="en-US" dirty="0" smtClean="0"/>
              <a:t>expression</a:t>
            </a:r>
            <a:endParaRPr lang="en-US" dirty="0"/>
          </a:p>
        </p:txBody>
      </p:sp>
    </p:spTree>
    <p:extLst>
      <p:ext uri="{BB962C8B-B14F-4D97-AF65-F5344CB8AC3E}">
        <p14:creationId xmlns:p14="http://schemas.microsoft.com/office/powerpoint/2010/main" val="889036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Rectangular rule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81287" y="1972469"/>
            <a:ext cx="3781425" cy="3781425"/>
          </a:xfrm>
        </p:spPr>
      </p:pic>
    </p:spTree>
    <p:extLst>
      <p:ext uri="{BB962C8B-B14F-4D97-AF65-F5344CB8AC3E}">
        <p14:creationId xmlns:p14="http://schemas.microsoft.com/office/powerpoint/2010/main" val="2526697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Variation principles: </a:t>
            </a:r>
          </a:p>
        </p:txBody>
      </p:sp>
      <p:sp>
        <p:nvSpPr>
          <p:cNvPr id="3" name="Content Placeholder 2"/>
          <p:cNvSpPr>
            <a:spLocks noGrp="1"/>
          </p:cNvSpPr>
          <p:nvPr>
            <p:ph idx="1"/>
          </p:nvPr>
        </p:nvSpPr>
        <p:spPr/>
        <p:txBody>
          <a:bodyPr/>
          <a:lstStyle/>
          <a:p>
            <a:r>
              <a:rPr lang="en-US" dirty="0"/>
              <a:t>Least action principle</a:t>
            </a:r>
            <a:endParaRPr lang="en-US" dirty="0" smtClean="0">
              <a:effectLst/>
            </a:endParaRPr>
          </a:p>
          <a:p>
            <a:r>
              <a:rPr lang="en-US" dirty="0"/>
              <a:t>Least constraint principle</a:t>
            </a:r>
            <a:endParaRPr lang="en-US" dirty="0" smtClean="0">
              <a:effectLst/>
            </a:endParaRPr>
          </a:p>
          <a:p>
            <a:r>
              <a:rPr lang="en-US" dirty="0"/>
              <a:t>Operators</a:t>
            </a:r>
            <a:endParaRPr lang="en-US" dirty="0" smtClean="0">
              <a:effectLst/>
            </a:endParaRPr>
          </a:p>
          <a:p>
            <a:r>
              <a:rPr lang="en-US" dirty="0"/>
              <a:t>Hamiltonian</a:t>
            </a:r>
            <a:endParaRPr lang="en-US" dirty="0" smtClean="0">
              <a:effectLst/>
            </a:endParaRPr>
          </a:p>
          <a:p>
            <a:r>
              <a:rPr lang="en-US" dirty="0" err="1"/>
              <a:t>Lagrangian</a:t>
            </a:r>
            <a:endParaRPr lang="en-US" dirty="0" smtClean="0">
              <a:effectLst/>
            </a:endParaRPr>
          </a:p>
          <a:p>
            <a:r>
              <a:rPr lang="en-US" dirty="0"/>
              <a:t>Poisson brackets </a:t>
            </a:r>
            <a:endParaRPr lang="en-US" dirty="0" smtClean="0">
              <a:effectLst/>
            </a:endParaRPr>
          </a:p>
        </p:txBody>
      </p:sp>
    </p:spTree>
    <p:extLst>
      <p:ext uri="{BB962C8B-B14F-4D97-AF65-F5344CB8AC3E}">
        <p14:creationId xmlns:p14="http://schemas.microsoft.com/office/powerpoint/2010/main" val="16820930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Chain </a:t>
            </a:r>
            <a:r>
              <a:rPr lang="en-US" dirty="0" smtClean="0"/>
              <a:t>lines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825346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Stability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055450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Viscosity</a:t>
            </a:r>
            <a:endParaRPr lang="en-US" dirty="0"/>
          </a:p>
        </p:txBody>
      </p:sp>
      <p:sp>
        <p:nvSpPr>
          <p:cNvPr id="3" name="Content Placeholder 2"/>
          <p:cNvSpPr>
            <a:spLocks noGrp="1"/>
          </p:cNvSpPr>
          <p:nvPr>
            <p:ph idx="1"/>
          </p:nvPr>
        </p:nvSpPr>
        <p:spPr/>
        <p:txBody>
          <a:bodyPr/>
          <a:lstStyle/>
          <a:p>
            <a:pPr marL="0" indent="0">
              <a:buNone/>
            </a:pPr>
            <a:r>
              <a:rPr lang="en-US" dirty="0"/>
              <a:t>The </a:t>
            </a:r>
            <a:r>
              <a:rPr lang="en-US" b="1" dirty="0"/>
              <a:t>viscosity</a:t>
            </a:r>
            <a:r>
              <a:rPr lang="en-US" dirty="0"/>
              <a:t> of a </a:t>
            </a:r>
            <a:r>
              <a:rPr lang="en-US" dirty="0">
                <a:hlinkClick r:id="rId2" tooltip="Fluid"/>
              </a:rPr>
              <a:t>fluid</a:t>
            </a:r>
            <a:r>
              <a:rPr lang="en-US" dirty="0"/>
              <a:t> is a measure of its </a:t>
            </a:r>
            <a:r>
              <a:rPr lang="en-US" dirty="0">
                <a:hlinkClick r:id="rId3" tooltip="Drag (physics)"/>
              </a:rPr>
              <a:t>resistance</a:t>
            </a:r>
            <a:r>
              <a:rPr lang="en-US" dirty="0"/>
              <a:t> to gradual deformation by </a:t>
            </a:r>
            <a:r>
              <a:rPr lang="en-US" dirty="0">
                <a:hlinkClick r:id="rId4" tooltip="Shear stress"/>
              </a:rPr>
              <a:t>shear stress</a:t>
            </a:r>
            <a:r>
              <a:rPr lang="en-US" dirty="0"/>
              <a:t> or </a:t>
            </a:r>
            <a:r>
              <a:rPr lang="en-US" dirty="0">
                <a:hlinkClick r:id="rId5" tooltip="Tensile stress"/>
              </a:rPr>
              <a:t>tensile stress</a:t>
            </a:r>
            <a:r>
              <a:rPr lang="en-US" dirty="0"/>
              <a:t>. For liquids, it corresponds to the informal concept of "thickness". For example, </a:t>
            </a:r>
            <a:r>
              <a:rPr lang="en-US" dirty="0">
                <a:hlinkClick r:id="rId6" tooltip="Honey"/>
              </a:rPr>
              <a:t>honey</a:t>
            </a:r>
            <a:r>
              <a:rPr lang="en-US" dirty="0"/>
              <a:t> has a much higher viscosity than </a:t>
            </a:r>
            <a:r>
              <a:rPr lang="en-US" dirty="0">
                <a:hlinkClick r:id="rId7" tooltip="Water"/>
              </a:rPr>
              <a:t>water</a:t>
            </a:r>
            <a:r>
              <a:rPr lang="en-US" dirty="0"/>
              <a:t>.</a:t>
            </a:r>
          </a:p>
        </p:txBody>
      </p:sp>
    </p:spTree>
    <p:extLst>
      <p:ext uri="{BB962C8B-B14F-4D97-AF65-F5344CB8AC3E}">
        <p14:creationId xmlns:p14="http://schemas.microsoft.com/office/powerpoint/2010/main" val="270164073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Magnus </a:t>
            </a:r>
            <a:r>
              <a:rPr lang="en-US" dirty="0" smtClean="0"/>
              <a:t>effect</a:t>
            </a:r>
            <a:endParaRPr lang="en-US" dirty="0"/>
          </a:p>
        </p:txBody>
      </p:sp>
      <p:sp>
        <p:nvSpPr>
          <p:cNvPr id="3" name="Content Placeholder 2"/>
          <p:cNvSpPr>
            <a:spLocks noGrp="1"/>
          </p:cNvSpPr>
          <p:nvPr>
            <p:ph idx="1"/>
          </p:nvPr>
        </p:nvSpPr>
        <p:spPr/>
        <p:txBody>
          <a:bodyPr/>
          <a:lstStyle/>
          <a:p>
            <a:pPr marL="0" indent="0">
              <a:buNone/>
            </a:pPr>
            <a:r>
              <a:rPr lang="en-US" dirty="0"/>
              <a:t>The </a:t>
            </a:r>
            <a:r>
              <a:rPr lang="en-US" b="1" dirty="0"/>
              <a:t>Magnus effect</a:t>
            </a:r>
            <a:r>
              <a:rPr lang="en-US" dirty="0"/>
              <a:t> is the commonly observed effect in which a spinning ball (or cylinder) curves away from its principal flight path. It is important in many </a:t>
            </a:r>
            <a:r>
              <a:rPr lang="en-US" dirty="0">
                <a:hlinkClick r:id="rId2" tooltip="List of ball games"/>
              </a:rPr>
              <a:t>ball sports</a:t>
            </a:r>
            <a:r>
              <a:rPr lang="en-US" dirty="0"/>
              <a:t>. It affects spinning missiles, and has some engineering uses, for instance in the design of </a:t>
            </a:r>
            <a:r>
              <a:rPr lang="en-US" dirty="0">
                <a:hlinkClick r:id="rId3" tooltip="Rotor ship"/>
              </a:rPr>
              <a:t>rotor ships</a:t>
            </a:r>
            <a:r>
              <a:rPr lang="en-US" dirty="0"/>
              <a:t> and </a:t>
            </a:r>
            <a:r>
              <a:rPr lang="en-US" dirty="0" err="1">
                <a:hlinkClick r:id="rId4" tooltip="Flettner airplane"/>
              </a:rPr>
              <a:t>Flettner</a:t>
            </a:r>
            <a:r>
              <a:rPr lang="en-US" dirty="0">
                <a:hlinkClick r:id="rId4" tooltip="Flettner airplane"/>
              </a:rPr>
              <a:t> </a:t>
            </a:r>
            <a:r>
              <a:rPr lang="en-US" dirty="0" err="1">
                <a:hlinkClick r:id="rId4" tooltip="Flettner airplane"/>
              </a:rPr>
              <a:t>aeroplanes</a:t>
            </a:r>
            <a:r>
              <a:rPr lang="en-US" dirty="0" smtClean="0"/>
              <a:t>.</a:t>
            </a:r>
            <a:endParaRPr lang="en-US" dirty="0"/>
          </a:p>
        </p:txBody>
      </p:sp>
    </p:spTree>
    <p:extLst>
      <p:ext uri="{BB962C8B-B14F-4D97-AF65-F5344CB8AC3E}">
        <p14:creationId xmlns:p14="http://schemas.microsoft.com/office/powerpoint/2010/main" val="328067292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Explosions move the matter up due to the pressure </a:t>
            </a:r>
            <a:r>
              <a:rPr lang="en-US" dirty="0" smtClean="0"/>
              <a:t>difference</a:t>
            </a:r>
            <a:endParaRPr lang="en-US" dirty="0"/>
          </a:p>
        </p:txBody>
      </p:sp>
    </p:spTree>
    <p:extLst>
      <p:ext uri="{BB962C8B-B14F-4D97-AF65-F5344CB8AC3E}">
        <p14:creationId xmlns:p14="http://schemas.microsoft.com/office/powerpoint/2010/main" val="411215987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Waves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316180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Earthquake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5412445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Echo</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6237575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Damping</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09576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Trapezoidal rule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05037" y="1901031"/>
            <a:ext cx="4733925" cy="3924300"/>
          </a:xfrm>
        </p:spPr>
      </p:pic>
    </p:spTree>
    <p:extLst>
      <p:ext uri="{BB962C8B-B14F-4D97-AF65-F5344CB8AC3E}">
        <p14:creationId xmlns:p14="http://schemas.microsoft.com/office/powerpoint/2010/main" val="412321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Mathematical </a:t>
            </a:r>
            <a:r>
              <a:rPr lang="en-US" dirty="0" smtClean="0"/>
              <a:t>pendulum</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6069518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Physical </a:t>
            </a:r>
            <a:r>
              <a:rPr lang="en-US" dirty="0" smtClean="0"/>
              <a:t>pendulum</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6295117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Standing </a:t>
            </a:r>
            <a:r>
              <a:rPr lang="en-US" dirty="0" smtClean="0"/>
              <a:t>waves</a:t>
            </a:r>
            <a:endParaRPr lang="en-US" dirty="0"/>
          </a:p>
        </p:txBody>
      </p:sp>
      <p:sp>
        <p:nvSpPr>
          <p:cNvPr id="3" name="Content Placeholder 2"/>
          <p:cNvSpPr>
            <a:spLocks noGrp="1"/>
          </p:cNvSpPr>
          <p:nvPr>
            <p:ph idx="1"/>
          </p:nvPr>
        </p:nvSpPr>
        <p:spPr/>
        <p:txBody>
          <a:bodyPr/>
          <a:lstStyle/>
          <a:p>
            <a:pPr marL="0" indent="0">
              <a:buNone/>
            </a:pPr>
            <a:r>
              <a:rPr lang="en-US" dirty="0" smtClean="0"/>
              <a:t>A </a:t>
            </a:r>
            <a:r>
              <a:rPr lang="en-US" b="1" dirty="0"/>
              <a:t>standing wave</a:t>
            </a:r>
            <a:r>
              <a:rPr lang="en-US" dirty="0"/>
              <a:t> – also known as a </a:t>
            </a:r>
            <a:r>
              <a:rPr lang="en-US" b="1" dirty="0"/>
              <a:t>stationary wave</a:t>
            </a:r>
            <a:r>
              <a:rPr lang="en-US" dirty="0"/>
              <a:t> – is a </a:t>
            </a:r>
            <a:r>
              <a:rPr lang="en-US" dirty="0">
                <a:hlinkClick r:id="rId2" tooltip="Wave"/>
              </a:rPr>
              <a:t>wave</a:t>
            </a:r>
            <a:r>
              <a:rPr lang="en-US" dirty="0"/>
              <a:t> that remains in a constant position.</a:t>
            </a:r>
          </a:p>
        </p:txBody>
      </p:sp>
    </p:spTree>
    <p:extLst>
      <p:ext uri="{BB962C8B-B14F-4D97-AF65-F5344CB8AC3E}">
        <p14:creationId xmlns:p14="http://schemas.microsoft.com/office/powerpoint/2010/main" val="63347140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Doppler </a:t>
            </a:r>
            <a:r>
              <a:rPr lang="en-US" dirty="0" smtClean="0"/>
              <a:t>effect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The </a:t>
            </a:r>
            <a:r>
              <a:rPr lang="en-US" b="1" dirty="0"/>
              <a:t>Doppler effect</a:t>
            </a:r>
            <a:r>
              <a:rPr lang="en-US" dirty="0"/>
              <a:t> (or </a:t>
            </a:r>
            <a:r>
              <a:rPr lang="en-US" b="1" dirty="0"/>
              <a:t>Doppler shift</a:t>
            </a:r>
            <a:r>
              <a:rPr lang="en-US" dirty="0"/>
              <a:t>) is the change in </a:t>
            </a:r>
            <a:r>
              <a:rPr lang="en-US" dirty="0">
                <a:hlinkClick r:id="rId2" tooltip="Frequency"/>
              </a:rPr>
              <a:t>frequency</a:t>
            </a:r>
            <a:r>
              <a:rPr lang="en-US" dirty="0"/>
              <a:t> of a </a:t>
            </a:r>
            <a:r>
              <a:rPr lang="en-US" dirty="0">
                <a:hlinkClick r:id="rId3" tooltip="Wave"/>
              </a:rPr>
              <a:t>wave</a:t>
            </a:r>
            <a:r>
              <a:rPr lang="en-US" dirty="0"/>
              <a:t> (or other periodic event) for an </a:t>
            </a:r>
            <a:r>
              <a:rPr lang="en-US" dirty="0">
                <a:hlinkClick r:id="rId4" tooltip="Observer (physics)"/>
              </a:rPr>
              <a:t>observer</a:t>
            </a:r>
            <a:r>
              <a:rPr lang="en-US" dirty="0"/>
              <a:t> moving relative to its source. It is named after the </a:t>
            </a:r>
            <a:r>
              <a:rPr lang="en-US" dirty="0">
                <a:hlinkClick r:id="rId5" tooltip="Austria"/>
              </a:rPr>
              <a:t>Austrian</a:t>
            </a:r>
            <a:r>
              <a:rPr lang="en-US" dirty="0"/>
              <a:t> physicist </a:t>
            </a:r>
            <a:r>
              <a:rPr lang="en-US" dirty="0">
                <a:hlinkClick r:id="rId6" tooltip="Christian Doppler"/>
              </a:rPr>
              <a:t>Christian Doppler</a:t>
            </a:r>
            <a:r>
              <a:rPr lang="en-US" dirty="0"/>
              <a:t>, who proposed it in 1842 in </a:t>
            </a:r>
            <a:r>
              <a:rPr lang="en-US" dirty="0">
                <a:hlinkClick r:id="rId7" tooltip="Prague"/>
              </a:rPr>
              <a:t>Prague</a:t>
            </a:r>
            <a:r>
              <a:rPr lang="en-US" dirty="0"/>
              <a:t>. It is commonly heard when a vehicle sounding a </a:t>
            </a:r>
            <a:r>
              <a:rPr lang="en-US" dirty="0">
                <a:hlinkClick r:id="rId8" tooltip="Siren (noisemaker)"/>
              </a:rPr>
              <a:t>siren</a:t>
            </a:r>
            <a:r>
              <a:rPr lang="en-US" dirty="0"/>
              <a:t> or horn approaches, passes, and recedes from an observer. Compared to the emitted frequency, the received frequency is higher during the approach, identical at the instant of passing by, and lower during the recession</a:t>
            </a:r>
            <a:r>
              <a:rPr lang="en-US" dirty="0" smtClean="0"/>
              <a:t>.</a:t>
            </a:r>
            <a:endParaRPr lang="en-US" dirty="0"/>
          </a:p>
        </p:txBody>
      </p:sp>
    </p:spTree>
    <p:extLst>
      <p:ext uri="{BB962C8B-B14F-4D97-AF65-F5344CB8AC3E}">
        <p14:creationId xmlns:p14="http://schemas.microsoft.com/office/powerpoint/2010/main" val="255298564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Interference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Interference</a:t>
            </a:r>
            <a:r>
              <a:rPr lang="en-US" dirty="0" smtClean="0"/>
              <a:t> </a:t>
            </a:r>
            <a:r>
              <a:rPr lang="en-US" dirty="0"/>
              <a:t>is a phenomenon in which two </a:t>
            </a:r>
            <a:r>
              <a:rPr lang="en-US" dirty="0">
                <a:hlinkClick r:id="rId2" tooltip="Wave"/>
              </a:rPr>
              <a:t>waves</a:t>
            </a:r>
            <a:r>
              <a:rPr lang="en-US" dirty="0"/>
              <a:t> </a:t>
            </a:r>
            <a:r>
              <a:rPr lang="en-US" dirty="0">
                <a:hlinkClick r:id="rId3" tooltip="Superposition principle"/>
              </a:rPr>
              <a:t>superpose</a:t>
            </a:r>
            <a:r>
              <a:rPr lang="en-US" dirty="0"/>
              <a:t> to form a resultant wave of greater or lower </a:t>
            </a:r>
            <a:r>
              <a:rPr lang="en-US" dirty="0">
                <a:hlinkClick r:id="rId4" tooltip="Amplitude"/>
              </a:rPr>
              <a:t>amplitude</a:t>
            </a:r>
            <a:r>
              <a:rPr lang="en-US" dirty="0"/>
              <a:t>. Interference usually refers to the interaction of waves that are correlated or </a:t>
            </a:r>
            <a:r>
              <a:rPr lang="en-US" dirty="0">
                <a:hlinkClick r:id="rId5" tooltip="Coherence (physics)"/>
              </a:rPr>
              <a:t>coherent</a:t>
            </a:r>
            <a:r>
              <a:rPr lang="en-US" dirty="0"/>
              <a:t> with each other, either because they come from the same source or because they have the same or nearly the same </a:t>
            </a:r>
            <a:r>
              <a:rPr lang="en-US" dirty="0">
                <a:hlinkClick r:id="rId6" tooltip="Frequency"/>
              </a:rPr>
              <a:t>frequency</a:t>
            </a:r>
            <a:r>
              <a:rPr lang="en-US" dirty="0"/>
              <a:t>. Interference effects can be observed with all types of waves, for example, </a:t>
            </a:r>
            <a:r>
              <a:rPr lang="en-US" dirty="0">
                <a:hlinkClick r:id="rId7" tooltip="Light wave"/>
              </a:rPr>
              <a:t>light</a:t>
            </a:r>
            <a:r>
              <a:rPr lang="en-US" dirty="0"/>
              <a:t>, </a:t>
            </a:r>
            <a:r>
              <a:rPr lang="en-US" dirty="0">
                <a:hlinkClick r:id="rId8" tooltip="Radio wave"/>
              </a:rPr>
              <a:t>radio</a:t>
            </a:r>
            <a:r>
              <a:rPr lang="en-US" dirty="0"/>
              <a:t>, </a:t>
            </a:r>
            <a:r>
              <a:rPr lang="en-US" dirty="0">
                <a:hlinkClick r:id="rId9" tooltip="Sound wave"/>
              </a:rPr>
              <a:t>acoustic</a:t>
            </a:r>
            <a:r>
              <a:rPr lang="en-US" dirty="0"/>
              <a:t>, </a:t>
            </a:r>
            <a:r>
              <a:rPr lang="en-US" dirty="0">
                <a:hlinkClick r:id="rId10" tooltip="Surface wave"/>
              </a:rPr>
              <a:t>surface water waves</a:t>
            </a:r>
            <a:r>
              <a:rPr lang="en-US" dirty="0"/>
              <a:t> or </a:t>
            </a:r>
            <a:r>
              <a:rPr lang="en-US" dirty="0">
                <a:hlinkClick r:id="rId11" tooltip="Matter wave"/>
              </a:rPr>
              <a:t>matter waves</a:t>
            </a:r>
            <a:r>
              <a:rPr lang="en-US" dirty="0"/>
              <a:t>.</a:t>
            </a:r>
          </a:p>
        </p:txBody>
      </p:sp>
    </p:spTree>
    <p:extLst>
      <p:ext uri="{BB962C8B-B14F-4D97-AF65-F5344CB8AC3E}">
        <p14:creationId xmlns:p14="http://schemas.microsoft.com/office/powerpoint/2010/main" val="14547236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Diffraction</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Diffraction</a:t>
            </a:r>
            <a:r>
              <a:rPr lang="en-US" dirty="0"/>
              <a:t> refers to various phenomena which occur when a wave encounters an obstacle or a slit. In classical physics, the diffraction phenomenon is described as the </a:t>
            </a:r>
            <a:r>
              <a:rPr lang="en-US" dirty="0">
                <a:hlinkClick r:id="rId2" tooltip="Interference (wave propagation)"/>
              </a:rPr>
              <a:t>interference</a:t>
            </a:r>
            <a:r>
              <a:rPr lang="en-US" dirty="0"/>
              <a:t> of waves according to the </a:t>
            </a:r>
            <a:r>
              <a:rPr lang="en-US" dirty="0">
                <a:hlinkClick r:id="rId3" tooltip="Huygens–Fresnel principle"/>
              </a:rPr>
              <a:t>Huygens Fresnel principle</a:t>
            </a:r>
            <a:r>
              <a:rPr lang="en-US" dirty="0"/>
              <a:t>. These characteristic behaviors are exhibited when a wave encounters an obstacle or a slit that is comparable in size to its wavelength. Similar effects occur when a light wave travels through a medium with a varying </a:t>
            </a:r>
            <a:r>
              <a:rPr lang="en-US" dirty="0">
                <a:hlinkClick r:id="rId4" tooltip="Refractive index"/>
              </a:rPr>
              <a:t>refractive index</a:t>
            </a:r>
            <a:r>
              <a:rPr lang="en-US" dirty="0"/>
              <a:t>, or when a </a:t>
            </a:r>
            <a:r>
              <a:rPr lang="en-US" dirty="0">
                <a:hlinkClick r:id="rId5" tooltip="Sound"/>
              </a:rPr>
              <a:t>sound wave</a:t>
            </a:r>
            <a:r>
              <a:rPr lang="en-US" dirty="0"/>
              <a:t> travels through a medium with varying </a:t>
            </a:r>
            <a:r>
              <a:rPr lang="en-US" dirty="0">
                <a:hlinkClick r:id="rId6" tooltip="Acoustic impedance"/>
              </a:rPr>
              <a:t>acoustic impedance</a:t>
            </a:r>
            <a:r>
              <a:rPr lang="en-US" dirty="0"/>
              <a:t>. Diffraction occurs with all waves, including sound waves, </a:t>
            </a:r>
            <a:r>
              <a:rPr lang="en-US" dirty="0">
                <a:hlinkClick r:id="rId7" tooltip="Wind wave"/>
              </a:rPr>
              <a:t>water waves</a:t>
            </a:r>
            <a:r>
              <a:rPr lang="en-US" dirty="0"/>
              <a:t>, and </a:t>
            </a:r>
            <a:r>
              <a:rPr lang="en-US" dirty="0">
                <a:hlinkClick r:id="rId8" tooltip="Electromagnetic radiation"/>
              </a:rPr>
              <a:t>electromagnetic waves</a:t>
            </a:r>
            <a:r>
              <a:rPr lang="en-US" dirty="0"/>
              <a:t> such as </a:t>
            </a:r>
            <a:r>
              <a:rPr lang="en-US" dirty="0">
                <a:hlinkClick r:id="rId9" tooltip="Visible spectrum"/>
              </a:rPr>
              <a:t>visible light</a:t>
            </a:r>
            <a:r>
              <a:rPr lang="en-US" dirty="0"/>
              <a:t>, </a:t>
            </a:r>
            <a:r>
              <a:rPr lang="en-US" dirty="0">
                <a:hlinkClick r:id="rId10" tooltip="X-ray"/>
              </a:rPr>
              <a:t>X-rays</a:t>
            </a:r>
            <a:r>
              <a:rPr lang="en-US" dirty="0"/>
              <a:t> and </a:t>
            </a:r>
            <a:r>
              <a:rPr lang="en-US" dirty="0">
                <a:hlinkClick r:id="rId11" tooltip="Radio waves"/>
              </a:rPr>
              <a:t>radio waves</a:t>
            </a:r>
            <a:r>
              <a:rPr lang="en-US" dirty="0"/>
              <a:t>.</a:t>
            </a:r>
          </a:p>
        </p:txBody>
      </p:sp>
    </p:spTree>
    <p:extLst>
      <p:ext uri="{BB962C8B-B14F-4D97-AF65-F5344CB8AC3E}">
        <p14:creationId xmlns:p14="http://schemas.microsoft.com/office/powerpoint/2010/main" val="8145566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Quantum protection of information due to the uncertainty </a:t>
            </a:r>
            <a:r>
              <a:rPr lang="en-US" dirty="0" smtClean="0"/>
              <a:t>principle</a:t>
            </a:r>
            <a:endParaRPr lang="en-US" dirty="0"/>
          </a:p>
        </p:txBody>
      </p:sp>
    </p:spTree>
    <p:extLst>
      <p:ext uri="{BB962C8B-B14F-4D97-AF65-F5344CB8AC3E}">
        <p14:creationId xmlns:p14="http://schemas.microsoft.com/office/powerpoint/2010/main" val="38596252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Irreversible deformations:</a:t>
            </a:r>
          </a:p>
        </p:txBody>
      </p:sp>
      <p:sp>
        <p:nvSpPr>
          <p:cNvPr id="3" name="Content Placeholder 2"/>
          <p:cNvSpPr>
            <a:spLocks noGrp="1"/>
          </p:cNvSpPr>
          <p:nvPr>
            <p:ph idx="1"/>
          </p:nvPr>
        </p:nvSpPr>
        <p:spPr/>
        <p:txBody>
          <a:bodyPr/>
          <a:lstStyle/>
          <a:p>
            <a:r>
              <a:rPr lang="en-US" dirty="0"/>
              <a:t>Plasticity, </a:t>
            </a:r>
            <a:endParaRPr lang="en-US" dirty="0" smtClean="0"/>
          </a:p>
          <a:p>
            <a:r>
              <a:rPr lang="en-US" dirty="0" smtClean="0"/>
              <a:t>creep</a:t>
            </a:r>
            <a:r>
              <a:rPr lang="en-US" dirty="0"/>
              <a:t>, </a:t>
            </a:r>
            <a:endParaRPr lang="en-US" dirty="0" smtClean="0"/>
          </a:p>
          <a:p>
            <a:r>
              <a:rPr lang="en-US" dirty="0" smtClean="0"/>
              <a:t>viscosity</a:t>
            </a:r>
            <a:endParaRPr lang="en-US" dirty="0"/>
          </a:p>
        </p:txBody>
      </p:sp>
    </p:spTree>
    <p:extLst>
      <p:ext uri="{BB962C8B-B14F-4D97-AF65-F5344CB8AC3E}">
        <p14:creationId xmlns:p14="http://schemas.microsoft.com/office/powerpoint/2010/main" val="419975015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Links to thermodynamics</a:t>
            </a:r>
            <a:r>
              <a:rPr lang="en-US" b="1" dirty="0" smtClean="0"/>
              <a:t>:</a:t>
            </a:r>
            <a:endParaRPr lang="en-US" b="1" dirty="0"/>
          </a:p>
        </p:txBody>
      </p:sp>
      <p:sp>
        <p:nvSpPr>
          <p:cNvPr id="3" name="Content Placeholder 2"/>
          <p:cNvSpPr>
            <a:spLocks noGrp="1"/>
          </p:cNvSpPr>
          <p:nvPr>
            <p:ph idx="1"/>
          </p:nvPr>
        </p:nvSpPr>
        <p:spPr/>
        <p:txBody>
          <a:bodyPr/>
          <a:lstStyle/>
          <a:p>
            <a:r>
              <a:rPr lang="en-US" b="1" dirty="0" smtClean="0"/>
              <a:t>Statistical mechanics</a:t>
            </a:r>
          </a:p>
          <a:p>
            <a:r>
              <a:rPr lang="en-US" b="1" dirty="0" smtClean="0"/>
              <a:t>Irreversibility </a:t>
            </a:r>
            <a:r>
              <a:rPr lang="en-US" b="1" dirty="0"/>
              <a:t>and conservation as the links between mechanics and thermodynamics</a:t>
            </a:r>
            <a:endParaRPr lang="en-US" b="1" dirty="0" smtClean="0">
              <a:effectLst/>
            </a:endParaRPr>
          </a:p>
          <a:p>
            <a:r>
              <a:rPr lang="en-US" b="1" dirty="0"/>
              <a:t>One way function is computer science is similar to the 2d Law of Thermodynamics</a:t>
            </a:r>
            <a:endParaRPr lang="en-US" b="1" dirty="0" smtClean="0">
              <a:effectLst/>
            </a:endParaRPr>
          </a:p>
          <a:p>
            <a:r>
              <a:rPr lang="en-US" b="1" dirty="0"/>
              <a:t>Mixing colors is easy but separating is almost impossible</a:t>
            </a:r>
          </a:p>
        </p:txBody>
      </p:sp>
    </p:spTree>
    <p:extLst>
      <p:ext uri="{BB962C8B-B14F-4D97-AF65-F5344CB8AC3E}">
        <p14:creationId xmlns:p14="http://schemas.microsoft.com/office/powerpoint/2010/main" val="139747304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Temperature, </a:t>
            </a:r>
            <a:endParaRPr lang="en-US" dirty="0" smtClean="0"/>
          </a:p>
          <a:p>
            <a:r>
              <a:rPr lang="en-US" dirty="0" smtClean="0"/>
              <a:t>pressure</a:t>
            </a:r>
            <a:r>
              <a:rPr lang="en-US" dirty="0"/>
              <a:t>, </a:t>
            </a:r>
            <a:endParaRPr lang="en-US" dirty="0" smtClean="0"/>
          </a:p>
          <a:p>
            <a:r>
              <a:rPr lang="en-US" dirty="0" smtClean="0"/>
              <a:t>volume</a:t>
            </a:r>
            <a:endParaRPr lang="en-US" dirty="0"/>
          </a:p>
          <a:p>
            <a:endParaRPr lang="en-US" dirty="0"/>
          </a:p>
        </p:txBody>
      </p:sp>
    </p:spTree>
    <p:extLst>
      <p:ext uri="{BB962C8B-B14F-4D97-AF65-F5344CB8AC3E}">
        <p14:creationId xmlns:p14="http://schemas.microsoft.com/office/powerpoint/2010/main" val="3964701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Simpsons rule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43250" y="2577306"/>
            <a:ext cx="2857500" cy="2571750"/>
          </a:xfrm>
        </p:spPr>
      </p:pic>
    </p:spTree>
    <p:extLst>
      <p:ext uri="{BB962C8B-B14F-4D97-AF65-F5344CB8AC3E}">
        <p14:creationId xmlns:p14="http://schemas.microsoft.com/office/powerpoint/2010/main" val="411599409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Thermal </a:t>
            </a:r>
            <a:r>
              <a:rPr lang="en-US" dirty="0" smtClean="0"/>
              <a:t>expansion</a:t>
            </a:r>
            <a:endParaRPr lang="en-US" dirty="0"/>
          </a:p>
        </p:txBody>
      </p:sp>
      <p:sp>
        <p:nvSpPr>
          <p:cNvPr id="3" name="Content Placeholder 2"/>
          <p:cNvSpPr>
            <a:spLocks noGrp="1"/>
          </p:cNvSpPr>
          <p:nvPr>
            <p:ph idx="1"/>
          </p:nvPr>
        </p:nvSpPr>
        <p:spPr/>
        <p:txBody>
          <a:bodyPr/>
          <a:lstStyle/>
          <a:p>
            <a:pPr marL="0" indent="0">
              <a:buNone/>
            </a:pPr>
            <a:r>
              <a:rPr lang="en-US" b="1" dirty="0"/>
              <a:t>Thermal expansion</a:t>
            </a:r>
            <a:r>
              <a:rPr lang="en-US" dirty="0"/>
              <a:t> is the tendency of matter to change in </a:t>
            </a:r>
            <a:r>
              <a:rPr lang="en-US" dirty="0">
                <a:hlinkClick r:id="rId2" tooltip="Volume"/>
              </a:rPr>
              <a:t>volume</a:t>
            </a:r>
            <a:r>
              <a:rPr lang="en-US" dirty="0"/>
              <a:t> in response to a change in </a:t>
            </a:r>
            <a:r>
              <a:rPr lang="en-US" dirty="0">
                <a:hlinkClick r:id="rId3" tooltip="Temperature"/>
              </a:rPr>
              <a:t>temperature</a:t>
            </a:r>
            <a:r>
              <a:rPr lang="en-US" dirty="0" smtClean="0"/>
              <a:t>, </a:t>
            </a:r>
            <a:r>
              <a:rPr lang="en-US" dirty="0"/>
              <a:t>through </a:t>
            </a:r>
            <a:r>
              <a:rPr lang="en-US" dirty="0">
                <a:hlinkClick r:id="rId4" tooltip="Heat transfer"/>
              </a:rPr>
              <a:t>heat transfer</a:t>
            </a:r>
            <a:r>
              <a:rPr lang="en-US" dirty="0" smtClean="0"/>
              <a:t>.</a:t>
            </a:r>
            <a:endParaRPr lang="en-US" dirty="0"/>
          </a:p>
        </p:txBody>
      </p:sp>
    </p:spTree>
    <p:extLst>
      <p:ext uri="{BB962C8B-B14F-4D97-AF65-F5344CB8AC3E}">
        <p14:creationId xmlns:p14="http://schemas.microsoft.com/office/powerpoint/2010/main" val="327566811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Thermal </a:t>
            </a:r>
            <a:r>
              <a:rPr lang="en-US" dirty="0" smtClean="0"/>
              <a:t>stresses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6676330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Entropy</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b="1" dirty="0" smtClean="0"/>
              <a:t>Entropy</a:t>
            </a:r>
            <a:r>
              <a:rPr lang="en-US" dirty="0" smtClean="0"/>
              <a:t> is </a:t>
            </a:r>
            <a:r>
              <a:rPr lang="en-US" dirty="0"/>
              <a:t>a measure of the number of specific ways in which a </a:t>
            </a:r>
            <a:r>
              <a:rPr lang="en-US" dirty="0">
                <a:hlinkClick r:id="rId2" tooltip="Thermodynamic system"/>
              </a:rPr>
              <a:t>thermodynamic system</a:t>
            </a:r>
            <a:r>
              <a:rPr lang="en-US" dirty="0"/>
              <a:t> may be arranged, commonly understood as a measure of </a:t>
            </a:r>
            <a:r>
              <a:rPr lang="en-US" dirty="0">
                <a:hlinkClick r:id="rId3" tooltip="Entropy (order and disorder)"/>
              </a:rPr>
              <a:t>disorder</a:t>
            </a:r>
            <a:r>
              <a:rPr lang="en-US" dirty="0"/>
              <a:t>. According to the </a:t>
            </a:r>
            <a:r>
              <a:rPr lang="en-US" dirty="0">
                <a:hlinkClick r:id="rId4" tooltip="Second law of thermodynamics"/>
              </a:rPr>
              <a:t>second law of thermodynamics</a:t>
            </a:r>
            <a:r>
              <a:rPr lang="en-US" dirty="0"/>
              <a:t> the entropy of an </a:t>
            </a:r>
            <a:r>
              <a:rPr lang="en-US" dirty="0">
                <a:hlinkClick r:id="rId5" tooltip="Isolated system"/>
              </a:rPr>
              <a:t>isolated system</a:t>
            </a:r>
            <a:r>
              <a:rPr lang="en-US" dirty="0"/>
              <a:t> never decreases; such systems spontaneously evolve</a:t>
            </a:r>
            <a:r>
              <a:rPr lang="en-US" baseline="30000" dirty="0"/>
              <a:t>[</a:t>
            </a:r>
            <a:r>
              <a:rPr lang="en-US" i="1" baseline="30000" dirty="0">
                <a:hlinkClick r:id="rId6" tooltip="Wikipedia:Please clarify"/>
              </a:rPr>
              <a:t>further explanation needed</a:t>
            </a:r>
            <a:r>
              <a:rPr lang="en-US" baseline="30000" dirty="0"/>
              <a:t>]</a:t>
            </a:r>
            <a:r>
              <a:rPr lang="en-US" dirty="0"/>
              <a:t> towards thermodynamic equilibrium, the configuration with </a:t>
            </a:r>
            <a:r>
              <a:rPr lang="en-US" dirty="0">
                <a:hlinkClick r:id="rId7" tooltip="Maximum entropy thermodynamics"/>
              </a:rPr>
              <a:t>maximum entropy</a:t>
            </a:r>
            <a:r>
              <a:rPr lang="en-US" dirty="0"/>
              <a:t>. Systems which are not isolated may decrease in entropy. Since entropy is a </a:t>
            </a:r>
            <a:r>
              <a:rPr lang="en-US" dirty="0">
                <a:hlinkClick r:id="rId8" tooltip="State function"/>
              </a:rPr>
              <a:t>state function</a:t>
            </a:r>
            <a:r>
              <a:rPr lang="en-US" dirty="0"/>
              <a:t>, the change in the entropy of a system is the same for any process going from a given initial state to a given final state, whether the process is </a:t>
            </a:r>
            <a:r>
              <a:rPr lang="en-US" dirty="0">
                <a:hlinkClick r:id="rId9" tooltip="Reversible process (thermodynamics)"/>
              </a:rPr>
              <a:t>reversible</a:t>
            </a:r>
            <a:r>
              <a:rPr lang="en-US" dirty="0"/>
              <a:t> or </a:t>
            </a:r>
            <a:r>
              <a:rPr lang="en-US" dirty="0">
                <a:hlinkClick r:id="rId10" tooltip="Irreversible process"/>
              </a:rPr>
              <a:t>irreversible</a:t>
            </a:r>
            <a:r>
              <a:rPr lang="en-US" dirty="0"/>
              <a:t>. However irreversible processes increase the combined entropy of the system and its environment.</a:t>
            </a:r>
          </a:p>
        </p:txBody>
      </p:sp>
    </p:spTree>
    <p:extLst>
      <p:ext uri="{BB962C8B-B14F-4D97-AF65-F5344CB8AC3E}">
        <p14:creationId xmlns:p14="http://schemas.microsoft.com/office/powerpoint/2010/main" val="36747521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Avogadro’s </a:t>
            </a:r>
            <a:r>
              <a:rPr lang="en-US" dirty="0" smtClean="0"/>
              <a:t>number</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b="1" dirty="0"/>
              <a:t>Avogadro constant</a:t>
            </a:r>
            <a:r>
              <a:rPr lang="en-US" dirty="0"/>
              <a:t> (symbols: </a:t>
            </a:r>
            <a:r>
              <a:rPr lang="en-US" b="1" i="1" dirty="0"/>
              <a:t>L</a:t>
            </a:r>
            <a:r>
              <a:rPr lang="en-US" dirty="0"/>
              <a:t>, </a:t>
            </a:r>
            <a:r>
              <a:rPr lang="en-US" b="1" i="1" dirty="0"/>
              <a:t>N</a:t>
            </a:r>
            <a:r>
              <a:rPr lang="en-US" b="1" baseline="-25000" dirty="0"/>
              <a:t>A</a:t>
            </a:r>
            <a:r>
              <a:rPr lang="en-US" dirty="0"/>
              <a:t>) is defined as the number of </a:t>
            </a:r>
            <a:r>
              <a:rPr lang="en-US" dirty="0">
                <a:hlinkClick r:id="rId2" tooltip="Particle number"/>
              </a:rPr>
              <a:t>constituent particles</a:t>
            </a:r>
            <a:r>
              <a:rPr lang="en-US" dirty="0"/>
              <a:t> (usually </a:t>
            </a:r>
            <a:r>
              <a:rPr lang="en-US" dirty="0">
                <a:hlinkClick r:id="rId3" tooltip="Atom"/>
              </a:rPr>
              <a:t>atoms</a:t>
            </a:r>
            <a:r>
              <a:rPr lang="en-US" dirty="0"/>
              <a:t> or </a:t>
            </a:r>
            <a:r>
              <a:rPr lang="en-US" dirty="0">
                <a:hlinkClick r:id="rId4" tooltip="Molecule"/>
              </a:rPr>
              <a:t>molecules</a:t>
            </a:r>
            <a:r>
              <a:rPr lang="en-US" dirty="0"/>
              <a:t>) per </a:t>
            </a:r>
            <a:r>
              <a:rPr lang="en-US" dirty="0">
                <a:hlinkClick r:id="rId5" tooltip="Mole (unit)"/>
              </a:rPr>
              <a:t>mole</a:t>
            </a:r>
            <a:r>
              <a:rPr lang="en-US" dirty="0"/>
              <a:t> of a given substance, where the mole (abbreviation: </a:t>
            </a:r>
            <a:r>
              <a:rPr lang="en-US" dirty="0" err="1"/>
              <a:t>mol</a:t>
            </a:r>
            <a:r>
              <a:rPr lang="en-US" dirty="0"/>
              <a:t>) is one of the seven </a:t>
            </a:r>
            <a:r>
              <a:rPr lang="en-US" dirty="0">
                <a:hlinkClick r:id="rId6" tooltip="Base units"/>
              </a:rPr>
              <a:t>base units</a:t>
            </a:r>
            <a:r>
              <a:rPr lang="en-US" dirty="0"/>
              <a:t> in the </a:t>
            </a:r>
            <a:r>
              <a:rPr lang="en-US" dirty="0">
                <a:hlinkClick r:id="rId7" tooltip="International System of Units"/>
              </a:rPr>
              <a:t>International System of Units</a:t>
            </a:r>
            <a:r>
              <a:rPr lang="en-US" dirty="0"/>
              <a:t> (SI).</a:t>
            </a:r>
          </a:p>
        </p:txBody>
      </p:sp>
    </p:spTree>
    <p:extLst>
      <p:ext uri="{BB962C8B-B14F-4D97-AF65-F5344CB8AC3E}">
        <p14:creationId xmlns:p14="http://schemas.microsoft.com/office/powerpoint/2010/main" val="346348594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Ideal </a:t>
            </a:r>
            <a:r>
              <a:rPr lang="en-US" dirty="0" smtClean="0"/>
              <a:t>gas</a:t>
            </a:r>
            <a:endParaRPr lang="en-US" dirty="0"/>
          </a:p>
        </p:txBody>
      </p:sp>
      <p:sp>
        <p:nvSpPr>
          <p:cNvPr id="3" name="Content Placeholder 2"/>
          <p:cNvSpPr>
            <a:spLocks noGrp="1"/>
          </p:cNvSpPr>
          <p:nvPr>
            <p:ph idx="1"/>
          </p:nvPr>
        </p:nvSpPr>
        <p:spPr/>
        <p:txBody>
          <a:bodyPr/>
          <a:lstStyle/>
          <a:p>
            <a:pPr marL="0" indent="0">
              <a:buNone/>
            </a:pPr>
            <a:r>
              <a:rPr lang="en-US" dirty="0"/>
              <a:t>An </a:t>
            </a:r>
            <a:r>
              <a:rPr lang="en-US" b="1" dirty="0"/>
              <a:t>ideal gas</a:t>
            </a:r>
            <a:r>
              <a:rPr lang="en-US" dirty="0"/>
              <a:t> is a </a:t>
            </a:r>
            <a:r>
              <a:rPr lang="en-US" dirty="0">
                <a:hlinkClick r:id="rId2" tooltip="Scientific theory"/>
              </a:rPr>
              <a:t>theoretical</a:t>
            </a:r>
            <a:r>
              <a:rPr lang="en-US" dirty="0"/>
              <a:t> </a:t>
            </a:r>
            <a:r>
              <a:rPr lang="en-US" dirty="0">
                <a:hlinkClick r:id="rId3" tooltip="Gas"/>
              </a:rPr>
              <a:t>gas</a:t>
            </a:r>
            <a:r>
              <a:rPr lang="en-US" dirty="0"/>
              <a:t> composed of many randomly moving </a:t>
            </a:r>
            <a:r>
              <a:rPr lang="en-US" dirty="0">
                <a:hlinkClick r:id="rId4" tooltip="Point particle"/>
              </a:rPr>
              <a:t>point particles</a:t>
            </a:r>
            <a:r>
              <a:rPr lang="en-US" dirty="0"/>
              <a:t> that do not interact except when they collide elastically. The ideal gas concept is useful because it obeys the </a:t>
            </a:r>
            <a:r>
              <a:rPr lang="en-US" dirty="0">
                <a:hlinkClick r:id="rId5" tooltip="Ideal gas law"/>
              </a:rPr>
              <a:t>ideal gas law</a:t>
            </a:r>
            <a:r>
              <a:rPr lang="en-US" dirty="0"/>
              <a:t>, a simplified </a:t>
            </a:r>
            <a:r>
              <a:rPr lang="en-US" dirty="0">
                <a:hlinkClick r:id="rId6" tooltip="Equation of state"/>
              </a:rPr>
              <a:t>equation of state</a:t>
            </a:r>
            <a:r>
              <a:rPr lang="en-US" dirty="0"/>
              <a:t>, and is amenable to analysis under </a:t>
            </a:r>
            <a:r>
              <a:rPr lang="en-US" dirty="0">
                <a:hlinkClick r:id="rId7" tooltip="Statistical mechanics"/>
              </a:rPr>
              <a:t>statistical mechanics</a:t>
            </a:r>
            <a:r>
              <a:rPr lang="en-US" dirty="0"/>
              <a:t>. One mole of an ideal gas has a volume of 22.4 L at </a:t>
            </a:r>
            <a:r>
              <a:rPr lang="en-US" dirty="0">
                <a:hlinkClick r:id="rId8" tooltip="Standard conditions for temperature and pressure"/>
              </a:rPr>
              <a:t>STP</a:t>
            </a:r>
            <a:r>
              <a:rPr lang="en-US" dirty="0" smtClean="0"/>
              <a:t>.</a:t>
            </a:r>
            <a:endParaRPr lang="en-US" dirty="0"/>
          </a:p>
        </p:txBody>
      </p:sp>
    </p:spTree>
    <p:extLst>
      <p:ext uri="{BB962C8B-B14F-4D97-AF65-F5344CB8AC3E}">
        <p14:creationId xmlns:p14="http://schemas.microsoft.com/office/powerpoint/2010/main" val="9363984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Distribution of </a:t>
            </a:r>
            <a:r>
              <a:rPr lang="en-US" dirty="0" smtClean="0"/>
              <a:t>speeds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Maxwell–Boltzmann </a:t>
            </a:r>
            <a:r>
              <a:rPr lang="en-US" b="1" dirty="0" smtClean="0"/>
              <a:t>distribution:</a:t>
            </a:r>
          </a:p>
          <a:p>
            <a:pPr marL="0" indent="0">
              <a:buNone/>
            </a:pPr>
            <a:r>
              <a:rPr lang="en-US" dirty="0" smtClean="0"/>
              <a:t>The </a:t>
            </a:r>
            <a:r>
              <a:rPr lang="en-US" b="1" dirty="0"/>
              <a:t>Maxwell–Boltzmann distribution</a:t>
            </a:r>
            <a:r>
              <a:rPr lang="en-US" dirty="0"/>
              <a:t> or </a:t>
            </a:r>
            <a:r>
              <a:rPr lang="en-US" b="1" dirty="0"/>
              <a:t>Maxwell speed distribution</a:t>
            </a:r>
            <a:r>
              <a:rPr lang="en-US" dirty="0"/>
              <a:t> describes particle speeds in idealized </a:t>
            </a:r>
            <a:r>
              <a:rPr lang="en-US" dirty="0">
                <a:hlinkClick r:id="rId2" tooltip="Gas"/>
              </a:rPr>
              <a:t>gases</a:t>
            </a:r>
            <a:r>
              <a:rPr lang="en-US" dirty="0"/>
              <a:t> where the particles move freely inside a stationary container without interacting with one another, except for very brief </a:t>
            </a:r>
            <a:r>
              <a:rPr lang="en-US" dirty="0">
                <a:hlinkClick r:id="rId3" tooltip="Collision"/>
              </a:rPr>
              <a:t>collisions</a:t>
            </a:r>
            <a:r>
              <a:rPr lang="en-US" dirty="0"/>
              <a:t> in which they exchange energy and momentum with each other or with their thermal environment. Particle in this context refers to gaseous </a:t>
            </a:r>
            <a:r>
              <a:rPr lang="en-US" dirty="0">
                <a:hlinkClick r:id="rId4" tooltip="Atoms"/>
              </a:rPr>
              <a:t>atoms</a:t>
            </a:r>
            <a:r>
              <a:rPr lang="en-US" dirty="0"/>
              <a:t> or </a:t>
            </a:r>
            <a:r>
              <a:rPr lang="en-US" dirty="0">
                <a:hlinkClick r:id="rId5" tooltip="Molecules"/>
              </a:rPr>
              <a:t>molecules</a:t>
            </a:r>
            <a:r>
              <a:rPr lang="en-US" dirty="0"/>
              <a:t>, and the system of particles is assumed to have reached </a:t>
            </a:r>
            <a:r>
              <a:rPr lang="en-US" dirty="0">
                <a:hlinkClick r:id="rId6" tooltip="Thermodynamic equilibrium"/>
              </a:rPr>
              <a:t>thermodynamic equilibrium</a:t>
            </a:r>
            <a:r>
              <a:rPr lang="en-US" dirty="0"/>
              <a:t>.</a:t>
            </a:r>
            <a:endParaRPr lang="en-US" b="1" dirty="0"/>
          </a:p>
          <a:p>
            <a:pPr marL="0" indent="0">
              <a:buNone/>
            </a:pPr>
            <a:endParaRPr lang="en-US" dirty="0"/>
          </a:p>
        </p:txBody>
      </p:sp>
    </p:spTree>
    <p:extLst>
      <p:ext uri="{BB962C8B-B14F-4D97-AF65-F5344CB8AC3E}">
        <p14:creationId xmlns:p14="http://schemas.microsoft.com/office/powerpoint/2010/main" val="7202936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Phases changes</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A </a:t>
            </a:r>
            <a:r>
              <a:rPr lang="en-US" b="1" dirty="0"/>
              <a:t>phase transition</a:t>
            </a:r>
            <a:r>
              <a:rPr lang="en-US" dirty="0"/>
              <a:t> is the transformation of a </a:t>
            </a:r>
            <a:r>
              <a:rPr lang="en-US" dirty="0">
                <a:hlinkClick r:id="rId2" tooltip="Thermodynamics"/>
              </a:rPr>
              <a:t>thermodynamic</a:t>
            </a:r>
            <a:r>
              <a:rPr lang="en-US" dirty="0"/>
              <a:t> system from one </a:t>
            </a:r>
            <a:r>
              <a:rPr lang="en-US" dirty="0">
                <a:hlinkClick r:id="rId3" tooltip="Phase (matter)"/>
              </a:rPr>
              <a:t>phase</a:t>
            </a:r>
            <a:r>
              <a:rPr lang="en-US" dirty="0"/>
              <a:t> or </a:t>
            </a:r>
            <a:r>
              <a:rPr lang="en-US" dirty="0">
                <a:hlinkClick r:id="rId4" tooltip="State of matter"/>
              </a:rPr>
              <a:t>state of matter</a:t>
            </a:r>
            <a:r>
              <a:rPr lang="en-US" dirty="0"/>
              <a:t> to another one by </a:t>
            </a:r>
            <a:r>
              <a:rPr lang="en-US" dirty="0">
                <a:hlinkClick r:id="rId5" tooltip="Heat transfer"/>
              </a:rPr>
              <a:t>heat transfer</a:t>
            </a:r>
            <a:r>
              <a:rPr lang="en-US" dirty="0"/>
              <a:t>. The term is most commonly used to describe transitions between </a:t>
            </a:r>
            <a:r>
              <a:rPr lang="en-US" dirty="0">
                <a:hlinkClick r:id="rId6" tooltip="Solid"/>
              </a:rPr>
              <a:t>solid</a:t>
            </a:r>
            <a:r>
              <a:rPr lang="en-US" dirty="0"/>
              <a:t>, </a:t>
            </a:r>
            <a:r>
              <a:rPr lang="en-US" dirty="0">
                <a:hlinkClick r:id="rId7" tooltip="Liquid"/>
              </a:rPr>
              <a:t>liquid</a:t>
            </a:r>
            <a:r>
              <a:rPr lang="en-US" dirty="0"/>
              <a:t> and </a:t>
            </a:r>
            <a:r>
              <a:rPr lang="en-US" dirty="0">
                <a:hlinkClick r:id="rId8" tooltip="Gas"/>
              </a:rPr>
              <a:t>gaseous</a:t>
            </a:r>
            <a:r>
              <a:rPr lang="en-US" dirty="0"/>
              <a:t> </a:t>
            </a:r>
            <a:r>
              <a:rPr lang="en-US" dirty="0">
                <a:hlinkClick r:id="rId9" tooltip="States of matter"/>
              </a:rPr>
              <a:t>states of matter</a:t>
            </a:r>
            <a:r>
              <a:rPr lang="en-US" dirty="0"/>
              <a:t>, and, in rare cases, </a:t>
            </a:r>
            <a:r>
              <a:rPr lang="en-US" dirty="0">
                <a:hlinkClick r:id="rId10" tooltip="Plasma (physics)"/>
              </a:rPr>
              <a:t>plasma</a:t>
            </a:r>
            <a:r>
              <a:rPr lang="en-US" dirty="0"/>
              <a:t>. A phase of a </a:t>
            </a:r>
            <a:r>
              <a:rPr lang="en-US" dirty="0">
                <a:hlinkClick r:id="rId11" tooltip="Thermodynamic system"/>
              </a:rPr>
              <a:t>thermodynamic system</a:t>
            </a:r>
            <a:r>
              <a:rPr lang="en-US" dirty="0"/>
              <a:t> and the states of matter have uniform physical properties. During a phase transition of a given medium certain properties of the medium change, often discontinuously, as a result of the change of some external condition, such as temperature, pressure, or others. For example, a liquid may become gas upon heating to the </a:t>
            </a:r>
            <a:r>
              <a:rPr lang="en-US" dirty="0">
                <a:hlinkClick r:id="rId12" tooltip="Boiling point"/>
              </a:rPr>
              <a:t>boiling point</a:t>
            </a:r>
            <a:r>
              <a:rPr lang="en-US" dirty="0"/>
              <a:t>, resulting in an abrupt change in </a:t>
            </a:r>
            <a:r>
              <a:rPr lang="en-US" dirty="0">
                <a:hlinkClick r:id="rId13" tooltip="Volume"/>
              </a:rPr>
              <a:t>volume</a:t>
            </a:r>
            <a:r>
              <a:rPr lang="en-US" dirty="0"/>
              <a:t>. The measurement of the external conditions at which the transformation occurs is termed the phase transition. Phase transitions are common in nature and used today in many technologies.</a:t>
            </a:r>
          </a:p>
        </p:txBody>
      </p:sp>
    </p:spTree>
    <p:extLst>
      <p:ext uri="{BB962C8B-B14F-4D97-AF65-F5344CB8AC3E}">
        <p14:creationId xmlns:p14="http://schemas.microsoft.com/office/powerpoint/2010/main" val="241718349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Vapor pressure and humidity</a:t>
            </a:r>
          </a:p>
        </p:txBody>
      </p:sp>
      <p:sp>
        <p:nvSpPr>
          <p:cNvPr id="3" name="Content Placeholder 2"/>
          <p:cNvSpPr>
            <a:spLocks noGrp="1"/>
          </p:cNvSpPr>
          <p:nvPr>
            <p:ph idx="1"/>
          </p:nvPr>
        </p:nvSpPr>
        <p:spPr/>
        <p:txBody>
          <a:bodyPr>
            <a:normAutofit fontScale="77500" lnSpcReduction="20000"/>
          </a:bodyPr>
          <a:lstStyle/>
          <a:p>
            <a:pPr marL="0" indent="0">
              <a:buNone/>
            </a:pPr>
            <a:r>
              <a:rPr lang="en-US" b="1" dirty="0"/>
              <a:t>Humidity</a:t>
            </a:r>
            <a:r>
              <a:rPr lang="en-US" dirty="0"/>
              <a:t> is the amount of </a:t>
            </a:r>
            <a:r>
              <a:rPr lang="en-US" dirty="0">
                <a:hlinkClick r:id="rId2" tooltip="Water vapor"/>
              </a:rPr>
              <a:t>water vapor</a:t>
            </a:r>
            <a:r>
              <a:rPr lang="en-US" dirty="0"/>
              <a:t> in the </a:t>
            </a:r>
            <a:r>
              <a:rPr lang="en-US" dirty="0">
                <a:hlinkClick r:id="rId3" tooltip="Air"/>
              </a:rPr>
              <a:t>air</a:t>
            </a:r>
            <a:r>
              <a:rPr lang="en-US" dirty="0"/>
              <a:t>. Water vapor is the gaseous state of water and is invisible</a:t>
            </a:r>
            <a:r>
              <a:rPr lang="en-US" dirty="0" smtClean="0"/>
              <a:t>. </a:t>
            </a:r>
            <a:r>
              <a:rPr lang="en-US" dirty="0"/>
              <a:t>Humidity indicates the likelihood of </a:t>
            </a:r>
            <a:r>
              <a:rPr lang="en-US" dirty="0">
                <a:hlinkClick r:id="rId4" tooltip="Precipitation (meteorology)"/>
              </a:rPr>
              <a:t>precipitation</a:t>
            </a:r>
            <a:r>
              <a:rPr lang="en-US" dirty="0"/>
              <a:t>, </a:t>
            </a:r>
            <a:r>
              <a:rPr lang="en-US" dirty="0">
                <a:hlinkClick r:id="rId5" tooltip="Dew"/>
              </a:rPr>
              <a:t>dew</a:t>
            </a:r>
            <a:r>
              <a:rPr lang="en-US" dirty="0"/>
              <a:t>, or </a:t>
            </a:r>
            <a:r>
              <a:rPr lang="en-US" dirty="0">
                <a:hlinkClick r:id="rId6" tooltip="Fog"/>
              </a:rPr>
              <a:t>fog</a:t>
            </a:r>
            <a:r>
              <a:rPr lang="en-US" dirty="0"/>
              <a:t>. Higher humidity reduces the effectiveness of </a:t>
            </a:r>
            <a:r>
              <a:rPr lang="en-US" dirty="0">
                <a:hlinkClick r:id="rId7" tooltip="Sweating"/>
              </a:rPr>
              <a:t>sweating</a:t>
            </a:r>
            <a:r>
              <a:rPr lang="en-US" dirty="0"/>
              <a:t> in cooling the body by reducing the rate of </a:t>
            </a:r>
            <a:r>
              <a:rPr lang="en-US" dirty="0">
                <a:hlinkClick r:id="rId8" tooltip="Evaporation"/>
              </a:rPr>
              <a:t>evaporation</a:t>
            </a:r>
            <a:r>
              <a:rPr lang="en-US" dirty="0"/>
              <a:t> of moisture from the skin. This effect is calculated in a </a:t>
            </a:r>
            <a:r>
              <a:rPr lang="en-US" dirty="0">
                <a:hlinkClick r:id="rId9" tooltip="Heat index"/>
              </a:rPr>
              <a:t>heat index</a:t>
            </a:r>
            <a:r>
              <a:rPr lang="en-US" dirty="0"/>
              <a:t> table or </a:t>
            </a:r>
            <a:r>
              <a:rPr lang="en-US" dirty="0" err="1">
                <a:hlinkClick r:id="rId10" tooltip="Humidex"/>
              </a:rPr>
              <a:t>humidex</a:t>
            </a:r>
            <a:r>
              <a:rPr lang="en-US" dirty="0"/>
              <a:t>, used during summer weather.</a:t>
            </a:r>
          </a:p>
          <a:p>
            <a:pPr marL="0" indent="0">
              <a:buNone/>
            </a:pPr>
            <a:r>
              <a:rPr lang="en-US" dirty="0"/>
              <a:t>There are three main measurements of humidity: absolute, relative and specific. </a:t>
            </a:r>
            <a:r>
              <a:rPr lang="en-US" b="1" dirty="0"/>
              <a:t>Absolute humidity</a:t>
            </a:r>
            <a:r>
              <a:rPr lang="en-US" dirty="0"/>
              <a:t> is the water content of air</a:t>
            </a:r>
            <a:r>
              <a:rPr lang="en-US" dirty="0" smtClean="0"/>
              <a:t>. </a:t>
            </a:r>
            <a:r>
              <a:rPr lang="en-US" b="1" dirty="0"/>
              <a:t>Relative humidity</a:t>
            </a:r>
            <a:r>
              <a:rPr lang="en-US" dirty="0"/>
              <a:t>, expressed as a percent, measures the current absolute humidity </a:t>
            </a:r>
            <a:r>
              <a:rPr lang="en-US" i="1" dirty="0"/>
              <a:t>relative</a:t>
            </a:r>
            <a:r>
              <a:rPr lang="en-US" dirty="0"/>
              <a:t> to the maximum for that temperature. </a:t>
            </a:r>
            <a:r>
              <a:rPr lang="en-US" b="1" dirty="0"/>
              <a:t>Specific humidity</a:t>
            </a:r>
            <a:r>
              <a:rPr lang="en-US" dirty="0"/>
              <a:t> is a </a:t>
            </a:r>
            <a:r>
              <a:rPr lang="en-US" dirty="0">
                <a:hlinkClick r:id="rId11" tooltip="Ratio"/>
              </a:rPr>
              <a:t>ratio</a:t>
            </a:r>
            <a:r>
              <a:rPr lang="en-US" dirty="0"/>
              <a:t> of the water vapor content of the mixture to the total air content on a mass basis.</a:t>
            </a:r>
          </a:p>
          <a:p>
            <a:pPr marL="0" indent="0">
              <a:buNone/>
            </a:pPr>
            <a:endParaRPr lang="en-US" dirty="0"/>
          </a:p>
        </p:txBody>
      </p:sp>
    </p:spTree>
    <p:extLst>
      <p:ext uri="{BB962C8B-B14F-4D97-AF65-F5344CB8AC3E}">
        <p14:creationId xmlns:p14="http://schemas.microsoft.com/office/powerpoint/2010/main" val="289716585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Boiling</a:t>
            </a:r>
            <a:endParaRPr lang="en-US" dirty="0"/>
          </a:p>
        </p:txBody>
      </p:sp>
      <p:sp>
        <p:nvSpPr>
          <p:cNvPr id="3" name="Content Placeholder 2"/>
          <p:cNvSpPr>
            <a:spLocks noGrp="1"/>
          </p:cNvSpPr>
          <p:nvPr>
            <p:ph idx="1"/>
          </p:nvPr>
        </p:nvSpPr>
        <p:spPr/>
        <p:txBody>
          <a:bodyPr/>
          <a:lstStyle/>
          <a:p>
            <a:pPr marL="0" indent="0">
              <a:buNone/>
            </a:pPr>
            <a:r>
              <a:rPr lang="en-US" b="1" dirty="0"/>
              <a:t>Boiling</a:t>
            </a:r>
            <a:r>
              <a:rPr lang="en-US" dirty="0"/>
              <a:t> is the rapid </a:t>
            </a:r>
            <a:r>
              <a:rPr lang="en-US" dirty="0">
                <a:hlinkClick r:id="rId2" tooltip="Vaporization"/>
              </a:rPr>
              <a:t>vaporization</a:t>
            </a:r>
            <a:r>
              <a:rPr lang="en-US" dirty="0"/>
              <a:t> of a </a:t>
            </a:r>
            <a:r>
              <a:rPr lang="en-US" dirty="0">
                <a:hlinkClick r:id="rId3" tooltip="Liquid"/>
              </a:rPr>
              <a:t>liquid</a:t>
            </a:r>
            <a:r>
              <a:rPr lang="en-US" dirty="0"/>
              <a:t>, which occurs when a liquid is heated to its </a:t>
            </a:r>
            <a:r>
              <a:rPr lang="en-US" dirty="0">
                <a:hlinkClick r:id="rId4" tooltip="Boiling point"/>
              </a:rPr>
              <a:t>boiling point</a:t>
            </a:r>
            <a:r>
              <a:rPr lang="en-US" dirty="0"/>
              <a:t>, the </a:t>
            </a:r>
            <a:r>
              <a:rPr lang="en-US" dirty="0">
                <a:hlinkClick r:id="rId5" tooltip="Temperature"/>
              </a:rPr>
              <a:t>temperature</a:t>
            </a:r>
            <a:r>
              <a:rPr lang="en-US" dirty="0"/>
              <a:t> at which the </a:t>
            </a:r>
            <a:r>
              <a:rPr lang="en-US" dirty="0">
                <a:hlinkClick r:id="rId6" tooltip="Vapor pressure"/>
              </a:rPr>
              <a:t>vapor pressure</a:t>
            </a:r>
            <a:r>
              <a:rPr lang="en-US" dirty="0"/>
              <a:t> of the liquid is equal to the pressure exerted on the liquid by the surrounding environmental pressure.</a:t>
            </a:r>
          </a:p>
        </p:txBody>
      </p:sp>
    </p:spTree>
    <p:extLst>
      <p:ext uri="{BB962C8B-B14F-4D97-AF65-F5344CB8AC3E}">
        <p14:creationId xmlns:p14="http://schemas.microsoft.com/office/powerpoint/2010/main" val="253634242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Convection</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Convection</a:t>
            </a:r>
            <a:r>
              <a:rPr lang="en-US" dirty="0"/>
              <a:t> is the concerted, collective movement of groups or aggregates of </a:t>
            </a:r>
            <a:r>
              <a:rPr lang="en-US" dirty="0">
                <a:hlinkClick r:id="rId2" tooltip="Molecule"/>
              </a:rPr>
              <a:t>molecules</a:t>
            </a:r>
            <a:r>
              <a:rPr lang="en-US" dirty="0"/>
              <a:t> within </a:t>
            </a:r>
            <a:r>
              <a:rPr lang="en-US" dirty="0">
                <a:hlinkClick r:id="rId3" tooltip="Fluid"/>
              </a:rPr>
              <a:t>fluids</a:t>
            </a:r>
            <a:r>
              <a:rPr lang="en-US" dirty="0"/>
              <a:t> (e.g., </a:t>
            </a:r>
            <a:r>
              <a:rPr lang="en-US" dirty="0">
                <a:hlinkClick r:id="rId4" tooltip="Liquid"/>
              </a:rPr>
              <a:t>liquids</a:t>
            </a:r>
            <a:r>
              <a:rPr lang="en-US" dirty="0"/>
              <a:t>, </a:t>
            </a:r>
            <a:r>
              <a:rPr lang="en-US" dirty="0">
                <a:hlinkClick r:id="rId5" tooltip="Gas"/>
              </a:rPr>
              <a:t>gases</a:t>
            </a:r>
            <a:r>
              <a:rPr lang="en-US" dirty="0"/>
              <a:t>) and </a:t>
            </a:r>
            <a:r>
              <a:rPr lang="en-US" dirty="0" err="1">
                <a:hlinkClick r:id="rId6" tooltip="Rheid"/>
              </a:rPr>
              <a:t>rheids</a:t>
            </a:r>
            <a:r>
              <a:rPr lang="en-US" dirty="0"/>
              <a:t>, either through </a:t>
            </a:r>
            <a:r>
              <a:rPr lang="en-US" dirty="0">
                <a:hlinkClick r:id="rId7" tooltip="Advection"/>
              </a:rPr>
              <a:t>advection</a:t>
            </a:r>
            <a:r>
              <a:rPr lang="en-US" dirty="0"/>
              <a:t> or through </a:t>
            </a:r>
            <a:r>
              <a:rPr lang="en-US" dirty="0">
                <a:hlinkClick r:id="rId8" tooltip="Diffusion"/>
              </a:rPr>
              <a:t>diffusion</a:t>
            </a:r>
            <a:r>
              <a:rPr lang="en-US" dirty="0"/>
              <a:t> or as a combination of both of them. Convection of mass cannot take place in solids, since neither bulk current flows nor significant diffusion can take place in solids. Diffusion of heat can take place in solids, but that is called </a:t>
            </a:r>
            <a:r>
              <a:rPr lang="en-US" dirty="0">
                <a:hlinkClick r:id="rId9" tooltip="Thermal conduction"/>
              </a:rPr>
              <a:t>heat conduction</a:t>
            </a:r>
            <a:r>
              <a:rPr lang="en-US" dirty="0"/>
              <a:t>. Convection can be demonstrated by placing a heat source (e.g. a </a:t>
            </a:r>
            <a:r>
              <a:rPr lang="en-US" dirty="0">
                <a:hlinkClick r:id="rId10" tooltip="Bunsen burner"/>
              </a:rPr>
              <a:t>Bunsen burner</a:t>
            </a:r>
            <a:r>
              <a:rPr lang="en-US" dirty="0"/>
              <a:t>) at the side of a glass full of a liquid, and observing the changes in temperature in the glass caused by the warmer fluid moving into cooler areas.</a:t>
            </a:r>
          </a:p>
        </p:txBody>
      </p:sp>
    </p:spTree>
    <p:extLst>
      <p:ext uri="{BB962C8B-B14F-4D97-AF65-F5344CB8AC3E}">
        <p14:creationId xmlns:p14="http://schemas.microsoft.com/office/powerpoint/2010/main" val="2983457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Simpsons </a:t>
            </a:r>
            <a:r>
              <a:rPr lang="en-US" dirty="0" smtClean="0"/>
              <a:t>rule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4897" y="1551780"/>
            <a:ext cx="6397503" cy="4620419"/>
          </a:xfrm>
        </p:spPr>
      </p:pic>
      <p:sp>
        <p:nvSpPr>
          <p:cNvPr id="5" name="Rectangle 4"/>
          <p:cNvSpPr/>
          <p:nvPr/>
        </p:nvSpPr>
        <p:spPr>
          <a:xfrm>
            <a:off x="2971800" y="1828800"/>
            <a:ext cx="32004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0979473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Conduction</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Heat conduction</a:t>
            </a:r>
            <a:r>
              <a:rPr lang="en-US" dirty="0"/>
              <a:t> (or </a:t>
            </a:r>
            <a:r>
              <a:rPr lang="en-US" b="1" dirty="0"/>
              <a:t>thermal conduction</a:t>
            </a:r>
            <a:r>
              <a:rPr lang="en-US" dirty="0"/>
              <a:t>) is the transfer of </a:t>
            </a:r>
            <a:r>
              <a:rPr lang="en-US" dirty="0">
                <a:hlinkClick r:id="rId2" tooltip="Internal energy"/>
              </a:rPr>
              <a:t>internal energy</a:t>
            </a:r>
            <a:r>
              <a:rPr lang="en-US" dirty="0"/>
              <a:t> by microscopic </a:t>
            </a:r>
            <a:r>
              <a:rPr lang="en-US" dirty="0">
                <a:hlinkClick r:id="rId3" tooltip="Diffusion"/>
              </a:rPr>
              <a:t>diffusion</a:t>
            </a:r>
            <a:r>
              <a:rPr lang="en-US" dirty="0"/>
              <a:t> and collisions of particles or quasi-particles within a body due to a </a:t>
            </a:r>
            <a:r>
              <a:rPr lang="en-US" dirty="0">
                <a:hlinkClick r:id="rId4" tooltip="Temperature gradient"/>
              </a:rPr>
              <a:t>temperature gradient</a:t>
            </a:r>
            <a:r>
              <a:rPr lang="en-US" dirty="0"/>
              <a:t>. The microscopically diffusing and colliding objects include molecules, electrons, atoms, and </a:t>
            </a:r>
            <a:r>
              <a:rPr lang="en-US" dirty="0">
                <a:hlinkClick r:id="rId5" tooltip="Phonon"/>
              </a:rPr>
              <a:t>phonons</a:t>
            </a:r>
            <a:r>
              <a:rPr lang="en-US" dirty="0"/>
              <a:t>. They transfer disorganized microscopic kinetic and potential energy, which are jointly known as internal energy. Conduction can only take place within an object or material, or between two objects that are in direct or indirect contact with each other. Conduction takes place in all forms of </a:t>
            </a:r>
            <a:r>
              <a:rPr lang="en-US" dirty="0">
                <a:hlinkClick r:id="rId6" tooltip="Ponderable matter"/>
              </a:rPr>
              <a:t>ponderable matter</a:t>
            </a:r>
            <a:r>
              <a:rPr lang="en-US" dirty="0"/>
              <a:t>, such as solids, liquids, gases and plasmas</a:t>
            </a:r>
            <a:r>
              <a:rPr lang="en-US" dirty="0" smtClean="0"/>
              <a:t>.</a:t>
            </a:r>
            <a:endParaRPr lang="en-US" dirty="0"/>
          </a:p>
        </p:txBody>
      </p:sp>
    </p:spTree>
    <p:extLst>
      <p:ext uri="{BB962C8B-B14F-4D97-AF65-F5344CB8AC3E}">
        <p14:creationId xmlns:p14="http://schemas.microsoft.com/office/powerpoint/2010/main" val="69284539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Evaporation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Evaporation</a:t>
            </a:r>
            <a:r>
              <a:rPr lang="en-US" dirty="0"/>
              <a:t> is a type of </a:t>
            </a:r>
            <a:r>
              <a:rPr lang="en-US" dirty="0">
                <a:hlinkClick r:id="rId2" tooltip="Vaporization"/>
              </a:rPr>
              <a:t>vaporization</a:t>
            </a:r>
            <a:r>
              <a:rPr lang="en-US" dirty="0"/>
              <a:t> of a </a:t>
            </a:r>
            <a:r>
              <a:rPr lang="en-US" dirty="0">
                <a:hlinkClick r:id="rId3" tooltip="Liquid"/>
              </a:rPr>
              <a:t>liquid</a:t>
            </a:r>
            <a:r>
              <a:rPr lang="en-US" dirty="0"/>
              <a:t> that occurs from the </a:t>
            </a:r>
            <a:r>
              <a:rPr lang="en-US" dirty="0">
                <a:hlinkClick r:id="rId4" tooltip="Interface (chemistry)"/>
              </a:rPr>
              <a:t>surface</a:t>
            </a:r>
            <a:r>
              <a:rPr lang="en-US" dirty="0"/>
              <a:t> of a liquid into a gaseous phase that is not saturated with the evaporating substance. The other type of vaporization is </a:t>
            </a:r>
            <a:r>
              <a:rPr lang="en-US" dirty="0">
                <a:hlinkClick r:id="rId5" tooltip="Boiling"/>
              </a:rPr>
              <a:t>boiling</a:t>
            </a:r>
            <a:r>
              <a:rPr lang="en-US" dirty="0"/>
              <a:t>, which is characterized by bubbles of saturated vapor forming in the liquid phase. Steam produced in a boiler is another example of evaporation occurring in a saturated vapor phase. Evaporation that occurs directly from the solid phase below the melting point, as commonly observed with ice at or below freezing or moth crystals (</a:t>
            </a:r>
            <a:r>
              <a:rPr lang="en-US" dirty="0" err="1"/>
              <a:t>napthalene</a:t>
            </a:r>
            <a:r>
              <a:rPr lang="en-US" dirty="0"/>
              <a:t> or </a:t>
            </a:r>
            <a:r>
              <a:rPr lang="en-US" dirty="0" err="1"/>
              <a:t>paradichlorobenzine</a:t>
            </a:r>
            <a:r>
              <a:rPr lang="en-US" dirty="0"/>
              <a:t>), is called </a:t>
            </a:r>
            <a:r>
              <a:rPr lang="en-US" dirty="0">
                <a:hlinkClick r:id="rId6" tooltip="Sublimation (phase transition)"/>
              </a:rPr>
              <a:t>sublimation</a:t>
            </a:r>
            <a:r>
              <a:rPr lang="en-US" dirty="0"/>
              <a:t>.</a:t>
            </a:r>
          </a:p>
        </p:txBody>
      </p:sp>
    </p:spTree>
    <p:extLst>
      <p:ext uri="{BB962C8B-B14F-4D97-AF65-F5344CB8AC3E}">
        <p14:creationId xmlns:p14="http://schemas.microsoft.com/office/powerpoint/2010/main" val="221617870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Laws </a:t>
            </a:r>
            <a:r>
              <a:rPr lang="en-US" dirty="0"/>
              <a:t>of </a:t>
            </a:r>
            <a:r>
              <a:rPr lang="en-US" dirty="0" smtClean="0"/>
              <a:t>thermodynamics</a:t>
            </a:r>
            <a:endParaRPr lang="en-US" dirty="0"/>
          </a:p>
        </p:txBody>
      </p:sp>
      <p:sp>
        <p:nvSpPr>
          <p:cNvPr id="3" name="Content Placeholder 2"/>
          <p:cNvSpPr>
            <a:spLocks noGrp="1"/>
          </p:cNvSpPr>
          <p:nvPr>
            <p:ph idx="1"/>
          </p:nvPr>
        </p:nvSpPr>
        <p:spPr/>
        <p:txBody>
          <a:bodyPr/>
          <a:lstStyle/>
          <a:p>
            <a:pPr marL="0" indent="0">
              <a:buNone/>
            </a:pPr>
            <a:r>
              <a:rPr lang="en-US" dirty="0"/>
              <a:t>The four </a:t>
            </a:r>
            <a:r>
              <a:rPr lang="en-US" b="1" dirty="0"/>
              <a:t>laws of </a:t>
            </a:r>
            <a:r>
              <a:rPr lang="en-US" b="1" dirty="0">
                <a:hlinkClick r:id="rId2" tooltip="Thermodynamics"/>
              </a:rPr>
              <a:t>thermodynamics</a:t>
            </a:r>
            <a:r>
              <a:rPr lang="en-US" dirty="0"/>
              <a:t> define fundamental physical quantities (</a:t>
            </a:r>
            <a:r>
              <a:rPr lang="en-US" dirty="0">
                <a:hlinkClick r:id="rId3" tooltip="Temperature"/>
              </a:rPr>
              <a:t>temperature</a:t>
            </a:r>
            <a:r>
              <a:rPr lang="en-US" dirty="0"/>
              <a:t>, </a:t>
            </a:r>
            <a:r>
              <a:rPr lang="en-US" dirty="0">
                <a:hlinkClick r:id="rId4" tooltip="Energy"/>
              </a:rPr>
              <a:t>energy</a:t>
            </a:r>
            <a:r>
              <a:rPr lang="en-US" dirty="0"/>
              <a:t>, and </a:t>
            </a:r>
            <a:r>
              <a:rPr lang="en-US" dirty="0">
                <a:hlinkClick r:id="rId5" tooltip="Entropy"/>
              </a:rPr>
              <a:t>entropy</a:t>
            </a:r>
            <a:r>
              <a:rPr lang="en-US" dirty="0"/>
              <a:t>) that characterize </a:t>
            </a:r>
            <a:r>
              <a:rPr lang="en-US" dirty="0">
                <a:hlinkClick r:id="rId6" tooltip="Thermodynamic system"/>
              </a:rPr>
              <a:t>thermodynamic systems</a:t>
            </a:r>
            <a:r>
              <a:rPr lang="en-US" dirty="0"/>
              <a:t>. The laws describe how these quantities behave under various circumstances, and forbid certain phenomena (such as </a:t>
            </a:r>
            <a:r>
              <a:rPr lang="en-US" dirty="0">
                <a:hlinkClick r:id="rId7" tooltip="Perpetual motion"/>
              </a:rPr>
              <a:t>perpetual motion</a:t>
            </a:r>
            <a:r>
              <a:rPr lang="en-US" dirty="0" smtClean="0"/>
              <a:t>).</a:t>
            </a:r>
            <a:endParaRPr lang="en-US" dirty="0"/>
          </a:p>
        </p:txBody>
      </p:sp>
    </p:spTree>
    <p:extLst>
      <p:ext uri="{BB962C8B-B14F-4D97-AF65-F5344CB8AC3E}">
        <p14:creationId xmlns:p14="http://schemas.microsoft.com/office/powerpoint/2010/main" val="349039115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Laws of thermodynamics</a:t>
            </a:r>
          </a:p>
        </p:txBody>
      </p:sp>
      <p:sp>
        <p:nvSpPr>
          <p:cNvPr id="3" name="Content Placeholder 2"/>
          <p:cNvSpPr>
            <a:spLocks noGrp="1"/>
          </p:cNvSpPr>
          <p:nvPr>
            <p:ph idx="1"/>
          </p:nvPr>
        </p:nvSpPr>
        <p:spPr/>
        <p:txBody>
          <a:bodyPr>
            <a:normAutofit fontScale="62500" lnSpcReduction="20000"/>
          </a:bodyPr>
          <a:lstStyle/>
          <a:p>
            <a:pPr marL="0" indent="0">
              <a:buNone/>
            </a:pPr>
            <a:r>
              <a:rPr lang="en-US" dirty="0"/>
              <a:t>The four laws of thermodynamics are</a:t>
            </a:r>
            <a:r>
              <a:rPr lang="en-US" dirty="0" smtClean="0"/>
              <a:t>:</a:t>
            </a:r>
            <a:endParaRPr lang="en-US" dirty="0"/>
          </a:p>
          <a:p>
            <a:r>
              <a:rPr lang="en-US" dirty="0" err="1">
                <a:hlinkClick r:id="rId2" tooltip="Zeroth law of thermodynamics"/>
              </a:rPr>
              <a:t>Zeroth</a:t>
            </a:r>
            <a:r>
              <a:rPr lang="en-US" dirty="0">
                <a:hlinkClick r:id="rId2" tooltip="Zeroth law of thermodynamics"/>
              </a:rPr>
              <a:t> law of thermodynamics</a:t>
            </a:r>
            <a:r>
              <a:rPr lang="en-US" dirty="0"/>
              <a:t>: If two systems are in thermal equilibrium separately, with a third system, they must be in thermal equilibrium with each other. This law helps define the notion of </a:t>
            </a:r>
            <a:r>
              <a:rPr lang="en-US" dirty="0">
                <a:hlinkClick r:id="rId3" tooltip="Temperature"/>
              </a:rPr>
              <a:t>temperature</a:t>
            </a:r>
            <a:r>
              <a:rPr lang="en-US" dirty="0"/>
              <a:t>.</a:t>
            </a:r>
          </a:p>
          <a:p>
            <a:r>
              <a:rPr lang="en-US" dirty="0">
                <a:hlinkClick r:id="rId4" tooltip="First law of thermodynamics"/>
              </a:rPr>
              <a:t>First law of thermodynamics</a:t>
            </a:r>
            <a:r>
              <a:rPr lang="en-US" dirty="0"/>
              <a:t>: Because </a:t>
            </a:r>
            <a:r>
              <a:rPr lang="en-US" dirty="0">
                <a:hlinkClick r:id="rId5" tooltip="Conservation of energy"/>
              </a:rPr>
              <a:t>energy is conserved</a:t>
            </a:r>
            <a:r>
              <a:rPr lang="en-US" dirty="0"/>
              <a:t>, the internal energy of a system changes as heat flows in or out of it. Equivalently, </a:t>
            </a:r>
            <a:r>
              <a:rPr lang="en-US" dirty="0">
                <a:hlinkClick r:id="rId6" tooltip="Perpetual motion machine"/>
              </a:rPr>
              <a:t>perpetual motion machines</a:t>
            </a:r>
            <a:r>
              <a:rPr lang="en-US" dirty="0"/>
              <a:t> of the first kind are impossible.</a:t>
            </a:r>
          </a:p>
          <a:p>
            <a:r>
              <a:rPr lang="en-US" dirty="0">
                <a:hlinkClick r:id="rId7" tooltip="Second law of thermodynamics"/>
              </a:rPr>
              <a:t>Second law of thermodynamics</a:t>
            </a:r>
            <a:r>
              <a:rPr lang="en-US" dirty="0"/>
              <a:t>: The entropy of any isolated system never decreases. Such systems spontaneously evolve towards </a:t>
            </a:r>
            <a:r>
              <a:rPr lang="en-US" dirty="0">
                <a:hlinkClick r:id="rId8" tooltip="Thermodynamic equilibrium"/>
              </a:rPr>
              <a:t>thermodynamic equilibrium</a:t>
            </a:r>
            <a:r>
              <a:rPr lang="en-US" dirty="0"/>
              <a:t> — the state of maximum </a:t>
            </a:r>
            <a:r>
              <a:rPr lang="en-US" dirty="0">
                <a:hlinkClick r:id="rId9" tooltip="Entropy"/>
              </a:rPr>
              <a:t>entropy</a:t>
            </a:r>
            <a:r>
              <a:rPr lang="en-US" dirty="0"/>
              <a:t> of the system. Equivalently, </a:t>
            </a:r>
            <a:r>
              <a:rPr lang="en-US" dirty="0">
                <a:hlinkClick r:id="rId6" tooltip="Perpetual motion machine"/>
              </a:rPr>
              <a:t>perpetual motion machines</a:t>
            </a:r>
            <a:r>
              <a:rPr lang="en-US" dirty="0"/>
              <a:t> of the second kind are impossible.</a:t>
            </a:r>
          </a:p>
          <a:p>
            <a:r>
              <a:rPr lang="en-US" dirty="0">
                <a:hlinkClick r:id="rId10" tooltip="Third law of thermodynamics"/>
              </a:rPr>
              <a:t>Third law of thermodynamics</a:t>
            </a:r>
            <a:r>
              <a:rPr lang="en-US" dirty="0"/>
              <a:t>: The entropy of a system approaches a constant value as the temperature approaches </a:t>
            </a:r>
            <a:r>
              <a:rPr lang="en-US" dirty="0">
                <a:hlinkClick r:id="rId11" tooltip="Absolute zero"/>
              </a:rPr>
              <a:t>absolute zero</a:t>
            </a:r>
            <a:r>
              <a:rPr lang="en-US" dirty="0" smtClean="0"/>
              <a:t>. </a:t>
            </a:r>
            <a:r>
              <a:rPr lang="en-US" dirty="0"/>
              <a:t>With the exception of </a:t>
            </a:r>
            <a:r>
              <a:rPr lang="en-US" dirty="0">
                <a:hlinkClick r:id="rId12" tooltip="Glass"/>
              </a:rPr>
              <a:t>glasses</a:t>
            </a:r>
            <a:r>
              <a:rPr lang="en-US" dirty="0"/>
              <a:t> the entropy of a system at absolute zero is typically close to zero, and is equal to the log of the multiplicity of the quantum </a:t>
            </a:r>
            <a:r>
              <a:rPr lang="en-US" dirty="0">
                <a:hlinkClick r:id="rId13" tooltip="Ground state"/>
              </a:rPr>
              <a:t>ground state</a:t>
            </a:r>
            <a:r>
              <a:rPr lang="en-US" dirty="0"/>
              <a:t>.</a:t>
            </a:r>
          </a:p>
          <a:p>
            <a:pPr marL="0" indent="0">
              <a:buNone/>
            </a:pPr>
            <a:endParaRPr lang="en-US" dirty="0"/>
          </a:p>
        </p:txBody>
      </p:sp>
    </p:spTree>
    <p:extLst>
      <p:ext uri="{BB962C8B-B14F-4D97-AF65-F5344CB8AC3E}">
        <p14:creationId xmlns:p14="http://schemas.microsoft.com/office/powerpoint/2010/main" val="415972160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Irreversibly smashed </a:t>
            </a:r>
            <a:r>
              <a:rPr lang="en-US" dirty="0" smtClean="0"/>
              <a:t>cup</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767594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Heat engines</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A </a:t>
            </a:r>
            <a:r>
              <a:rPr lang="en-US" b="1" dirty="0"/>
              <a:t>heat engine</a:t>
            </a:r>
            <a:r>
              <a:rPr lang="en-US" dirty="0"/>
              <a:t> is a system that converts heat or </a:t>
            </a:r>
            <a:r>
              <a:rPr lang="en-US" dirty="0">
                <a:hlinkClick r:id="rId2" tooltip="Thermal energy"/>
              </a:rPr>
              <a:t>thermal energy</a:t>
            </a:r>
            <a:r>
              <a:rPr lang="en-US" dirty="0"/>
              <a:t> to </a:t>
            </a:r>
            <a:r>
              <a:rPr lang="en-US" dirty="0">
                <a:hlinkClick r:id="rId3" tooltip="Mechanical energy"/>
              </a:rPr>
              <a:t>mechanical energy</a:t>
            </a:r>
            <a:r>
              <a:rPr lang="en-US" dirty="0"/>
              <a:t>, which can then be used to do </a:t>
            </a:r>
            <a:r>
              <a:rPr lang="en-US" dirty="0">
                <a:hlinkClick r:id="rId4" tooltip="Mechanical work"/>
              </a:rPr>
              <a:t>mechanical work</a:t>
            </a:r>
            <a:r>
              <a:rPr lang="en-US" dirty="0"/>
              <a:t>.</a:t>
            </a:r>
            <a:r>
              <a:rPr lang="en-US" baseline="30000" dirty="0">
                <a:hlinkClick r:id="rId5"/>
              </a:rPr>
              <a:t>[1]</a:t>
            </a:r>
            <a:r>
              <a:rPr lang="en-US" baseline="30000" dirty="0">
                <a:hlinkClick r:id="rId6"/>
              </a:rPr>
              <a:t>[2]</a:t>
            </a:r>
            <a:r>
              <a:rPr lang="en-US" dirty="0"/>
              <a:t> It does this by bringing a working substance from a higher state temperature to a lower state temperature. A heat "source" generates thermal energy that brings the working substance to the high temperature state. The working substance generates work in the "</a:t>
            </a:r>
            <a:r>
              <a:rPr lang="en-US" dirty="0">
                <a:hlinkClick r:id="rId7" tooltip="Thermodynamic system"/>
              </a:rPr>
              <a:t>working body</a:t>
            </a:r>
            <a:r>
              <a:rPr lang="en-US" dirty="0"/>
              <a:t>" of the engine while </a:t>
            </a:r>
            <a:r>
              <a:rPr lang="en-US" dirty="0">
                <a:hlinkClick r:id="rId8" tooltip="Heat transfer"/>
              </a:rPr>
              <a:t>transferring heat</a:t>
            </a:r>
            <a:r>
              <a:rPr lang="en-US" dirty="0"/>
              <a:t> to the colder "</a:t>
            </a:r>
            <a:r>
              <a:rPr lang="en-US" dirty="0">
                <a:hlinkClick r:id="rId9" tooltip="Heat sink"/>
              </a:rPr>
              <a:t>sink</a:t>
            </a:r>
            <a:r>
              <a:rPr lang="en-US" dirty="0"/>
              <a:t>" until it reaches a low temperature state. During this process some of the thermal energy is converted into </a:t>
            </a:r>
            <a:r>
              <a:rPr lang="en-US" dirty="0">
                <a:hlinkClick r:id="rId10" tooltip="Energy"/>
              </a:rPr>
              <a:t>work</a:t>
            </a:r>
            <a:r>
              <a:rPr lang="en-US" dirty="0"/>
              <a:t> by exploiting the properties of the working substance. The working substance can be any system with a non-zero </a:t>
            </a:r>
            <a:r>
              <a:rPr lang="en-US" dirty="0">
                <a:hlinkClick r:id="rId11" tooltip="Heat capacity"/>
              </a:rPr>
              <a:t>heat capacity</a:t>
            </a:r>
            <a:r>
              <a:rPr lang="en-US" dirty="0"/>
              <a:t>, but it usually is a gas or liquid.</a:t>
            </a:r>
          </a:p>
        </p:txBody>
      </p:sp>
    </p:spTree>
    <p:extLst>
      <p:ext uri="{BB962C8B-B14F-4D97-AF65-F5344CB8AC3E}">
        <p14:creationId xmlns:p14="http://schemas.microsoft.com/office/powerpoint/2010/main" val="141370862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Carnot </a:t>
            </a:r>
            <a:r>
              <a:rPr lang="en-US" dirty="0" smtClean="0"/>
              <a:t>engine</a:t>
            </a:r>
            <a:endParaRPr lang="en-US" dirty="0"/>
          </a:p>
        </p:txBody>
      </p:sp>
      <p:sp>
        <p:nvSpPr>
          <p:cNvPr id="3" name="Content Placeholder 2"/>
          <p:cNvSpPr>
            <a:spLocks noGrp="1"/>
          </p:cNvSpPr>
          <p:nvPr>
            <p:ph idx="1"/>
          </p:nvPr>
        </p:nvSpPr>
        <p:spPr/>
        <p:txBody>
          <a:bodyPr/>
          <a:lstStyle/>
          <a:p>
            <a:pPr marL="0" indent="0">
              <a:buNone/>
            </a:pPr>
            <a:r>
              <a:rPr lang="en-US" dirty="0"/>
              <a:t>A </a:t>
            </a:r>
            <a:r>
              <a:rPr lang="en-US" b="1" dirty="0"/>
              <a:t>Carnot heat </a:t>
            </a:r>
            <a:r>
              <a:rPr lang="en-US" b="1" dirty="0" smtClean="0"/>
              <a:t>engine</a:t>
            </a:r>
            <a:r>
              <a:rPr lang="en-US" dirty="0" smtClean="0"/>
              <a:t> </a:t>
            </a:r>
            <a:r>
              <a:rPr lang="en-US" dirty="0"/>
              <a:t>is a hypothetical engine that operates on the reversible </a:t>
            </a:r>
            <a:r>
              <a:rPr lang="en-US" dirty="0">
                <a:hlinkClick r:id="rId2" tooltip="Carnot cycle"/>
              </a:rPr>
              <a:t>Carnot cycle</a:t>
            </a:r>
            <a:r>
              <a:rPr lang="en-US" dirty="0"/>
              <a:t>. The basic model for this engine was developed by </a:t>
            </a:r>
            <a:r>
              <a:rPr lang="en-US" dirty="0">
                <a:hlinkClick r:id="rId3" tooltip="Nicolas Léonard Sadi Carnot"/>
              </a:rPr>
              <a:t>Nicolas Léonard </a:t>
            </a:r>
            <a:r>
              <a:rPr lang="en-US" dirty="0" err="1">
                <a:hlinkClick r:id="rId3" tooltip="Nicolas Léonard Sadi Carnot"/>
              </a:rPr>
              <a:t>Sadi</a:t>
            </a:r>
            <a:r>
              <a:rPr lang="en-US" dirty="0">
                <a:hlinkClick r:id="rId3" tooltip="Nicolas Léonard Sadi Carnot"/>
              </a:rPr>
              <a:t> Carnot</a:t>
            </a:r>
            <a:r>
              <a:rPr lang="en-US" dirty="0"/>
              <a:t> in 1824. The Carnot engine model was graphically expanded upon by </a:t>
            </a:r>
            <a:r>
              <a:rPr lang="en-US" dirty="0" err="1">
                <a:hlinkClick r:id="rId4" tooltip="Benoît Paul Émile Clapeyron"/>
              </a:rPr>
              <a:t>Benoît</a:t>
            </a:r>
            <a:r>
              <a:rPr lang="en-US" dirty="0">
                <a:hlinkClick r:id="rId4" tooltip="Benoît Paul Émile Clapeyron"/>
              </a:rPr>
              <a:t> Paul </a:t>
            </a:r>
            <a:r>
              <a:rPr lang="en-US" dirty="0" err="1">
                <a:hlinkClick r:id="rId4" tooltip="Benoît Paul Émile Clapeyron"/>
              </a:rPr>
              <a:t>Émile</a:t>
            </a:r>
            <a:r>
              <a:rPr lang="en-US" dirty="0">
                <a:hlinkClick r:id="rId4" tooltip="Benoît Paul Émile Clapeyron"/>
              </a:rPr>
              <a:t> </a:t>
            </a:r>
            <a:r>
              <a:rPr lang="en-US" dirty="0" err="1">
                <a:hlinkClick r:id="rId4" tooltip="Benoît Paul Émile Clapeyron"/>
              </a:rPr>
              <a:t>Clapeyron</a:t>
            </a:r>
            <a:r>
              <a:rPr lang="en-US" dirty="0"/>
              <a:t> in 1834 and mathematically elaborated upon by </a:t>
            </a:r>
            <a:r>
              <a:rPr lang="en-US" dirty="0">
                <a:hlinkClick r:id="rId5" tooltip="Rudolf Clausius"/>
              </a:rPr>
              <a:t>Rudolf </a:t>
            </a:r>
            <a:r>
              <a:rPr lang="en-US" dirty="0" err="1">
                <a:hlinkClick r:id="rId5" tooltip="Rudolf Clausius"/>
              </a:rPr>
              <a:t>Clausius</a:t>
            </a:r>
            <a:r>
              <a:rPr lang="en-US" dirty="0"/>
              <a:t> in 1857 from which the concept of </a:t>
            </a:r>
            <a:r>
              <a:rPr lang="en-US" dirty="0">
                <a:hlinkClick r:id="rId6" tooltip="Entropy"/>
              </a:rPr>
              <a:t>entropy</a:t>
            </a:r>
            <a:r>
              <a:rPr lang="en-US" dirty="0"/>
              <a:t> emerged</a:t>
            </a:r>
            <a:r>
              <a:rPr lang="en-US" dirty="0" smtClean="0"/>
              <a:t>.</a:t>
            </a:r>
            <a:endParaRPr lang="en-US" dirty="0"/>
          </a:p>
        </p:txBody>
      </p:sp>
    </p:spTree>
    <p:extLst>
      <p:ext uri="{BB962C8B-B14F-4D97-AF65-F5344CB8AC3E}">
        <p14:creationId xmlns:p14="http://schemas.microsoft.com/office/powerpoint/2010/main" val="306849440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Order to </a:t>
            </a:r>
            <a:r>
              <a:rPr lang="en-US" dirty="0" smtClean="0"/>
              <a:t>disorder</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5765980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Time’s </a:t>
            </a:r>
            <a:r>
              <a:rPr lang="en-US" dirty="0" smtClean="0"/>
              <a:t>arrow</a:t>
            </a:r>
            <a:endParaRPr lang="en-US" dirty="0"/>
          </a:p>
        </p:txBody>
      </p:sp>
      <p:sp>
        <p:nvSpPr>
          <p:cNvPr id="3" name="Content Placeholder 2"/>
          <p:cNvSpPr>
            <a:spLocks noGrp="1"/>
          </p:cNvSpPr>
          <p:nvPr>
            <p:ph idx="1"/>
          </p:nvPr>
        </p:nvSpPr>
        <p:spPr/>
        <p:txBody>
          <a:bodyPr/>
          <a:lstStyle/>
          <a:p>
            <a:pPr marL="0" indent="0">
              <a:buNone/>
            </a:pPr>
            <a:r>
              <a:rPr lang="en-US" dirty="0"/>
              <a:t>The </a:t>
            </a:r>
            <a:r>
              <a:rPr lang="en-US" b="1" dirty="0"/>
              <a:t>arrow of time</a:t>
            </a:r>
            <a:r>
              <a:rPr lang="en-US" dirty="0"/>
              <a:t>, or </a:t>
            </a:r>
            <a:r>
              <a:rPr lang="en-US" b="1" dirty="0"/>
              <a:t>time's arrow</a:t>
            </a:r>
            <a:r>
              <a:rPr lang="en-US" dirty="0"/>
              <a:t>, is a concept developed in 1927 by the British astronomer </a:t>
            </a:r>
            <a:r>
              <a:rPr lang="en-US" dirty="0">
                <a:hlinkClick r:id="rId2" tooltip="Arthur Eddington"/>
              </a:rPr>
              <a:t>Arthur </a:t>
            </a:r>
            <a:r>
              <a:rPr lang="en-US" dirty="0" err="1">
                <a:hlinkClick r:id="rId2" tooltip="Arthur Eddington"/>
              </a:rPr>
              <a:t>Eddington</a:t>
            </a:r>
            <a:r>
              <a:rPr lang="en-US" dirty="0"/>
              <a:t> involving the "one-way direction" or "asymmetry" of time. This direction, which can be determined, according to </a:t>
            </a:r>
            <a:r>
              <a:rPr lang="en-US" dirty="0" err="1"/>
              <a:t>Eddington</a:t>
            </a:r>
            <a:r>
              <a:rPr lang="en-US" dirty="0"/>
              <a:t>, by studying the organization of atoms, molecules and bodies, might be drawn upon a four-dimensional relativistic map of the world (</a:t>
            </a:r>
            <a:r>
              <a:rPr lang="en-US" i="1" dirty="0"/>
              <a:t>"a solid block of paper"</a:t>
            </a:r>
            <a:r>
              <a:rPr lang="en-US" dirty="0"/>
              <a:t>).</a:t>
            </a:r>
          </a:p>
        </p:txBody>
      </p:sp>
    </p:spTree>
    <p:extLst>
      <p:ext uri="{BB962C8B-B14F-4D97-AF65-F5344CB8AC3E}">
        <p14:creationId xmlns:p14="http://schemas.microsoft.com/office/powerpoint/2010/main" val="273359895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Statistical interpretation of entropy and Second </a:t>
            </a:r>
            <a:r>
              <a:rPr lang="en-US" dirty="0" smtClean="0"/>
              <a:t>Law</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86240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Damping</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Damping</a:t>
            </a:r>
            <a:r>
              <a:rPr lang="en-US" dirty="0"/>
              <a:t> is an influence within or upon an </a:t>
            </a:r>
            <a:r>
              <a:rPr lang="en-US" dirty="0">
                <a:hlinkClick r:id="rId2" tooltip="Oscillator"/>
              </a:rPr>
              <a:t>oscillatory system</a:t>
            </a:r>
            <a:r>
              <a:rPr lang="en-US" dirty="0"/>
              <a:t> that has the effect of reducing, restricting or preventing its oscillations. In physical systems, damping is produced by processes that dissipate the energy stored in the oscillation. Examples include </a:t>
            </a:r>
            <a:r>
              <a:rPr lang="en-US" dirty="0">
                <a:hlinkClick r:id="rId3" tooltip="Viscosity"/>
              </a:rPr>
              <a:t>viscous</a:t>
            </a:r>
            <a:r>
              <a:rPr lang="en-US" dirty="0"/>
              <a:t> </a:t>
            </a:r>
            <a:r>
              <a:rPr lang="en-US" dirty="0">
                <a:hlinkClick r:id="rId4" tooltip="Drag (physics)"/>
              </a:rPr>
              <a:t>drag</a:t>
            </a:r>
            <a:r>
              <a:rPr lang="en-US" dirty="0"/>
              <a:t> in mechanical systems, </a:t>
            </a:r>
            <a:r>
              <a:rPr lang="en-US" dirty="0">
                <a:hlinkClick r:id="rId5" tooltip="Electrical resistance and conductance"/>
              </a:rPr>
              <a:t>resistance</a:t>
            </a:r>
            <a:r>
              <a:rPr lang="en-US" dirty="0"/>
              <a:t> in </a:t>
            </a:r>
            <a:r>
              <a:rPr lang="en-US" dirty="0">
                <a:hlinkClick r:id="rId6" tooltip="Electronic oscillators"/>
              </a:rPr>
              <a:t>electronic oscillators</a:t>
            </a:r>
            <a:r>
              <a:rPr lang="en-US" dirty="0"/>
              <a:t>, and absorption and scattering of light in </a:t>
            </a:r>
            <a:r>
              <a:rPr lang="en-US" dirty="0">
                <a:hlinkClick r:id="rId7" tooltip="Optical oscillator"/>
              </a:rPr>
              <a:t>optical oscillators</a:t>
            </a:r>
            <a:r>
              <a:rPr lang="en-US" dirty="0"/>
              <a:t>. Damping not based on energy loss can be important in other oscillating systems such as those that occur in </a:t>
            </a:r>
            <a:r>
              <a:rPr lang="en-US" dirty="0">
                <a:hlinkClick r:id="rId8" tooltip="Ecology"/>
              </a:rPr>
              <a:t>biological systems</a:t>
            </a:r>
            <a:r>
              <a:rPr lang="en-US" dirty="0" smtClean="0"/>
              <a:t>.</a:t>
            </a:r>
            <a:endParaRPr lang="en-US" dirty="0"/>
          </a:p>
        </p:txBody>
      </p:sp>
    </p:spTree>
    <p:extLst>
      <p:ext uri="{BB962C8B-B14F-4D97-AF65-F5344CB8AC3E}">
        <p14:creationId xmlns:p14="http://schemas.microsoft.com/office/powerpoint/2010/main" val="290619510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Brownian motion</a:t>
            </a:r>
          </a:p>
        </p:txBody>
      </p:sp>
      <p:sp>
        <p:nvSpPr>
          <p:cNvPr id="3" name="Content Placeholder 2"/>
          <p:cNvSpPr>
            <a:spLocks noGrp="1"/>
          </p:cNvSpPr>
          <p:nvPr>
            <p:ph idx="1"/>
          </p:nvPr>
        </p:nvSpPr>
        <p:spPr/>
        <p:txBody>
          <a:bodyPr/>
          <a:lstStyle/>
          <a:p>
            <a:pPr marL="0" indent="0">
              <a:buNone/>
            </a:pPr>
            <a:r>
              <a:rPr lang="en-US" b="1" dirty="0"/>
              <a:t>Brownian </a:t>
            </a:r>
            <a:r>
              <a:rPr lang="en-US" b="1" dirty="0" smtClean="0"/>
              <a:t>motion</a:t>
            </a:r>
            <a:r>
              <a:rPr lang="en-US" dirty="0" smtClean="0"/>
              <a:t> is </a:t>
            </a:r>
            <a:r>
              <a:rPr lang="en-US" dirty="0"/>
              <a:t>the random motion of </a:t>
            </a:r>
            <a:r>
              <a:rPr lang="en-US" dirty="0">
                <a:hlinkClick r:id="rId2" tooltip="Particle"/>
              </a:rPr>
              <a:t>particles</a:t>
            </a:r>
            <a:r>
              <a:rPr lang="en-US" dirty="0"/>
              <a:t> suspended in a </a:t>
            </a:r>
            <a:r>
              <a:rPr lang="en-US" dirty="0">
                <a:hlinkClick r:id="rId3" tooltip="Fluid"/>
              </a:rPr>
              <a:t>fluid</a:t>
            </a:r>
            <a:r>
              <a:rPr lang="en-US" dirty="0"/>
              <a:t> (a </a:t>
            </a:r>
            <a:r>
              <a:rPr lang="en-US" dirty="0">
                <a:hlinkClick r:id="rId4" tooltip="Liquid"/>
              </a:rPr>
              <a:t>liquid</a:t>
            </a:r>
            <a:r>
              <a:rPr lang="en-US" dirty="0"/>
              <a:t> or a </a:t>
            </a:r>
            <a:r>
              <a:rPr lang="en-US" dirty="0">
                <a:hlinkClick r:id="rId5" tooltip="Gas"/>
              </a:rPr>
              <a:t>gas</a:t>
            </a:r>
            <a:r>
              <a:rPr lang="en-US" dirty="0"/>
              <a:t>) resulting from their collision with the quick </a:t>
            </a:r>
            <a:r>
              <a:rPr lang="en-US" dirty="0">
                <a:hlinkClick r:id="rId6" tooltip="Atom"/>
              </a:rPr>
              <a:t>atoms</a:t>
            </a:r>
            <a:r>
              <a:rPr lang="en-US" dirty="0"/>
              <a:t> or </a:t>
            </a:r>
            <a:r>
              <a:rPr lang="en-US" dirty="0">
                <a:hlinkClick r:id="rId7" tooltip="Molecule"/>
              </a:rPr>
              <a:t>molecules</a:t>
            </a:r>
            <a:r>
              <a:rPr lang="en-US" dirty="0"/>
              <a:t> in the gas or liquid. The term "Brownian motion" can also refer to the mathematical model used to describe such random movements, which is often called a </a:t>
            </a:r>
            <a:r>
              <a:rPr lang="en-US" dirty="0">
                <a:hlinkClick r:id="rId2" tooltip="Particle"/>
              </a:rPr>
              <a:t>particle theory</a:t>
            </a:r>
            <a:r>
              <a:rPr lang="en-US" dirty="0"/>
              <a:t>.</a:t>
            </a:r>
          </a:p>
        </p:txBody>
      </p:sp>
    </p:spTree>
    <p:extLst>
      <p:ext uri="{BB962C8B-B14F-4D97-AF65-F5344CB8AC3E}">
        <p14:creationId xmlns:p14="http://schemas.microsoft.com/office/powerpoint/2010/main" val="184782022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Diffusion</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Diffusion</a:t>
            </a:r>
            <a:r>
              <a:rPr lang="en-US" dirty="0"/>
              <a:t> is the net movement of a substance (e.g., an atom, ion or molecule) from a region of high </a:t>
            </a:r>
            <a:r>
              <a:rPr lang="en-US" dirty="0">
                <a:hlinkClick r:id="rId2" tooltip="Concentration"/>
              </a:rPr>
              <a:t>concentration</a:t>
            </a:r>
            <a:r>
              <a:rPr lang="en-US" dirty="0"/>
              <a:t> to a region of low concentration. This is also referred to as the movement of a substance down a </a:t>
            </a:r>
            <a:r>
              <a:rPr lang="en-US" dirty="0">
                <a:hlinkClick r:id="rId3" tooltip="Concentration gradient"/>
              </a:rPr>
              <a:t>concentration gradient</a:t>
            </a:r>
            <a:r>
              <a:rPr lang="en-US" dirty="0"/>
              <a:t>. A </a:t>
            </a:r>
            <a:r>
              <a:rPr lang="en-US" dirty="0">
                <a:hlinkClick r:id="rId4" tooltip="Gradient"/>
              </a:rPr>
              <a:t>gradient</a:t>
            </a:r>
            <a:r>
              <a:rPr lang="en-US" dirty="0"/>
              <a:t> is the change in the value of a quantity (e.g., concentration, pressure, temperature) with the change in another variable (e.g., distance). For example, a change in concentration over a distance is called a concentration gradient, a change in pressure over a distance is called a </a:t>
            </a:r>
            <a:r>
              <a:rPr lang="en-US" dirty="0">
                <a:hlinkClick r:id="rId5" tooltip="Pressure gradient"/>
              </a:rPr>
              <a:t>pressure gradient</a:t>
            </a:r>
            <a:r>
              <a:rPr lang="en-US" dirty="0"/>
              <a:t>, and a change in temperature over a distance is a called a </a:t>
            </a:r>
            <a:r>
              <a:rPr lang="en-US" dirty="0">
                <a:hlinkClick r:id="rId6" tooltip="Temperature gradient"/>
              </a:rPr>
              <a:t>temperature gradient</a:t>
            </a:r>
            <a:r>
              <a:rPr lang="en-US" dirty="0"/>
              <a:t>.</a:t>
            </a:r>
          </a:p>
        </p:txBody>
      </p:sp>
    </p:spTree>
    <p:extLst>
      <p:ext uri="{BB962C8B-B14F-4D97-AF65-F5344CB8AC3E}">
        <p14:creationId xmlns:p14="http://schemas.microsoft.com/office/powerpoint/2010/main" val="254765852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Computing </a:t>
            </a:r>
            <a:r>
              <a:rPr lang="en-US" dirty="0" smtClean="0"/>
              <a:t>thermodynamics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9525876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The principle of the least energy expenditure says that any natural system tries to get to a state with the smallest potential energy. </a:t>
            </a:r>
          </a:p>
        </p:txBody>
      </p:sp>
    </p:spTree>
    <p:extLst>
      <p:ext uri="{BB962C8B-B14F-4D97-AF65-F5344CB8AC3E}">
        <p14:creationId xmlns:p14="http://schemas.microsoft.com/office/powerpoint/2010/main" val="282255201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Debate</a:t>
            </a:r>
          </a:p>
        </p:txBody>
      </p:sp>
      <p:sp>
        <p:nvSpPr>
          <p:cNvPr id="3" name="Content Placeholder 2"/>
          <p:cNvSpPr>
            <a:spLocks noGrp="1"/>
          </p:cNvSpPr>
          <p:nvPr>
            <p:ph idx="1"/>
          </p:nvPr>
        </p:nvSpPr>
        <p:spPr/>
        <p:txBody>
          <a:bodyPr/>
          <a:lstStyle/>
          <a:p>
            <a:r>
              <a:rPr lang="en-US" dirty="0"/>
              <a:t>Debate competitions are 10% of our scores.</a:t>
            </a:r>
            <a:endParaRPr lang="en-US" dirty="0" smtClean="0">
              <a:effectLst/>
            </a:endParaRPr>
          </a:p>
          <a:p>
            <a:r>
              <a:rPr lang="en-US" dirty="0"/>
              <a:t>Register today</a:t>
            </a:r>
            <a:endParaRPr lang="en-US" dirty="0" smtClean="0">
              <a:effectLst/>
            </a:endParaRPr>
          </a:p>
          <a:p>
            <a:r>
              <a:rPr lang="en-US" dirty="0"/>
              <a:t>Use your calculus knowledge in the debate</a:t>
            </a:r>
            <a:endParaRPr lang="en-US" dirty="0">
              <a:effectLst/>
            </a:endParaRPr>
          </a:p>
        </p:txBody>
      </p:sp>
    </p:spTree>
    <p:extLst>
      <p:ext uri="{BB962C8B-B14F-4D97-AF65-F5344CB8AC3E}">
        <p14:creationId xmlns:p14="http://schemas.microsoft.com/office/powerpoint/2010/main" val="15774994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1139</TotalTime>
  <Words>3300</Words>
  <Application>Microsoft Office PowerPoint</Application>
  <PresentationFormat>On-screen Show (4:3)</PresentationFormat>
  <Paragraphs>188</Paragraphs>
  <Slides>94</Slides>
  <Notes>0</Notes>
  <HiddenSlides>0</HiddenSlides>
  <MMClips>0</MMClips>
  <ScaleCrop>false</ScaleCrop>
  <HeadingPairs>
    <vt:vector size="4" baseType="variant">
      <vt:variant>
        <vt:lpstr>Theme</vt:lpstr>
      </vt:variant>
      <vt:variant>
        <vt:i4>1</vt:i4>
      </vt:variant>
      <vt:variant>
        <vt:lpstr>Slide Titles</vt:lpstr>
      </vt:variant>
      <vt:variant>
        <vt:i4>94</vt:i4>
      </vt:variant>
    </vt:vector>
  </HeadingPairs>
  <TitlesOfParts>
    <vt:vector size="95" baseType="lpstr">
      <vt:lpstr>Office Theme</vt:lpstr>
      <vt:lpstr>4 Lecture in calculus</vt:lpstr>
      <vt:lpstr>Debate</vt:lpstr>
      <vt:lpstr>Missed: </vt:lpstr>
      <vt:lpstr>Numerical integration:</vt:lpstr>
      <vt:lpstr>Rectangular rule</vt:lpstr>
      <vt:lpstr>Trapezoidal rule</vt:lpstr>
      <vt:lpstr>Simpsons rule </vt:lpstr>
      <vt:lpstr>Simpsons rule</vt:lpstr>
      <vt:lpstr>Damping</vt:lpstr>
      <vt:lpstr>Damping</vt:lpstr>
      <vt:lpstr>Multivariable calculus</vt:lpstr>
      <vt:lpstr>Partial integral</vt:lpstr>
      <vt:lpstr>Multiple integrals</vt:lpstr>
      <vt:lpstr>Multiple integrals</vt:lpstr>
      <vt:lpstr>Multiple integrals</vt:lpstr>
      <vt:lpstr>Moment of inertia</vt:lpstr>
      <vt:lpstr>Moment of inertia</vt:lpstr>
      <vt:lpstr>Moment of inertia</vt:lpstr>
      <vt:lpstr>Kinetic energy of rotation and translation</vt:lpstr>
      <vt:lpstr>Kinetic energy of rotation</vt:lpstr>
      <vt:lpstr>Improper integrals</vt:lpstr>
      <vt:lpstr>Improper integrals</vt:lpstr>
      <vt:lpstr>Improper integrals</vt:lpstr>
      <vt:lpstr>PowerPoint Presentation</vt:lpstr>
      <vt:lpstr>Equations integration:</vt:lpstr>
      <vt:lpstr>Series:</vt:lpstr>
      <vt:lpstr>PowerPoint Presentation</vt:lpstr>
      <vt:lpstr>Minimum</vt:lpstr>
      <vt:lpstr>Maximum</vt:lpstr>
      <vt:lpstr>Convexity</vt:lpstr>
      <vt:lpstr>Concavity</vt:lpstr>
      <vt:lpstr>Inflection</vt:lpstr>
      <vt:lpstr>Graphing functions</vt:lpstr>
      <vt:lpstr>Polar coordinates</vt:lpstr>
      <vt:lpstr>Curvature</vt:lpstr>
      <vt:lpstr>Curvature</vt:lpstr>
      <vt:lpstr>Curve length</vt:lpstr>
      <vt:lpstr>Conic sections</vt:lpstr>
      <vt:lpstr>Conic sections</vt:lpstr>
      <vt:lpstr>Quadric surface</vt:lpstr>
      <vt:lpstr>Quadric surface</vt:lpstr>
      <vt:lpstr>Extremes of multivariate functions</vt:lpstr>
      <vt:lpstr>Least squares</vt:lpstr>
      <vt:lpstr>PowerPoint Presentation</vt:lpstr>
      <vt:lpstr>Comparison of translation and rotation:</vt:lpstr>
      <vt:lpstr>Relativistic momentum</vt:lpstr>
      <vt:lpstr>Mass center vs. gravity center</vt:lpstr>
      <vt:lpstr>Kinetic energy at high speeds</vt:lpstr>
      <vt:lpstr>PowerPoint Presentation</vt:lpstr>
      <vt:lpstr>Variation principles: </vt:lpstr>
      <vt:lpstr>Chain lines</vt:lpstr>
      <vt:lpstr>Stability</vt:lpstr>
      <vt:lpstr>Viscosity</vt:lpstr>
      <vt:lpstr>Magnus effect</vt:lpstr>
      <vt:lpstr>PowerPoint Presentation</vt:lpstr>
      <vt:lpstr>Waves</vt:lpstr>
      <vt:lpstr>Earthquake</vt:lpstr>
      <vt:lpstr>Echo</vt:lpstr>
      <vt:lpstr>Damping</vt:lpstr>
      <vt:lpstr>Mathematical pendulum</vt:lpstr>
      <vt:lpstr>Physical pendulum</vt:lpstr>
      <vt:lpstr>Standing waves</vt:lpstr>
      <vt:lpstr>Doppler effect</vt:lpstr>
      <vt:lpstr>Interference</vt:lpstr>
      <vt:lpstr>Diffraction</vt:lpstr>
      <vt:lpstr>PowerPoint Presentation</vt:lpstr>
      <vt:lpstr>Irreversible deformations:</vt:lpstr>
      <vt:lpstr>Links to thermodynamics:</vt:lpstr>
      <vt:lpstr>PowerPoint Presentation</vt:lpstr>
      <vt:lpstr>Thermal expansion</vt:lpstr>
      <vt:lpstr>Thermal stresses</vt:lpstr>
      <vt:lpstr>Entropy</vt:lpstr>
      <vt:lpstr>Avogadro’s number</vt:lpstr>
      <vt:lpstr>Ideal gas</vt:lpstr>
      <vt:lpstr>Distribution of speeds</vt:lpstr>
      <vt:lpstr>Phases changes</vt:lpstr>
      <vt:lpstr>Vapor pressure and humidity</vt:lpstr>
      <vt:lpstr>Boiling</vt:lpstr>
      <vt:lpstr>Convection</vt:lpstr>
      <vt:lpstr>Conduction</vt:lpstr>
      <vt:lpstr>Evaporation</vt:lpstr>
      <vt:lpstr>Laws of thermodynamics</vt:lpstr>
      <vt:lpstr>Laws of thermodynamics</vt:lpstr>
      <vt:lpstr>Irreversibly smashed cup</vt:lpstr>
      <vt:lpstr>Heat engines</vt:lpstr>
      <vt:lpstr>Carnot engine</vt:lpstr>
      <vt:lpstr>Order to disorder</vt:lpstr>
      <vt:lpstr>Time’s arrow</vt:lpstr>
      <vt:lpstr>Statistical interpretation of entropy and Second Law</vt:lpstr>
      <vt:lpstr>Brownian motion</vt:lpstr>
      <vt:lpstr>Diffusion</vt:lpstr>
      <vt:lpstr>Computing thermodynamics</vt:lpstr>
      <vt:lpstr>PowerPoint Presentation</vt:lpstr>
      <vt:lpstr>Debate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Lecture in calculus</dc:title>
  <dc:creator>LENOVO</dc:creator>
  <cp:lastModifiedBy>LENOVO</cp:lastModifiedBy>
  <cp:revision>82</cp:revision>
  <dcterms:created xsi:type="dcterms:W3CDTF">2014-10-12T05:32:04Z</dcterms:created>
  <dcterms:modified xsi:type="dcterms:W3CDTF">2014-10-13T04:09:01Z</dcterms:modified>
</cp:coreProperties>
</file>