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6" r:id="rId6"/>
    <p:sldId id="286" r:id="rId7"/>
    <p:sldId id="287" r:id="rId8"/>
    <p:sldId id="260" r:id="rId9"/>
    <p:sldId id="261" r:id="rId10"/>
    <p:sldId id="262" r:id="rId11"/>
    <p:sldId id="263" r:id="rId12"/>
    <p:sldId id="277" r:id="rId13"/>
    <p:sldId id="275" r:id="rId14"/>
    <p:sldId id="264" r:id="rId15"/>
    <p:sldId id="265" r:id="rId16"/>
    <p:sldId id="266" r:id="rId17"/>
    <p:sldId id="285" r:id="rId18"/>
    <p:sldId id="267" r:id="rId19"/>
    <p:sldId id="283" r:id="rId20"/>
    <p:sldId id="284" r:id="rId21"/>
    <p:sldId id="282" r:id="rId22"/>
    <p:sldId id="278" r:id="rId23"/>
    <p:sldId id="279" r:id="rId24"/>
    <p:sldId id="280" r:id="rId25"/>
    <p:sldId id="281" r:id="rId26"/>
    <p:sldId id="268" r:id="rId27"/>
    <p:sldId id="269" r:id="rId28"/>
    <p:sldId id="270" r:id="rId29"/>
    <p:sldId id="271" r:id="rId30"/>
    <p:sldId id="272" r:id="rId31"/>
    <p:sldId id="273" r:id="rId32"/>
    <p:sldId id="274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A2157-450A-4CB2-B4F4-770666CFCE87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E18E-E916-407C-8A40-5893A1F8D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484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A2157-450A-4CB2-B4F4-770666CFCE87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E18E-E916-407C-8A40-5893A1F8D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29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A2157-450A-4CB2-B4F4-770666CFCE87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E18E-E916-407C-8A40-5893A1F8D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162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A2157-450A-4CB2-B4F4-770666CFCE87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E18E-E916-407C-8A40-5893A1F8D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18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A2157-450A-4CB2-B4F4-770666CFCE87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E18E-E916-407C-8A40-5893A1F8D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073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A2157-450A-4CB2-B4F4-770666CFCE87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E18E-E916-407C-8A40-5893A1F8D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959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A2157-450A-4CB2-B4F4-770666CFCE87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E18E-E916-407C-8A40-5893A1F8D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913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A2157-450A-4CB2-B4F4-770666CFCE87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E18E-E916-407C-8A40-5893A1F8D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97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A2157-450A-4CB2-B4F4-770666CFCE87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E18E-E916-407C-8A40-5893A1F8D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868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A2157-450A-4CB2-B4F4-770666CFCE87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E18E-E916-407C-8A40-5893A1F8D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637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A2157-450A-4CB2-B4F4-770666CFCE87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E18E-E916-407C-8A40-5893A1F8D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2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A2157-450A-4CB2-B4F4-770666CFCE87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7E18E-E916-407C-8A40-5893A1F8D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78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oncave_function" TargetMode="External"/><Relationship Id="rId2" Type="http://schemas.openxmlformats.org/officeDocument/2006/relationships/hyperlink" Target="http://en.wikipedia.org/wiki/Curv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Convex_function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oordinates" TargetMode="External"/><Relationship Id="rId2" Type="http://schemas.openxmlformats.org/officeDocument/2006/relationships/hyperlink" Target="http://en.wikipedia.org/wiki/Curv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Parameter" TargetMode="External"/><Relationship Id="rId4" Type="http://schemas.openxmlformats.org/officeDocument/2006/relationships/hyperlink" Target="http://en.wikipedia.org/wiki/Variable_%28mathematics%29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Cartesian_coordinate_system" TargetMode="External"/><Relationship Id="rId3" Type="http://schemas.openxmlformats.org/officeDocument/2006/relationships/hyperlink" Target="http://en.wikipedia.org/wiki/Coordinate_system" TargetMode="External"/><Relationship Id="rId7" Type="http://schemas.openxmlformats.org/officeDocument/2006/relationships/hyperlink" Target="http://en.wikipedia.org/wiki/Angle" TargetMode="External"/><Relationship Id="rId2" Type="http://schemas.openxmlformats.org/officeDocument/2006/relationships/hyperlink" Target="http://en.wikipedia.org/wiki/Dimens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Distance" TargetMode="External"/><Relationship Id="rId5" Type="http://schemas.openxmlformats.org/officeDocument/2006/relationships/hyperlink" Target="http://en.wikipedia.org/wiki/Plane_%28mathematics%29" TargetMode="External"/><Relationship Id="rId10" Type="http://schemas.openxmlformats.org/officeDocument/2006/relationships/hyperlink" Target="http://en.wikipedia.org/wiki/Azimuth" TargetMode="External"/><Relationship Id="rId4" Type="http://schemas.openxmlformats.org/officeDocument/2006/relationships/hyperlink" Target="http://en.wikipedia.org/wiki/Point_%28mathematics%29" TargetMode="External"/><Relationship Id="rId9" Type="http://schemas.openxmlformats.org/officeDocument/2006/relationships/hyperlink" Target="http://en.wikipedia.org/wiki/Ray_%28geometry%29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b="1" u="sng" dirty="0"/>
              <a:t>5 Lecture in calculus</a:t>
            </a:r>
            <a:endParaRPr lang="en-US" sz="66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3581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Exponent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Logarithm</a:t>
            </a:r>
          </a:p>
          <a:p>
            <a:r>
              <a:rPr lang="en-US" b="1" dirty="0">
                <a:solidFill>
                  <a:srgbClr val="FF0000"/>
                </a:solidFill>
              </a:rPr>
              <a:t>Curves </a:t>
            </a:r>
            <a:r>
              <a:rPr lang="en-US" b="1" dirty="0" smtClean="0">
                <a:solidFill>
                  <a:srgbClr val="FF0000"/>
                </a:solidFill>
              </a:rPr>
              <a:t>theory</a:t>
            </a:r>
          </a:p>
          <a:p>
            <a:r>
              <a:rPr lang="en-US" b="1" dirty="0">
                <a:solidFill>
                  <a:srgbClr val="FF0000"/>
                </a:solidFill>
              </a:rPr>
              <a:t>Graphing </a:t>
            </a:r>
            <a:r>
              <a:rPr lang="en-US" b="1" dirty="0" smtClean="0">
                <a:solidFill>
                  <a:srgbClr val="FF0000"/>
                </a:solidFill>
              </a:rPr>
              <a:t>functions</a:t>
            </a:r>
          </a:p>
          <a:p>
            <a:r>
              <a:rPr lang="en-US" b="1" dirty="0">
                <a:solidFill>
                  <a:srgbClr val="FF0000"/>
                </a:solidFill>
              </a:rPr>
              <a:t>Polar </a:t>
            </a:r>
            <a:r>
              <a:rPr lang="en-US" b="1" dirty="0" smtClean="0">
                <a:solidFill>
                  <a:srgbClr val="FF0000"/>
                </a:solidFill>
              </a:rPr>
              <a:t>coordinates</a:t>
            </a:r>
          </a:p>
          <a:p>
            <a:r>
              <a:rPr lang="en-US" b="1" dirty="0">
                <a:solidFill>
                  <a:srgbClr val="FF0000"/>
                </a:solidFill>
              </a:rPr>
              <a:t>Mid-Term Exam </a:t>
            </a:r>
            <a:r>
              <a:rPr lang="en-US" b="1" dirty="0" smtClean="0">
                <a:solidFill>
                  <a:srgbClr val="FF0000"/>
                </a:solidFill>
              </a:rPr>
              <a:t>preparation</a:t>
            </a:r>
            <a:endParaRPr lang="en-US" b="1" dirty="0" smtClean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9797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Inflection</a:t>
            </a:r>
            <a:endParaRPr lang="en-US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b="1" dirty="0"/>
              <a:t>inflection point</a:t>
            </a:r>
            <a:r>
              <a:rPr lang="en-US" dirty="0"/>
              <a:t>, </a:t>
            </a:r>
            <a:r>
              <a:rPr lang="en-US" b="1" dirty="0"/>
              <a:t>point of inflection</a:t>
            </a:r>
            <a:r>
              <a:rPr lang="en-US" dirty="0"/>
              <a:t>, </a:t>
            </a:r>
            <a:r>
              <a:rPr lang="en-US" b="1" dirty="0"/>
              <a:t>flex</a:t>
            </a:r>
            <a:r>
              <a:rPr lang="en-US" dirty="0"/>
              <a:t>, or </a:t>
            </a:r>
            <a:r>
              <a:rPr lang="en-US" b="1" dirty="0"/>
              <a:t>inflection</a:t>
            </a:r>
            <a:r>
              <a:rPr lang="en-US" dirty="0"/>
              <a:t> (</a:t>
            </a:r>
            <a:r>
              <a:rPr lang="en-US" b="1" dirty="0"/>
              <a:t>inflexion</a:t>
            </a:r>
            <a:r>
              <a:rPr lang="en-US" dirty="0"/>
              <a:t>) is a point on a </a:t>
            </a:r>
            <a:r>
              <a:rPr lang="en-US" dirty="0">
                <a:hlinkClick r:id="rId2" tooltip="Curve"/>
              </a:rPr>
              <a:t>curve</a:t>
            </a:r>
            <a:r>
              <a:rPr lang="en-US" dirty="0"/>
              <a:t> at which the curve changes from being </a:t>
            </a:r>
            <a:r>
              <a:rPr lang="en-US" dirty="0">
                <a:hlinkClick r:id="rId3" tooltip="Concave function"/>
              </a:rPr>
              <a:t>concave</a:t>
            </a:r>
            <a:r>
              <a:rPr lang="en-US" dirty="0"/>
              <a:t> (concave downward) to </a:t>
            </a:r>
            <a:r>
              <a:rPr lang="en-US" dirty="0">
                <a:hlinkClick r:id="rId4" tooltip="Convex function"/>
              </a:rPr>
              <a:t>convex</a:t>
            </a:r>
            <a:r>
              <a:rPr lang="en-US" dirty="0"/>
              <a:t> (concave upward), or vice versa.</a:t>
            </a:r>
          </a:p>
          <a:p>
            <a:pPr marL="0" indent="0">
              <a:buNone/>
            </a:pPr>
            <a:r>
              <a:rPr lang="en-US" dirty="0"/>
              <a:t>A point where the curvature vanishes but does not change sign is sometimes called a </a:t>
            </a:r>
            <a:r>
              <a:rPr lang="en-US" b="1" dirty="0"/>
              <a:t>point of undulation</a:t>
            </a:r>
            <a:r>
              <a:rPr lang="en-US" dirty="0"/>
              <a:t> or </a:t>
            </a:r>
            <a:r>
              <a:rPr lang="en-US" b="1" dirty="0"/>
              <a:t>undulation point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In algebraic geometry an inflection point is defined slightly more generally, as a point where the tangent meets the curve to order at least 3, and an undulation point or </a:t>
            </a:r>
            <a:r>
              <a:rPr lang="en-US" b="1" dirty="0" err="1"/>
              <a:t>hyperflex</a:t>
            </a:r>
            <a:r>
              <a:rPr lang="en-US" dirty="0"/>
              <a:t> is defined as a point where the tangent meets the curve to order at least 4.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988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Curvature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Limits of curvature of parabola, hyperbola</a:t>
            </a:r>
          </a:p>
        </p:txBody>
      </p:sp>
    </p:spTree>
    <p:extLst>
      <p:ext uri="{BB962C8B-B14F-4D97-AF65-F5344CB8AC3E}">
        <p14:creationId xmlns:p14="http://schemas.microsoft.com/office/powerpoint/2010/main" val="436013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Curvature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263" y="1615031"/>
            <a:ext cx="5715137" cy="4557169"/>
          </a:xfrm>
        </p:spPr>
      </p:pic>
    </p:spTree>
    <p:extLst>
      <p:ext uri="{BB962C8B-B14F-4D97-AF65-F5344CB8AC3E}">
        <p14:creationId xmlns:p14="http://schemas.microsoft.com/office/powerpoint/2010/main" val="2435120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/>
              <a:t>Curve </a:t>
            </a:r>
            <a:r>
              <a:rPr lang="en-US" sz="9600" b="1" dirty="0" smtClean="0"/>
              <a:t>length</a:t>
            </a:r>
            <a:endParaRPr lang="en-US" sz="96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16" y="2057400"/>
            <a:ext cx="7815084" cy="3733799"/>
          </a:xfrm>
        </p:spPr>
      </p:pic>
    </p:spTree>
    <p:extLst>
      <p:ext uri="{BB962C8B-B14F-4D97-AF65-F5344CB8AC3E}">
        <p14:creationId xmlns:p14="http://schemas.microsoft.com/office/powerpoint/2010/main" val="2221133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Graphing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Cartesian coordinates</a:t>
            </a:r>
            <a:endParaRPr lang="en-US" dirty="0" smtClean="0">
              <a:effectLst/>
            </a:endParaRPr>
          </a:p>
          <a:p>
            <a:r>
              <a:rPr lang="en-US" dirty="0"/>
              <a:t>Polar coordinates</a:t>
            </a:r>
          </a:p>
        </p:txBody>
      </p:sp>
    </p:spTree>
    <p:extLst>
      <p:ext uri="{BB962C8B-B14F-4D97-AF65-F5344CB8AC3E}">
        <p14:creationId xmlns:p14="http://schemas.microsoft.com/office/powerpoint/2010/main" val="3654701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Slope</a:t>
            </a:r>
            <a:endParaRPr lang="en-US" dirty="0" smtClean="0">
              <a:effectLst/>
            </a:endParaRPr>
          </a:p>
          <a:p>
            <a:r>
              <a:rPr lang="en-US" dirty="0"/>
              <a:t>Intercept</a:t>
            </a:r>
            <a:endParaRPr lang="en-US" dirty="0" smtClean="0">
              <a:effectLst/>
            </a:endParaRPr>
          </a:p>
          <a:p>
            <a:r>
              <a:rPr lang="en-US" dirty="0"/>
              <a:t>Parallel lines</a:t>
            </a:r>
            <a:endParaRPr lang="en-US" dirty="0" smtClean="0">
              <a:effectLst/>
            </a:endParaRPr>
          </a:p>
          <a:p>
            <a:r>
              <a:rPr lang="en-US" dirty="0"/>
              <a:t>Perpendicular lines</a:t>
            </a:r>
          </a:p>
        </p:txBody>
      </p:sp>
    </p:spTree>
    <p:extLst>
      <p:ext uri="{BB962C8B-B14F-4D97-AF65-F5344CB8AC3E}">
        <p14:creationId xmlns:p14="http://schemas.microsoft.com/office/powerpoint/2010/main" val="35353289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Parametric equation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Parametric </a:t>
            </a:r>
            <a:r>
              <a:rPr lang="en-US" b="1" dirty="0"/>
              <a:t>equations</a:t>
            </a:r>
            <a:r>
              <a:rPr lang="en-US" dirty="0"/>
              <a:t> of a </a:t>
            </a:r>
            <a:r>
              <a:rPr lang="en-US" dirty="0">
                <a:hlinkClick r:id="rId2" tooltip="Curve"/>
              </a:rPr>
              <a:t>curve</a:t>
            </a:r>
            <a:r>
              <a:rPr lang="en-US" dirty="0"/>
              <a:t> express the </a:t>
            </a:r>
            <a:r>
              <a:rPr lang="en-US" dirty="0">
                <a:hlinkClick r:id="rId3" tooltip="Coordinates"/>
              </a:rPr>
              <a:t>coordinates</a:t>
            </a:r>
            <a:r>
              <a:rPr lang="en-US" dirty="0"/>
              <a:t> of the points of the curve as functions of a </a:t>
            </a:r>
            <a:r>
              <a:rPr lang="en-US" dirty="0">
                <a:hlinkClick r:id="rId4" tooltip="Variable (mathematics)"/>
              </a:rPr>
              <a:t>variable</a:t>
            </a:r>
            <a:r>
              <a:rPr lang="en-US" dirty="0"/>
              <a:t>, called a </a:t>
            </a:r>
            <a:r>
              <a:rPr lang="en-US" dirty="0">
                <a:hlinkClick r:id="rId5" tooltip="Parameter"/>
              </a:rPr>
              <a:t>parameter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3721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Parametric equation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96" y="2514600"/>
            <a:ext cx="7973785" cy="2667000"/>
          </a:xfrm>
        </p:spPr>
      </p:pic>
    </p:spTree>
    <p:extLst>
      <p:ext uri="{BB962C8B-B14F-4D97-AF65-F5344CB8AC3E}">
        <p14:creationId xmlns:p14="http://schemas.microsoft.com/office/powerpoint/2010/main" val="19198996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Complex roots, powers</a:t>
            </a:r>
          </a:p>
        </p:txBody>
      </p:sp>
    </p:spTree>
    <p:extLst>
      <p:ext uri="{BB962C8B-B14F-4D97-AF65-F5344CB8AC3E}">
        <p14:creationId xmlns:p14="http://schemas.microsoft.com/office/powerpoint/2010/main" val="20195928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Polar coordinates are used to represent complex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213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Mid-Term Exam 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studying mostly numbers, graphs, limits, continuity, derivative and integral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7646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762000"/>
            <a:ext cx="6858000" cy="5562761"/>
          </a:xfrm>
        </p:spPr>
      </p:pic>
    </p:spTree>
    <p:extLst>
      <p:ext uri="{BB962C8B-B14F-4D97-AF65-F5344CB8AC3E}">
        <p14:creationId xmlns:p14="http://schemas.microsoft.com/office/powerpoint/2010/main" val="36409103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numbers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15" y="2133600"/>
            <a:ext cx="7869385" cy="3733799"/>
          </a:xfrm>
        </p:spPr>
      </p:pic>
    </p:spTree>
    <p:extLst>
      <p:ext uri="{BB962C8B-B14F-4D97-AF65-F5344CB8AC3E}">
        <p14:creationId xmlns:p14="http://schemas.microsoft.com/office/powerpoint/2010/main" val="36327036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 numbers (continued)</a:t>
            </a:r>
            <a:endParaRPr lang="en-US" dirty="0">
              <a:effectLst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048000"/>
            <a:ext cx="6822439" cy="1676400"/>
          </a:xfrm>
        </p:spPr>
      </p:pic>
    </p:spTree>
    <p:extLst>
      <p:ext uri="{BB962C8B-B14F-4D97-AF65-F5344CB8AC3E}">
        <p14:creationId xmlns:p14="http://schemas.microsoft.com/office/powerpoint/2010/main" val="6954104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(continued) </a:t>
            </a:r>
            <a:r>
              <a:rPr lang="en-US" dirty="0" smtClean="0"/>
              <a:t>Complex numbers</a:t>
            </a:r>
            <a:endParaRPr lang="en-US" dirty="0">
              <a:effectLst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749" y="3606006"/>
            <a:ext cx="6135851" cy="965994"/>
          </a:xfrm>
        </p:spPr>
      </p:pic>
    </p:spTree>
    <p:extLst>
      <p:ext uri="{BB962C8B-B14F-4D97-AF65-F5344CB8AC3E}">
        <p14:creationId xmlns:p14="http://schemas.microsoft.com/office/powerpoint/2010/main" val="18665517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 </a:t>
            </a:r>
            <a:r>
              <a:rPr lang="en-US" dirty="0" smtClean="0"/>
              <a:t>numbers </a:t>
            </a:r>
            <a:r>
              <a:rPr lang="en-US" dirty="0"/>
              <a:t>(continued)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768" y="3601244"/>
            <a:ext cx="6171232" cy="1199356"/>
          </a:xfrm>
        </p:spPr>
      </p:pic>
    </p:spTree>
    <p:extLst>
      <p:ext uri="{BB962C8B-B14F-4D97-AF65-F5344CB8AC3E}">
        <p14:creationId xmlns:p14="http://schemas.microsoft.com/office/powerpoint/2010/main" val="28076835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570" y="1677070"/>
            <a:ext cx="7417229" cy="4342730"/>
          </a:xfrm>
        </p:spPr>
      </p:pic>
    </p:spTree>
    <p:extLst>
      <p:ext uri="{BB962C8B-B14F-4D97-AF65-F5344CB8AC3E}">
        <p14:creationId xmlns:p14="http://schemas.microsoft.com/office/powerpoint/2010/main" val="14935457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 product as a determinant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7603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Surfaces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Planes (Linear surfaces)</a:t>
            </a:r>
            <a:endParaRPr lang="en-US" dirty="0" smtClean="0">
              <a:effectLst/>
            </a:endParaRPr>
          </a:p>
          <a:p>
            <a:r>
              <a:rPr lang="en-US" dirty="0"/>
              <a:t>Quadric surfaces</a:t>
            </a:r>
            <a:endParaRPr lang="en-US" dirty="0" smtClean="0">
              <a:effectLst/>
            </a:endParaRPr>
          </a:p>
          <a:p>
            <a:r>
              <a:rPr lang="en-US" dirty="0"/>
              <a:t>Ellipsoid of inertia</a:t>
            </a:r>
            <a:endParaRPr lang="en-US" dirty="0" smtClean="0">
              <a:effectLst/>
            </a:endParaRPr>
          </a:p>
          <a:p>
            <a:r>
              <a:rPr lang="en-US" dirty="0"/>
              <a:t>Surface area of a body of revolution</a:t>
            </a:r>
          </a:p>
        </p:txBody>
      </p:sp>
    </p:spTree>
    <p:extLst>
      <p:ext uri="{BB962C8B-B14F-4D97-AF65-F5344CB8AC3E}">
        <p14:creationId xmlns:p14="http://schemas.microsoft.com/office/powerpoint/2010/main" val="20523672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Linear programming</a:t>
            </a:r>
            <a:endParaRPr lang="en-US" dirty="0" smtClean="0">
              <a:effectLst/>
            </a:endParaRPr>
          </a:p>
          <a:p>
            <a:r>
              <a:rPr lang="en-US" dirty="0"/>
              <a:t>Non-linear programming</a:t>
            </a:r>
          </a:p>
        </p:txBody>
      </p:sp>
    </p:spTree>
    <p:extLst>
      <p:ext uri="{BB962C8B-B14F-4D97-AF65-F5344CB8AC3E}">
        <p14:creationId xmlns:p14="http://schemas.microsoft.com/office/powerpoint/2010/main" val="33611623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interest</a:t>
            </a:r>
            <a:endParaRPr lang="en-US" dirty="0" smtClean="0">
              <a:effectLst/>
            </a:endParaRPr>
          </a:p>
          <a:p>
            <a:r>
              <a:rPr lang="en-US" dirty="0"/>
              <a:t>Compound interest</a:t>
            </a:r>
          </a:p>
        </p:txBody>
      </p:sp>
    </p:spTree>
    <p:extLst>
      <p:ext uri="{BB962C8B-B14F-4D97-AF65-F5344CB8AC3E}">
        <p14:creationId xmlns:p14="http://schemas.microsoft.com/office/powerpoint/2010/main" val="1249559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Exponent: base change, derivative, </a:t>
            </a:r>
            <a:r>
              <a:rPr lang="en-US" dirty="0" smtClean="0"/>
              <a:t>integral</a:t>
            </a: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278433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Logistical </a:t>
            </a:r>
            <a:r>
              <a:rPr lang="en-US" dirty="0" smtClean="0"/>
              <a:t>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0375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Predator-prey </a:t>
            </a:r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0610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Debate competitions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Debate competitions are 5% of our scores.</a:t>
            </a:r>
            <a:endParaRPr lang="en-US" dirty="0" smtClean="0">
              <a:effectLst/>
            </a:endParaRPr>
          </a:p>
          <a:p>
            <a:r>
              <a:rPr lang="en-US" dirty="0"/>
              <a:t>Attend the debate competition these Tuesday and Wednesday</a:t>
            </a:r>
            <a:endParaRPr lang="en-US" dirty="0" smtClean="0">
              <a:effectLst/>
            </a:endParaRPr>
          </a:p>
          <a:p>
            <a:r>
              <a:rPr lang="en-US" dirty="0"/>
              <a:t>Use your calculus knowledge in the debate</a:t>
            </a:r>
          </a:p>
        </p:txBody>
      </p:sp>
    </p:spTree>
    <p:extLst>
      <p:ext uri="{BB962C8B-B14F-4D97-AF65-F5344CB8AC3E}">
        <p14:creationId xmlns:p14="http://schemas.microsoft.com/office/powerpoint/2010/main" val="422728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Logarithm: base change, derivative, integral</a:t>
            </a:r>
          </a:p>
        </p:txBody>
      </p:sp>
    </p:spTree>
    <p:extLst>
      <p:ext uri="{BB962C8B-B14F-4D97-AF65-F5344CB8AC3E}">
        <p14:creationId xmlns:p14="http://schemas.microsoft.com/office/powerpoint/2010/main" val="1715034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Base </a:t>
            </a:r>
            <a:r>
              <a:rPr lang="en-US" sz="9600" b="1" dirty="0"/>
              <a:t>change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834" y="2209800"/>
            <a:ext cx="6771373" cy="3200400"/>
          </a:xfrm>
        </p:spPr>
      </p:pic>
    </p:spTree>
    <p:extLst>
      <p:ext uri="{BB962C8B-B14F-4D97-AF65-F5344CB8AC3E}">
        <p14:creationId xmlns:p14="http://schemas.microsoft.com/office/powerpoint/2010/main" val="1856248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Polar coordinate </a:t>
            </a:r>
            <a:r>
              <a:rPr lang="en-US" b="1" dirty="0" smtClean="0"/>
              <a:t>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/>
              <a:t>polar coordinate system</a:t>
            </a:r>
            <a:r>
              <a:rPr lang="en-US" dirty="0"/>
              <a:t> is a </a:t>
            </a:r>
            <a:r>
              <a:rPr lang="en-US" dirty="0">
                <a:hlinkClick r:id="rId2" tooltip="Dimension"/>
              </a:rPr>
              <a:t>two-dimensional</a:t>
            </a:r>
            <a:r>
              <a:rPr lang="en-US" dirty="0"/>
              <a:t> </a:t>
            </a:r>
            <a:r>
              <a:rPr lang="en-US" dirty="0">
                <a:hlinkClick r:id="rId3" tooltip="Coordinate system"/>
              </a:rPr>
              <a:t>coordinate system</a:t>
            </a:r>
            <a:r>
              <a:rPr lang="en-US" dirty="0"/>
              <a:t> in which each </a:t>
            </a:r>
            <a:r>
              <a:rPr lang="en-US" dirty="0">
                <a:hlinkClick r:id="rId4" tooltip="Point (mathematics)"/>
              </a:rPr>
              <a:t>point</a:t>
            </a:r>
            <a:r>
              <a:rPr lang="en-US" dirty="0"/>
              <a:t> on a </a:t>
            </a:r>
            <a:r>
              <a:rPr lang="en-US" dirty="0">
                <a:hlinkClick r:id="rId5" tooltip="Plane (mathematics)"/>
              </a:rPr>
              <a:t>plane</a:t>
            </a:r>
            <a:r>
              <a:rPr lang="en-US" dirty="0"/>
              <a:t> is determined by a </a:t>
            </a:r>
            <a:r>
              <a:rPr lang="en-US" dirty="0">
                <a:hlinkClick r:id="rId6" tooltip="Distance"/>
              </a:rPr>
              <a:t>distance</a:t>
            </a:r>
            <a:r>
              <a:rPr lang="en-US" dirty="0"/>
              <a:t> from a fixed point and an </a:t>
            </a:r>
            <a:r>
              <a:rPr lang="en-US" dirty="0">
                <a:hlinkClick r:id="rId7" tooltip="Angle"/>
              </a:rPr>
              <a:t>angle</a:t>
            </a:r>
            <a:r>
              <a:rPr lang="en-US" dirty="0"/>
              <a:t> from a fixed direction.</a:t>
            </a:r>
          </a:p>
          <a:p>
            <a:pPr marL="0" indent="0">
              <a:buNone/>
            </a:pPr>
            <a:r>
              <a:rPr lang="en-US" dirty="0"/>
              <a:t>The fixed point (analogous to the origin of a </a:t>
            </a:r>
            <a:r>
              <a:rPr lang="en-US" dirty="0">
                <a:hlinkClick r:id="rId8" tooltip="Cartesian coordinate system"/>
              </a:rPr>
              <a:t>Cartesian system</a:t>
            </a:r>
            <a:r>
              <a:rPr lang="en-US" dirty="0"/>
              <a:t>) is called the </a:t>
            </a:r>
            <a:r>
              <a:rPr lang="en-US" i="1" dirty="0"/>
              <a:t>pole</a:t>
            </a:r>
            <a:r>
              <a:rPr lang="en-US" dirty="0"/>
              <a:t>, and the </a:t>
            </a:r>
            <a:r>
              <a:rPr lang="en-US" dirty="0">
                <a:hlinkClick r:id="rId9" tooltip="Ray (geometry)"/>
              </a:rPr>
              <a:t>ray</a:t>
            </a:r>
            <a:r>
              <a:rPr lang="en-US" dirty="0"/>
              <a:t> from the pole in the fixed direction is the </a:t>
            </a:r>
            <a:r>
              <a:rPr lang="en-US" i="1" dirty="0"/>
              <a:t>polar axis</a:t>
            </a:r>
            <a:r>
              <a:rPr lang="en-US" dirty="0"/>
              <a:t>. The distance from the pole is called the </a:t>
            </a:r>
            <a:r>
              <a:rPr lang="en-US" i="1" dirty="0"/>
              <a:t>radial coordinate</a:t>
            </a:r>
            <a:r>
              <a:rPr lang="en-US" dirty="0"/>
              <a:t> or </a:t>
            </a:r>
            <a:r>
              <a:rPr lang="en-US" i="1" dirty="0"/>
              <a:t>radius</a:t>
            </a:r>
            <a:r>
              <a:rPr lang="en-US" dirty="0"/>
              <a:t>, and the angle is the </a:t>
            </a:r>
            <a:r>
              <a:rPr lang="en-US" i="1" dirty="0"/>
              <a:t>angular coordinate</a:t>
            </a:r>
            <a:r>
              <a:rPr lang="en-US" dirty="0"/>
              <a:t>, </a:t>
            </a:r>
            <a:r>
              <a:rPr lang="en-US" i="1" dirty="0"/>
              <a:t>polar angle</a:t>
            </a:r>
            <a:r>
              <a:rPr lang="en-US" dirty="0"/>
              <a:t>, or </a:t>
            </a:r>
            <a:r>
              <a:rPr lang="en-US" i="1" dirty="0">
                <a:hlinkClick r:id="rId10" tooltip="Azimuth"/>
              </a:rPr>
              <a:t>azimuth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854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Polar coordinate </a:t>
            </a:r>
            <a:r>
              <a:rPr lang="en-US" b="1" dirty="0" smtClean="0"/>
              <a:t>system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095" y="2331259"/>
            <a:ext cx="6120705" cy="3155142"/>
          </a:xfrm>
        </p:spPr>
      </p:pic>
    </p:spTree>
    <p:extLst>
      <p:ext uri="{BB962C8B-B14F-4D97-AF65-F5344CB8AC3E}">
        <p14:creationId xmlns:p14="http://schemas.microsoft.com/office/powerpoint/2010/main" val="4061033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Curves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873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 of curvature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Convexity</a:t>
            </a:r>
            <a:endParaRPr lang="en-US" dirty="0" smtClean="0">
              <a:effectLst/>
            </a:endParaRPr>
          </a:p>
          <a:p>
            <a:r>
              <a:rPr lang="en-US" dirty="0"/>
              <a:t>Concavity</a:t>
            </a:r>
          </a:p>
        </p:txBody>
      </p:sp>
    </p:spTree>
    <p:extLst>
      <p:ext uri="{BB962C8B-B14F-4D97-AF65-F5344CB8AC3E}">
        <p14:creationId xmlns:p14="http://schemas.microsoft.com/office/powerpoint/2010/main" val="138437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419</Words>
  <Application>Microsoft Office PowerPoint</Application>
  <PresentationFormat>On-screen Show (4:3)</PresentationFormat>
  <Paragraphs>64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5 Lecture in calculus</vt:lpstr>
      <vt:lpstr>Mid-Term Exam preparation</vt:lpstr>
      <vt:lpstr>PowerPoint Presentation</vt:lpstr>
      <vt:lpstr>PowerPoint Presentation</vt:lpstr>
      <vt:lpstr>Base change</vt:lpstr>
      <vt:lpstr>Polar coordinate system</vt:lpstr>
      <vt:lpstr>Polar coordinate system</vt:lpstr>
      <vt:lpstr>Curves theory</vt:lpstr>
      <vt:lpstr>Sign of curvature</vt:lpstr>
      <vt:lpstr>Inflection</vt:lpstr>
      <vt:lpstr>Curvature</vt:lpstr>
      <vt:lpstr>Curvature</vt:lpstr>
      <vt:lpstr>Curve length</vt:lpstr>
      <vt:lpstr>Graphing functions</vt:lpstr>
      <vt:lpstr>Linear function</vt:lpstr>
      <vt:lpstr>Parametric equation</vt:lpstr>
      <vt:lpstr>Parametric equation</vt:lpstr>
      <vt:lpstr>Number theory</vt:lpstr>
      <vt:lpstr>PowerPoint Presentation</vt:lpstr>
      <vt:lpstr>PowerPoint Presentation</vt:lpstr>
      <vt:lpstr>Complex numbers</vt:lpstr>
      <vt:lpstr>Complex numbers (continued)</vt:lpstr>
      <vt:lpstr>(continued) Complex numbers</vt:lpstr>
      <vt:lpstr>Complex numbers (continued)</vt:lpstr>
      <vt:lpstr>PowerPoint Presentation</vt:lpstr>
      <vt:lpstr>Cross product as a determinant</vt:lpstr>
      <vt:lpstr>Surfaces theory</vt:lpstr>
      <vt:lpstr>Programming</vt:lpstr>
      <vt:lpstr>Interest</vt:lpstr>
      <vt:lpstr>Logistical equation</vt:lpstr>
      <vt:lpstr>Predator-prey model</vt:lpstr>
      <vt:lpstr>Debate competitions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Lecture in calculus</dc:title>
  <dc:creator>LENOVO</dc:creator>
  <cp:lastModifiedBy>LENOVO</cp:lastModifiedBy>
  <cp:revision>40</cp:revision>
  <dcterms:created xsi:type="dcterms:W3CDTF">2014-10-18T22:39:50Z</dcterms:created>
  <dcterms:modified xsi:type="dcterms:W3CDTF">2014-10-19T23:24:01Z</dcterms:modified>
</cp:coreProperties>
</file>