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64" r:id="rId6"/>
    <p:sldId id="260" r:id="rId7"/>
    <p:sldId id="265" r:id="rId8"/>
    <p:sldId id="262" r:id="rId9"/>
    <p:sldId id="268" r:id="rId10"/>
    <p:sldId id="269" r:id="rId11"/>
    <p:sldId id="266" r:id="rId12"/>
    <p:sldId id="270" r:id="rId13"/>
    <p:sldId id="267" r:id="rId14"/>
    <p:sldId id="273" r:id="rId15"/>
    <p:sldId id="274" r:id="rId16"/>
    <p:sldId id="275" r:id="rId17"/>
    <p:sldId id="276" r:id="rId18"/>
    <p:sldId id="271" r:id="rId19"/>
    <p:sldId id="272" r:id="rId20"/>
    <p:sldId id="26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0E9CC9-0F5A-4370-9CA3-FD2F9179FE71}" type="datetimeFigureOut">
              <a:rPr lang="en-US" smtClean="0"/>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B2260-95BE-4C91-90D5-1DE596E236E9}" type="slidenum">
              <a:rPr lang="en-US" smtClean="0"/>
              <a:t>‹#›</a:t>
            </a:fld>
            <a:endParaRPr lang="en-US"/>
          </a:p>
        </p:txBody>
      </p:sp>
    </p:spTree>
    <p:extLst>
      <p:ext uri="{BB962C8B-B14F-4D97-AF65-F5344CB8AC3E}">
        <p14:creationId xmlns:p14="http://schemas.microsoft.com/office/powerpoint/2010/main" val="2416316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0E9CC9-0F5A-4370-9CA3-FD2F9179FE71}" type="datetimeFigureOut">
              <a:rPr lang="en-US" smtClean="0"/>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B2260-95BE-4C91-90D5-1DE596E236E9}" type="slidenum">
              <a:rPr lang="en-US" smtClean="0"/>
              <a:t>‹#›</a:t>
            </a:fld>
            <a:endParaRPr lang="en-US"/>
          </a:p>
        </p:txBody>
      </p:sp>
    </p:spTree>
    <p:extLst>
      <p:ext uri="{BB962C8B-B14F-4D97-AF65-F5344CB8AC3E}">
        <p14:creationId xmlns:p14="http://schemas.microsoft.com/office/powerpoint/2010/main" val="1328068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0E9CC9-0F5A-4370-9CA3-FD2F9179FE71}" type="datetimeFigureOut">
              <a:rPr lang="en-US" smtClean="0"/>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B2260-95BE-4C91-90D5-1DE596E236E9}" type="slidenum">
              <a:rPr lang="en-US" smtClean="0"/>
              <a:t>‹#›</a:t>
            </a:fld>
            <a:endParaRPr lang="en-US"/>
          </a:p>
        </p:txBody>
      </p:sp>
    </p:spTree>
    <p:extLst>
      <p:ext uri="{BB962C8B-B14F-4D97-AF65-F5344CB8AC3E}">
        <p14:creationId xmlns:p14="http://schemas.microsoft.com/office/powerpoint/2010/main" val="1635239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0E9CC9-0F5A-4370-9CA3-FD2F9179FE71}" type="datetimeFigureOut">
              <a:rPr lang="en-US" smtClean="0"/>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B2260-95BE-4C91-90D5-1DE596E236E9}" type="slidenum">
              <a:rPr lang="en-US" smtClean="0"/>
              <a:t>‹#›</a:t>
            </a:fld>
            <a:endParaRPr lang="en-US"/>
          </a:p>
        </p:txBody>
      </p:sp>
    </p:spTree>
    <p:extLst>
      <p:ext uri="{BB962C8B-B14F-4D97-AF65-F5344CB8AC3E}">
        <p14:creationId xmlns:p14="http://schemas.microsoft.com/office/powerpoint/2010/main" val="3203358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0E9CC9-0F5A-4370-9CA3-FD2F9179FE71}" type="datetimeFigureOut">
              <a:rPr lang="en-US" smtClean="0"/>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B2260-95BE-4C91-90D5-1DE596E236E9}" type="slidenum">
              <a:rPr lang="en-US" smtClean="0"/>
              <a:t>‹#›</a:t>
            </a:fld>
            <a:endParaRPr lang="en-US"/>
          </a:p>
        </p:txBody>
      </p:sp>
    </p:spTree>
    <p:extLst>
      <p:ext uri="{BB962C8B-B14F-4D97-AF65-F5344CB8AC3E}">
        <p14:creationId xmlns:p14="http://schemas.microsoft.com/office/powerpoint/2010/main" val="2144972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0E9CC9-0F5A-4370-9CA3-FD2F9179FE71}" type="datetimeFigureOut">
              <a:rPr lang="en-US" smtClean="0"/>
              <a:t>10/27/2014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9B2260-95BE-4C91-90D5-1DE596E236E9}" type="slidenum">
              <a:rPr lang="en-US" smtClean="0"/>
              <a:t>‹#›</a:t>
            </a:fld>
            <a:endParaRPr lang="en-US"/>
          </a:p>
        </p:txBody>
      </p:sp>
    </p:spTree>
    <p:extLst>
      <p:ext uri="{BB962C8B-B14F-4D97-AF65-F5344CB8AC3E}">
        <p14:creationId xmlns:p14="http://schemas.microsoft.com/office/powerpoint/2010/main" val="1257712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0E9CC9-0F5A-4370-9CA3-FD2F9179FE71}" type="datetimeFigureOut">
              <a:rPr lang="en-US" smtClean="0"/>
              <a:t>10/27/2014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9B2260-95BE-4C91-90D5-1DE596E236E9}" type="slidenum">
              <a:rPr lang="en-US" smtClean="0"/>
              <a:t>‹#›</a:t>
            </a:fld>
            <a:endParaRPr lang="en-US"/>
          </a:p>
        </p:txBody>
      </p:sp>
    </p:spTree>
    <p:extLst>
      <p:ext uri="{BB962C8B-B14F-4D97-AF65-F5344CB8AC3E}">
        <p14:creationId xmlns:p14="http://schemas.microsoft.com/office/powerpoint/2010/main" val="3960586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0E9CC9-0F5A-4370-9CA3-FD2F9179FE71}" type="datetimeFigureOut">
              <a:rPr lang="en-US" smtClean="0"/>
              <a:t>10/27/2014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9B2260-95BE-4C91-90D5-1DE596E236E9}" type="slidenum">
              <a:rPr lang="en-US" smtClean="0"/>
              <a:t>‹#›</a:t>
            </a:fld>
            <a:endParaRPr lang="en-US"/>
          </a:p>
        </p:txBody>
      </p:sp>
    </p:spTree>
    <p:extLst>
      <p:ext uri="{BB962C8B-B14F-4D97-AF65-F5344CB8AC3E}">
        <p14:creationId xmlns:p14="http://schemas.microsoft.com/office/powerpoint/2010/main" val="3589970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0E9CC9-0F5A-4370-9CA3-FD2F9179FE71}" type="datetimeFigureOut">
              <a:rPr lang="en-US" smtClean="0"/>
              <a:t>10/27/2014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9B2260-95BE-4C91-90D5-1DE596E236E9}" type="slidenum">
              <a:rPr lang="en-US" smtClean="0"/>
              <a:t>‹#›</a:t>
            </a:fld>
            <a:endParaRPr lang="en-US"/>
          </a:p>
        </p:txBody>
      </p:sp>
    </p:spTree>
    <p:extLst>
      <p:ext uri="{BB962C8B-B14F-4D97-AF65-F5344CB8AC3E}">
        <p14:creationId xmlns:p14="http://schemas.microsoft.com/office/powerpoint/2010/main" val="2210907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0E9CC9-0F5A-4370-9CA3-FD2F9179FE71}" type="datetimeFigureOut">
              <a:rPr lang="en-US" smtClean="0"/>
              <a:t>10/27/2014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9B2260-95BE-4C91-90D5-1DE596E236E9}" type="slidenum">
              <a:rPr lang="en-US" smtClean="0"/>
              <a:t>‹#›</a:t>
            </a:fld>
            <a:endParaRPr lang="en-US"/>
          </a:p>
        </p:txBody>
      </p:sp>
    </p:spTree>
    <p:extLst>
      <p:ext uri="{BB962C8B-B14F-4D97-AF65-F5344CB8AC3E}">
        <p14:creationId xmlns:p14="http://schemas.microsoft.com/office/powerpoint/2010/main" val="3081574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0E9CC9-0F5A-4370-9CA3-FD2F9179FE71}" type="datetimeFigureOut">
              <a:rPr lang="en-US" smtClean="0"/>
              <a:t>10/27/2014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9B2260-95BE-4C91-90D5-1DE596E236E9}" type="slidenum">
              <a:rPr lang="en-US" smtClean="0"/>
              <a:t>‹#›</a:t>
            </a:fld>
            <a:endParaRPr lang="en-US"/>
          </a:p>
        </p:txBody>
      </p:sp>
    </p:spTree>
    <p:extLst>
      <p:ext uri="{BB962C8B-B14F-4D97-AF65-F5344CB8AC3E}">
        <p14:creationId xmlns:p14="http://schemas.microsoft.com/office/powerpoint/2010/main" val="1147731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0E9CC9-0F5A-4370-9CA3-FD2F9179FE71}" type="datetimeFigureOut">
              <a:rPr lang="en-US" smtClean="0"/>
              <a:t>10/27/2014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9B2260-95BE-4C91-90D5-1DE596E236E9}" type="slidenum">
              <a:rPr lang="en-US" smtClean="0"/>
              <a:t>‹#›</a:t>
            </a:fld>
            <a:endParaRPr lang="en-US"/>
          </a:p>
        </p:txBody>
      </p:sp>
    </p:spTree>
    <p:extLst>
      <p:ext uri="{BB962C8B-B14F-4D97-AF65-F5344CB8AC3E}">
        <p14:creationId xmlns:p14="http://schemas.microsoft.com/office/powerpoint/2010/main" val="2682147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en.wikipedia.org/wiki/Cross_product" TargetMode="External"/><Relationship Id="rId3" Type="http://schemas.openxmlformats.org/officeDocument/2006/relationships/hyperlink" Target="http://en.wikipedia.org/wiki/Euclidean_vector#Length" TargetMode="External"/><Relationship Id="rId7" Type="http://schemas.openxmlformats.org/officeDocument/2006/relationships/hyperlink" Target="http://en.wikipedia.org/wiki/Euclidean_vector" TargetMode="External"/><Relationship Id="rId2" Type="http://schemas.openxmlformats.org/officeDocument/2006/relationships/hyperlink" Target="http://en.wikipedia.org/wiki/Coordinate_vector" TargetMode="External"/><Relationship Id="rId1" Type="http://schemas.openxmlformats.org/officeDocument/2006/relationships/slideLayout" Target="../slideLayouts/slideLayout2.xml"/><Relationship Id="rId6" Type="http://schemas.openxmlformats.org/officeDocument/2006/relationships/hyperlink" Target="http://en.wikipedia.org/wiki/Scalar_%28mathematics%29" TargetMode="External"/><Relationship Id="rId5" Type="http://schemas.openxmlformats.org/officeDocument/2006/relationships/hyperlink" Target="http://en.wikipedia.org/wiki/Dot_operator" TargetMode="External"/><Relationship Id="rId4" Type="http://schemas.openxmlformats.org/officeDocument/2006/relationships/hyperlink" Target="http://en.wikipedia.org/wiki/Cosine" TargetMode="External"/><Relationship Id="rId9" Type="http://schemas.openxmlformats.org/officeDocument/2006/relationships/hyperlink" Target="http://en.wikipedia.org/wiki/Pseudovector"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en.wikipedia.org/wiki/Taylor%27s_theorem" TargetMode="External"/><Relationship Id="rId13" Type="http://schemas.openxmlformats.org/officeDocument/2006/relationships/hyperlink" Target="http://en.wikipedia.org/wiki/Analytic_function" TargetMode="External"/><Relationship Id="rId3" Type="http://schemas.openxmlformats.org/officeDocument/2006/relationships/hyperlink" Target="http://en.wikipedia.org/wiki/Series_%28mathematics%29" TargetMode="External"/><Relationship Id="rId7" Type="http://schemas.openxmlformats.org/officeDocument/2006/relationships/hyperlink" Target="http://en.wikipedia.org/wiki/Colin_Maclaurin" TargetMode="External"/><Relationship Id="rId12" Type="http://schemas.openxmlformats.org/officeDocument/2006/relationships/hyperlink" Target="http://en.wikipedia.org/wiki/Complex_plane" TargetMode="External"/><Relationship Id="rId2" Type="http://schemas.openxmlformats.org/officeDocument/2006/relationships/hyperlink" Target="http://en.wikipedia.org/wiki/Function_%28mathematics%29" TargetMode="External"/><Relationship Id="rId1" Type="http://schemas.openxmlformats.org/officeDocument/2006/relationships/slideLayout" Target="../slideLayouts/slideLayout2.xml"/><Relationship Id="rId6" Type="http://schemas.openxmlformats.org/officeDocument/2006/relationships/hyperlink" Target="http://en.wikipedia.org/wiki/Brook_Taylor" TargetMode="External"/><Relationship Id="rId11" Type="http://schemas.openxmlformats.org/officeDocument/2006/relationships/hyperlink" Target="http://en.wikipedia.org/wiki/Open_interval" TargetMode="External"/><Relationship Id="rId5" Type="http://schemas.openxmlformats.org/officeDocument/2006/relationships/hyperlink" Target="http://en.wikipedia.org/wiki/James_Gregory_%28mathematician%29" TargetMode="External"/><Relationship Id="rId10" Type="http://schemas.openxmlformats.org/officeDocument/2006/relationships/hyperlink" Target="http://en.wikipedia.org/wiki/Limit_of_a_sequence" TargetMode="External"/><Relationship Id="rId4" Type="http://schemas.openxmlformats.org/officeDocument/2006/relationships/hyperlink" Target="http://en.wikipedia.org/wiki/Derivative" TargetMode="External"/><Relationship Id="rId9" Type="http://schemas.openxmlformats.org/officeDocument/2006/relationships/hyperlink" Target="http://en.wikipedia.org/wiki/Taylor_polynomial"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Non-negative" TargetMode="External"/><Relationship Id="rId2" Type="http://schemas.openxmlformats.org/officeDocument/2006/relationships/hyperlink" Target="http://en.wikipedia.org/wiki/Real_number" TargetMode="External"/><Relationship Id="rId1" Type="http://schemas.openxmlformats.org/officeDocument/2006/relationships/slideLayout" Target="../slideLayouts/slideLayout2.xml"/><Relationship Id="rId4" Type="http://schemas.openxmlformats.org/officeDocument/2006/relationships/hyperlink" Target="http://en.wikipedia.org/wiki/Sign_%28mathematics%29"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en.wikipedia.org/wiki/Property_%28philosophy%2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Help:IPA_for_English#Key" TargetMode="External"/><Relationship Id="rId2" Type="http://schemas.openxmlformats.org/officeDocument/2006/relationships/hyperlink" Target="http://en.wikipedia.org/wiki/Help:IPA_for_English" TargetMode="External"/><Relationship Id="rId1" Type="http://schemas.openxmlformats.org/officeDocument/2006/relationships/slideLayout" Target="../slideLayouts/slideLayout2.xml"/><Relationship Id="rId6" Type="http://schemas.openxmlformats.org/officeDocument/2006/relationships/hyperlink" Target="http://en.wikipedia.org/wiki/Tangent" TargetMode="External"/><Relationship Id="rId5" Type="http://schemas.openxmlformats.org/officeDocument/2006/relationships/hyperlink" Target="http://en.wikipedia.org/wiki/Algebraic_geometry" TargetMode="External"/><Relationship Id="rId4" Type="http://schemas.openxmlformats.org/officeDocument/2006/relationships/hyperlink" Target="http://en.wikipedia.org/wiki/Curve"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en.wikipedia.org/wiki/Geometry" TargetMode="External"/><Relationship Id="rId3" Type="http://schemas.openxmlformats.org/officeDocument/2006/relationships/hyperlink" Target="http://en.wiktionary.org/wiki/%CF%84%CF%81%CE%AF%CE%B3%CF%89%CE%BD%CE%BF%CE%BD" TargetMode="External"/><Relationship Id="rId7" Type="http://schemas.openxmlformats.org/officeDocument/2006/relationships/hyperlink" Target="http://en.wikipedia.org/wiki/Triangle" TargetMode="External"/><Relationship Id="rId2" Type="http://schemas.openxmlformats.org/officeDocument/2006/relationships/hyperlink" Target="http://en.wikipedia.org/wiki/Ancient_Greek" TargetMode="External"/><Relationship Id="rId1" Type="http://schemas.openxmlformats.org/officeDocument/2006/relationships/slideLayout" Target="../slideLayouts/slideLayout2.xml"/><Relationship Id="rId6" Type="http://schemas.openxmlformats.org/officeDocument/2006/relationships/hyperlink" Target="http://en.wikipedia.org/wiki/Angle" TargetMode="External"/><Relationship Id="rId5" Type="http://schemas.openxmlformats.org/officeDocument/2006/relationships/hyperlink" Target="http://en.wikipedia.org/wiki/Mathematics" TargetMode="External"/><Relationship Id="rId4" Type="http://schemas.openxmlformats.org/officeDocument/2006/relationships/hyperlink" Target="http://en.wiktionary.org/wiki/%CE%BC%CE%AD%CF%84%CF%81%CE%BF%CE%BD"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772400" cy="1470025"/>
          </a:xfrm>
        </p:spPr>
        <p:txBody>
          <a:bodyPr>
            <a:noAutofit/>
          </a:bodyPr>
          <a:lstStyle/>
          <a:p>
            <a:r>
              <a:rPr lang="en-US" sz="6600" b="1" dirty="0"/>
              <a:t>6 Lecture in calculus</a:t>
            </a:r>
            <a:endParaRPr lang="en-US" sz="6600" dirty="0"/>
          </a:p>
        </p:txBody>
      </p:sp>
      <p:sp>
        <p:nvSpPr>
          <p:cNvPr id="3" name="Subtitle 2"/>
          <p:cNvSpPr>
            <a:spLocks noGrp="1"/>
          </p:cNvSpPr>
          <p:nvPr>
            <p:ph type="subTitle" idx="1"/>
          </p:nvPr>
        </p:nvSpPr>
        <p:spPr>
          <a:xfrm>
            <a:off x="1371600" y="1905000"/>
            <a:ext cx="6400800" cy="3733800"/>
          </a:xfrm>
        </p:spPr>
        <p:txBody>
          <a:bodyPr>
            <a:normAutofit fontScale="40000" lnSpcReduction="20000"/>
          </a:bodyPr>
          <a:lstStyle/>
          <a:p>
            <a:r>
              <a:rPr lang="en-US" b="1" dirty="0">
                <a:solidFill>
                  <a:srgbClr val="FF0000"/>
                </a:solidFill>
              </a:rPr>
              <a:t>Absolute value</a:t>
            </a:r>
            <a:endParaRPr lang="en-US" b="1" dirty="0" smtClean="0">
              <a:solidFill>
                <a:srgbClr val="FF0000"/>
              </a:solidFill>
              <a:effectLst/>
            </a:endParaRPr>
          </a:p>
          <a:p>
            <a:r>
              <a:rPr lang="en-US" b="1" dirty="0">
                <a:solidFill>
                  <a:srgbClr val="FF0000"/>
                </a:solidFill>
              </a:rPr>
              <a:t>Inequalities</a:t>
            </a:r>
            <a:endParaRPr lang="en-US" b="1" dirty="0" smtClean="0">
              <a:solidFill>
                <a:srgbClr val="FF0000"/>
              </a:solidFill>
              <a:effectLst/>
            </a:endParaRPr>
          </a:p>
          <a:p>
            <a:r>
              <a:rPr lang="en-US" b="1" dirty="0">
                <a:solidFill>
                  <a:srgbClr val="FF0000"/>
                </a:solidFill>
              </a:rPr>
              <a:t>Trigonometry</a:t>
            </a:r>
            <a:endParaRPr lang="en-US" b="1" dirty="0" smtClean="0">
              <a:solidFill>
                <a:srgbClr val="FF0000"/>
              </a:solidFill>
              <a:effectLst/>
            </a:endParaRPr>
          </a:p>
          <a:p>
            <a:r>
              <a:rPr lang="en-US" b="1" dirty="0">
                <a:solidFill>
                  <a:srgbClr val="FF0000"/>
                </a:solidFill>
              </a:rPr>
              <a:t>Graphs</a:t>
            </a:r>
            <a:endParaRPr lang="en-US" b="1" dirty="0" smtClean="0">
              <a:solidFill>
                <a:srgbClr val="FF0000"/>
              </a:solidFill>
              <a:effectLst/>
            </a:endParaRPr>
          </a:p>
          <a:p>
            <a:r>
              <a:rPr lang="en-US" b="1" dirty="0">
                <a:solidFill>
                  <a:srgbClr val="FF0000"/>
                </a:solidFill>
              </a:rPr>
              <a:t>Asymptotes</a:t>
            </a:r>
            <a:endParaRPr lang="en-US" b="1" dirty="0" smtClean="0">
              <a:solidFill>
                <a:srgbClr val="FF0000"/>
              </a:solidFill>
              <a:effectLst/>
            </a:endParaRPr>
          </a:p>
          <a:p>
            <a:r>
              <a:rPr lang="en-US" b="1" dirty="0">
                <a:solidFill>
                  <a:srgbClr val="FF0000"/>
                </a:solidFill>
              </a:rPr>
              <a:t>Limits</a:t>
            </a:r>
            <a:endParaRPr lang="en-US" b="1" dirty="0" smtClean="0">
              <a:solidFill>
                <a:srgbClr val="FF0000"/>
              </a:solidFill>
              <a:effectLst/>
            </a:endParaRPr>
          </a:p>
          <a:p>
            <a:r>
              <a:rPr lang="en-US" b="1" dirty="0">
                <a:solidFill>
                  <a:srgbClr val="FF0000"/>
                </a:solidFill>
              </a:rPr>
              <a:t>Continuity</a:t>
            </a:r>
            <a:endParaRPr lang="en-US" b="1" dirty="0" smtClean="0">
              <a:solidFill>
                <a:srgbClr val="FF0000"/>
              </a:solidFill>
              <a:effectLst/>
            </a:endParaRPr>
          </a:p>
          <a:p>
            <a:r>
              <a:rPr lang="en-US" b="1" dirty="0">
                <a:solidFill>
                  <a:srgbClr val="FF0000"/>
                </a:solidFill>
              </a:rPr>
              <a:t>Derivative</a:t>
            </a:r>
            <a:endParaRPr lang="en-US" b="1" dirty="0" smtClean="0">
              <a:solidFill>
                <a:srgbClr val="FF0000"/>
              </a:solidFill>
              <a:effectLst/>
            </a:endParaRPr>
          </a:p>
          <a:p>
            <a:r>
              <a:rPr lang="en-US" b="1" dirty="0">
                <a:solidFill>
                  <a:srgbClr val="FF0000"/>
                </a:solidFill>
              </a:rPr>
              <a:t>Integral</a:t>
            </a:r>
            <a:endParaRPr lang="en-US" b="1" dirty="0" smtClean="0">
              <a:solidFill>
                <a:srgbClr val="FF0000"/>
              </a:solidFill>
              <a:effectLst/>
            </a:endParaRPr>
          </a:p>
          <a:p>
            <a:r>
              <a:rPr lang="en-US" b="1" dirty="0">
                <a:solidFill>
                  <a:srgbClr val="FF0000"/>
                </a:solidFill>
              </a:rPr>
              <a:t>Vectors</a:t>
            </a:r>
            <a:endParaRPr lang="en-US" b="1" dirty="0" smtClean="0">
              <a:solidFill>
                <a:srgbClr val="FF0000"/>
              </a:solidFill>
              <a:effectLst/>
            </a:endParaRPr>
          </a:p>
          <a:p>
            <a:r>
              <a:rPr lang="en-US" b="1" dirty="0">
                <a:solidFill>
                  <a:srgbClr val="FF0000"/>
                </a:solidFill>
              </a:rPr>
              <a:t>Series</a:t>
            </a:r>
            <a:endParaRPr lang="en-US" b="1" dirty="0" smtClean="0">
              <a:solidFill>
                <a:srgbClr val="FF0000"/>
              </a:solidFill>
              <a:effectLst/>
            </a:endParaRPr>
          </a:p>
          <a:p>
            <a:r>
              <a:rPr lang="en-US" b="1" dirty="0">
                <a:solidFill>
                  <a:srgbClr val="FF0000"/>
                </a:solidFill>
              </a:rPr>
              <a:t>Proofs</a:t>
            </a:r>
            <a:endParaRPr lang="en-US" b="1" dirty="0" smtClean="0">
              <a:solidFill>
                <a:srgbClr val="FF0000"/>
              </a:solidFill>
              <a:effectLst/>
            </a:endParaRPr>
          </a:p>
          <a:p>
            <a:r>
              <a:rPr lang="en-US" b="1" dirty="0">
                <a:solidFill>
                  <a:srgbClr val="FF0000"/>
                </a:solidFill>
              </a:rPr>
              <a:t>Complex numbers</a:t>
            </a:r>
            <a:endParaRPr lang="en-US" b="1" dirty="0" smtClean="0">
              <a:solidFill>
                <a:srgbClr val="FF0000"/>
              </a:solidFill>
              <a:effectLst/>
            </a:endParaRPr>
          </a:p>
          <a:p>
            <a:r>
              <a:rPr lang="en-US" b="1" dirty="0">
                <a:solidFill>
                  <a:srgbClr val="FF0000"/>
                </a:solidFill>
              </a:rPr>
              <a:t>Stretches</a:t>
            </a:r>
            <a:endParaRPr lang="en-US" b="1" dirty="0" smtClean="0">
              <a:solidFill>
                <a:srgbClr val="FF0000"/>
              </a:solidFill>
              <a:effectLst/>
            </a:endParaRPr>
          </a:p>
          <a:p>
            <a:r>
              <a:rPr lang="en-US" b="1" dirty="0">
                <a:solidFill>
                  <a:srgbClr val="FF0000"/>
                </a:solidFill>
              </a:rPr>
              <a:t>Translation</a:t>
            </a:r>
            <a:endParaRPr lang="en-US" b="1" dirty="0" smtClean="0">
              <a:solidFill>
                <a:srgbClr val="FF0000"/>
              </a:solidFill>
              <a:effectLst/>
            </a:endParaRPr>
          </a:p>
          <a:p>
            <a:r>
              <a:rPr lang="en-US" b="1" dirty="0">
                <a:solidFill>
                  <a:srgbClr val="FF0000"/>
                </a:solidFill>
              </a:rPr>
              <a:t>Rotation</a:t>
            </a:r>
            <a:endParaRPr lang="en-US" b="1" dirty="0" smtClean="0">
              <a:solidFill>
                <a:srgbClr val="FF0000"/>
              </a:solidFill>
              <a:effectLst/>
            </a:endParaRPr>
          </a:p>
          <a:p>
            <a:r>
              <a:rPr lang="en-US" b="1" dirty="0">
                <a:solidFill>
                  <a:srgbClr val="FF0000"/>
                </a:solidFill>
              </a:rPr>
              <a:t>Mid-Term Exam </a:t>
            </a:r>
            <a:r>
              <a:rPr lang="en-US" b="1" dirty="0" smtClean="0">
                <a:solidFill>
                  <a:srgbClr val="FF0000"/>
                </a:solidFill>
              </a:rPr>
              <a:t>preparation</a:t>
            </a:r>
            <a:endParaRPr lang="en-US" b="1" dirty="0" smtClean="0">
              <a:solidFill>
                <a:srgbClr val="FF0000"/>
              </a:solidFill>
              <a:effectLst/>
            </a:endParaRPr>
          </a:p>
        </p:txBody>
      </p:sp>
    </p:spTree>
    <p:extLst>
      <p:ext uri="{BB962C8B-B14F-4D97-AF65-F5344CB8AC3E}">
        <p14:creationId xmlns:p14="http://schemas.microsoft.com/office/powerpoint/2010/main" val="3894729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r>
              <a:rPr lang="en-US" dirty="0" smtClean="0"/>
              <a:t>) </a:t>
            </a:r>
            <a:r>
              <a:rPr lang="en-US" b="1" dirty="0" smtClean="0">
                <a:solidFill>
                  <a:srgbClr val="FF0000"/>
                </a:solidFill>
              </a:rPr>
              <a:t>Trigonometry</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1200" y="1371600"/>
            <a:ext cx="5120640" cy="4876800"/>
          </a:xfrm>
        </p:spPr>
      </p:pic>
    </p:spTree>
    <p:extLst>
      <p:ext uri="{BB962C8B-B14F-4D97-AF65-F5344CB8AC3E}">
        <p14:creationId xmlns:p14="http://schemas.microsoft.com/office/powerpoint/2010/main" val="631811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Trigonometry </a:t>
            </a:r>
            <a:r>
              <a:rPr lang="en-US" dirty="0"/>
              <a:t>(continued)</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19115" y="1600200"/>
            <a:ext cx="3305770" cy="4525963"/>
          </a:xfrm>
        </p:spPr>
      </p:pic>
    </p:spTree>
    <p:extLst>
      <p:ext uri="{BB962C8B-B14F-4D97-AF65-F5344CB8AC3E}">
        <p14:creationId xmlns:p14="http://schemas.microsoft.com/office/powerpoint/2010/main" val="118295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r>
              <a:rPr lang="en-US" dirty="0" smtClean="0"/>
              <a:t>) </a:t>
            </a:r>
            <a:r>
              <a:rPr lang="en-US" b="1" dirty="0" smtClean="0">
                <a:solidFill>
                  <a:srgbClr val="FF0000"/>
                </a:solidFill>
              </a:rPr>
              <a:t>Trigonometry</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38240" y="1710531"/>
            <a:ext cx="3710160" cy="4233069"/>
          </a:xfrm>
        </p:spPr>
      </p:pic>
    </p:spTree>
    <p:extLst>
      <p:ext uri="{BB962C8B-B14F-4D97-AF65-F5344CB8AC3E}">
        <p14:creationId xmlns:p14="http://schemas.microsoft.com/office/powerpoint/2010/main" val="945329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Trigonometry </a:t>
            </a:r>
            <a:r>
              <a:rPr lang="en-US" dirty="0"/>
              <a:t>(continued)</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63346" y="1600200"/>
            <a:ext cx="3017308" cy="4525963"/>
          </a:xfrm>
        </p:spPr>
      </p:pic>
    </p:spTree>
    <p:extLst>
      <p:ext uri="{BB962C8B-B14F-4D97-AF65-F5344CB8AC3E}">
        <p14:creationId xmlns:p14="http://schemas.microsoft.com/office/powerpoint/2010/main" val="1698809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Dot product</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T</a:t>
            </a:r>
            <a:r>
              <a:rPr lang="en-US" dirty="0" smtClean="0"/>
              <a:t>he </a:t>
            </a:r>
            <a:r>
              <a:rPr lang="en-US" b="1" dirty="0" smtClean="0"/>
              <a:t>dot product</a:t>
            </a:r>
            <a:r>
              <a:rPr lang="en-US" dirty="0" smtClean="0"/>
              <a:t>, or </a:t>
            </a:r>
            <a:r>
              <a:rPr lang="en-US" b="1" dirty="0" smtClean="0"/>
              <a:t>scalar product</a:t>
            </a:r>
            <a:r>
              <a:rPr lang="en-US" dirty="0" smtClean="0"/>
              <a:t> (or sometimes </a:t>
            </a:r>
            <a:r>
              <a:rPr lang="en-US" b="1" dirty="0" smtClean="0"/>
              <a:t>inner product</a:t>
            </a:r>
            <a:r>
              <a:rPr lang="en-US" dirty="0" smtClean="0"/>
              <a:t> in the context of Euclidean space), is an algebraic operation that takes two equal-length sequences of numbers (usually </a:t>
            </a:r>
            <a:r>
              <a:rPr lang="en-US" dirty="0" smtClean="0">
                <a:hlinkClick r:id="rId2" tooltip="Coordinate vector"/>
              </a:rPr>
              <a:t>coordinate vectors</a:t>
            </a:r>
            <a:r>
              <a:rPr lang="en-US" dirty="0" smtClean="0"/>
              <a:t>) and returns a single number. This operation can be defined either algebraically or geometrically. Algebraically, it is the sum of the products of the corresponding entries of the two sequences of numbers. Geometrically, it is the product of the </a:t>
            </a:r>
            <a:r>
              <a:rPr lang="en-US" dirty="0" smtClean="0">
                <a:hlinkClick r:id="rId3" tooltip="Euclidean vector"/>
              </a:rPr>
              <a:t>Euclidean magnitudes</a:t>
            </a:r>
            <a:r>
              <a:rPr lang="en-US" dirty="0" smtClean="0"/>
              <a:t> of the two vectors and the </a:t>
            </a:r>
            <a:r>
              <a:rPr lang="en-US" dirty="0" smtClean="0">
                <a:hlinkClick r:id="rId4" tooltip="Cosine"/>
              </a:rPr>
              <a:t>cosine</a:t>
            </a:r>
            <a:r>
              <a:rPr lang="en-US" dirty="0" smtClean="0"/>
              <a:t> of the angle between them. The name "dot product" is derived from the </a:t>
            </a:r>
            <a:r>
              <a:rPr lang="en-US" dirty="0" smtClean="0">
                <a:hlinkClick r:id="rId5" tooltip="Dot operator"/>
              </a:rPr>
              <a:t>centered dot</a:t>
            </a:r>
            <a:r>
              <a:rPr lang="en-US" dirty="0" smtClean="0"/>
              <a:t> " </a:t>
            </a:r>
            <a:r>
              <a:rPr lang="en-US" b="1" dirty="0" smtClean="0"/>
              <a:t>·</a:t>
            </a:r>
            <a:r>
              <a:rPr lang="en-US" dirty="0" smtClean="0"/>
              <a:t> " that is often used to designate this operation; the alternative name "scalar product" emphasizes the </a:t>
            </a:r>
            <a:r>
              <a:rPr lang="en-US" dirty="0" smtClean="0">
                <a:hlinkClick r:id="rId6" tooltip="Scalar (mathematics)"/>
              </a:rPr>
              <a:t>scalar</a:t>
            </a:r>
            <a:r>
              <a:rPr lang="en-US" dirty="0" smtClean="0"/>
              <a:t> (rather than </a:t>
            </a:r>
            <a:r>
              <a:rPr lang="en-US" dirty="0" err="1" smtClean="0">
                <a:hlinkClick r:id="rId7" tooltip="Euclidean vector"/>
              </a:rPr>
              <a:t>vectorial</a:t>
            </a:r>
            <a:r>
              <a:rPr lang="en-US" dirty="0" smtClean="0"/>
              <a:t>) nature of the result.</a:t>
            </a:r>
          </a:p>
          <a:p>
            <a:pPr marL="0" indent="0">
              <a:buNone/>
            </a:pPr>
            <a:r>
              <a:rPr lang="en-US" dirty="0" smtClean="0"/>
              <a:t>In three-dimensional space, the dot product contrasts with the </a:t>
            </a:r>
            <a:r>
              <a:rPr lang="en-US" dirty="0" smtClean="0">
                <a:hlinkClick r:id="rId8" tooltip="Cross product"/>
              </a:rPr>
              <a:t>cross product</a:t>
            </a:r>
            <a:r>
              <a:rPr lang="en-US" dirty="0" smtClean="0"/>
              <a:t> of two vectors, which produces a </a:t>
            </a:r>
            <a:r>
              <a:rPr lang="en-US" dirty="0" err="1" smtClean="0">
                <a:hlinkClick r:id="rId9" tooltip="Pseudovector"/>
              </a:rPr>
              <a:t>pseudovector</a:t>
            </a:r>
            <a:r>
              <a:rPr lang="en-US" dirty="0" smtClean="0"/>
              <a:t> as the result. The dot product is directly related to the cosine of the angle between two vectors in Euclidean space of any number of dimensions.</a:t>
            </a:r>
          </a:p>
          <a:p>
            <a:pPr marL="0" indent="0">
              <a:buNone/>
            </a:pPr>
            <a:endParaRPr lang="en-US" dirty="0"/>
          </a:p>
        </p:txBody>
      </p:sp>
    </p:spTree>
    <p:extLst>
      <p:ext uri="{BB962C8B-B14F-4D97-AF65-F5344CB8AC3E}">
        <p14:creationId xmlns:p14="http://schemas.microsoft.com/office/powerpoint/2010/main" val="1309467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Dot product </a:t>
            </a:r>
            <a:r>
              <a:rPr lang="en-US" dirty="0"/>
              <a:t>(continued)</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17976" y="1582158"/>
            <a:ext cx="5149623" cy="4056642"/>
          </a:xfrm>
        </p:spPr>
      </p:pic>
    </p:spTree>
    <p:extLst>
      <p:ext uri="{BB962C8B-B14F-4D97-AF65-F5344CB8AC3E}">
        <p14:creationId xmlns:p14="http://schemas.microsoft.com/office/powerpoint/2010/main" val="420002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Cross product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0" y="2077244"/>
            <a:ext cx="4572000" cy="3571875"/>
          </a:xfrm>
        </p:spPr>
      </p:pic>
    </p:spTree>
    <p:extLst>
      <p:ext uri="{BB962C8B-B14F-4D97-AF65-F5344CB8AC3E}">
        <p14:creationId xmlns:p14="http://schemas.microsoft.com/office/powerpoint/2010/main" val="14433952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Cross product </a:t>
            </a:r>
            <a:r>
              <a:rPr lang="en-US" dirty="0"/>
              <a:t>(continued)</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07897" y="2438400"/>
            <a:ext cx="6793103" cy="2418556"/>
          </a:xfrm>
        </p:spPr>
      </p:pic>
    </p:spTree>
    <p:extLst>
      <p:ext uri="{BB962C8B-B14F-4D97-AF65-F5344CB8AC3E}">
        <p14:creationId xmlns:p14="http://schemas.microsoft.com/office/powerpoint/2010/main" val="1242834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Taylor series</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A</a:t>
            </a:r>
            <a:r>
              <a:rPr lang="en-US" dirty="0" smtClean="0"/>
              <a:t> </a:t>
            </a:r>
            <a:r>
              <a:rPr lang="en-US" b="1" dirty="0" smtClean="0"/>
              <a:t>Taylor series</a:t>
            </a:r>
            <a:r>
              <a:rPr lang="en-US" dirty="0" smtClean="0"/>
              <a:t> is a representation of a </a:t>
            </a:r>
            <a:r>
              <a:rPr lang="en-US" dirty="0" smtClean="0">
                <a:hlinkClick r:id="rId2" tooltip="Function (mathematics)"/>
              </a:rPr>
              <a:t>function</a:t>
            </a:r>
            <a:r>
              <a:rPr lang="en-US" dirty="0" smtClean="0"/>
              <a:t> as an </a:t>
            </a:r>
            <a:r>
              <a:rPr lang="en-US" dirty="0" smtClean="0">
                <a:hlinkClick r:id="rId3" tooltip="Series (mathematics)"/>
              </a:rPr>
              <a:t>infinite sum</a:t>
            </a:r>
            <a:r>
              <a:rPr lang="en-US" dirty="0" smtClean="0"/>
              <a:t> of terms that are calculated from the values of the function's </a:t>
            </a:r>
            <a:r>
              <a:rPr lang="en-US" dirty="0" smtClean="0">
                <a:hlinkClick r:id="rId4" tooltip="Derivative"/>
              </a:rPr>
              <a:t>derivatives</a:t>
            </a:r>
            <a:r>
              <a:rPr lang="en-US" dirty="0" smtClean="0"/>
              <a:t> at a single point.</a:t>
            </a:r>
          </a:p>
          <a:p>
            <a:pPr marL="0" indent="0">
              <a:buNone/>
            </a:pPr>
            <a:r>
              <a:rPr lang="en-US" dirty="0" smtClean="0"/>
              <a:t>The concept of a Taylor series was discovered by the Scottish mathematician </a:t>
            </a:r>
            <a:r>
              <a:rPr lang="en-US" dirty="0" smtClean="0">
                <a:hlinkClick r:id="rId5" tooltip="James Gregory (mathematician)"/>
              </a:rPr>
              <a:t>James Gregory</a:t>
            </a:r>
            <a:r>
              <a:rPr lang="en-US" dirty="0" smtClean="0"/>
              <a:t> and formally introduced by the English mathematician </a:t>
            </a:r>
            <a:r>
              <a:rPr lang="en-US" dirty="0" smtClean="0">
                <a:hlinkClick r:id="rId6" tooltip="Brook Taylor"/>
              </a:rPr>
              <a:t>Brook Taylor</a:t>
            </a:r>
            <a:r>
              <a:rPr lang="en-US" dirty="0" smtClean="0"/>
              <a:t> in 1715. If the Taylor series is centered at zero, then that series is also called a </a:t>
            </a:r>
            <a:r>
              <a:rPr lang="en-US" b="1" dirty="0" err="1" smtClean="0"/>
              <a:t>Maclaurin</a:t>
            </a:r>
            <a:r>
              <a:rPr lang="en-US" b="1" dirty="0" smtClean="0"/>
              <a:t> series</a:t>
            </a:r>
            <a:r>
              <a:rPr lang="en-US" dirty="0" smtClean="0"/>
              <a:t>, named after the Scottish mathematician </a:t>
            </a:r>
            <a:r>
              <a:rPr lang="en-US" dirty="0" smtClean="0">
                <a:hlinkClick r:id="rId7" tooltip="Colin Maclaurin"/>
              </a:rPr>
              <a:t>Colin </a:t>
            </a:r>
            <a:r>
              <a:rPr lang="en-US" dirty="0" err="1" smtClean="0">
                <a:hlinkClick r:id="rId7" tooltip="Colin Maclaurin"/>
              </a:rPr>
              <a:t>Maclaurin</a:t>
            </a:r>
            <a:r>
              <a:rPr lang="en-US" dirty="0" smtClean="0"/>
              <a:t>, who made extensive use of this special case of Taylor series in the 18th century.</a:t>
            </a:r>
          </a:p>
          <a:p>
            <a:pPr marL="0" indent="0">
              <a:buNone/>
            </a:pPr>
            <a:r>
              <a:rPr lang="en-US" dirty="0" smtClean="0"/>
              <a:t>It is common practice to approximate a function by using a finite number of terms of its Taylor series. </a:t>
            </a:r>
            <a:r>
              <a:rPr lang="en-US" dirty="0" smtClean="0">
                <a:hlinkClick r:id="rId8" tooltip="Taylor's theorem"/>
              </a:rPr>
              <a:t>Taylor's theorem</a:t>
            </a:r>
            <a:r>
              <a:rPr lang="en-US" dirty="0" smtClean="0"/>
              <a:t> gives quantitative estimates on the error in this approximation. Any finite number of initial terms of the Taylor series of a function is called a </a:t>
            </a:r>
            <a:r>
              <a:rPr lang="en-US" dirty="0" smtClean="0">
                <a:hlinkClick r:id="rId9" tooltip="Taylor polynomial"/>
              </a:rPr>
              <a:t>Taylor polynomial</a:t>
            </a:r>
            <a:r>
              <a:rPr lang="en-US" dirty="0" smtClean="0"/>
              <a:t>. The Taylor series of a function is the </a:t>
            </a:r>
            <a:r>
              <a:rPr lang="en-US" dirty="0" smtClean="0">
                <a:hlinkClick r:id="rId10" tooltip="Limit of a sequence"/>
              </a:rPr>
              <a:t>limit</a:t>
            </a:r>
            <a:r>
              <a:rPr lang="en-US" dirty="0" smtClean="0"/>
              <a:t> of that function's Taylor polynomials, provided that the limit exists. A function may not be equal to its Taylor series, even if its Taylor series converges at every point. A function that is equal to its Taylor series in an </a:t>
            </a:r>
            <a:r>
              <a:rPr lang="en-US" dirty="0" smtClean="0">
                <a:hlinkClick r:id="rId11" tooltip="Open interval"/>
              </a:rPr>
              <a:t>open interval</a:t>
            </a:r>
            <a:r>
              <a:rPr lang="en-US" dirty="0" smtClean="0"/>
              <a:t> (or a disc in the </a:t>
            </a:r>
            <a:r>
              <a:rPr lang="en-US" dirty="0" smtClean="0">
                <a:hlinkClick r:id="rId12" tooltip="Complex plane"/>
              </a:rPr>
              <a:t>complex plane</a:t>
            </a:r>
            <a:r>
              <a:rPr lang="en-US" dirty="0" smtClean="0"/>
              <a:t>) is known as an </a:t>
            </a:r>
            <a:r>
              <a:rPr lang="en-US" dirty="0" smtClean="0">
                <a:hlinkClick r:id="rId13" tooltip="Analytic function"/>
              </a:rPr>
              <a:t>analytic function</a:t>
            </a:r>
            <a:r>
              <a:rPr lang="en-US" dirty="0" smtClean="0"/>
              <a:t> in that interval.</a:t>
            </a:r>
          </a:p>
        </p:txBody>
      </p:sp>
    </p:spTree>
    <p:extLst>
      <p:ext uri="{BB962C8B-B14F-4D97-AF65-F5344CB8AC3E}">
        <p14:creationId xmlns:p14="http://schemas.microsoft.com/office/powerpoint/2010/main" val="37680481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b="1" dirty="0" smtClean="0"/>
              <a:t>Taylor series </a:t>
            </a:r>
            <a:r>
              <a:rPr lang="en-US" sz="6000" dirty="0"/>
              <a:t>(continued)</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01200" y="2590800"/>
            <a:ext cx="6823600" cy="1489869"/>
          </a:xfrm>
        </p:spPr>
      </p:pic>
    </p:spTree>
    <p:extLst>
      <p:ext uri="{BB962C8B-B14F-4D97-AF65-F5344CB8AC3E}">
        <p14:creationId xmlns:p14="http://schemas.microsoft.com/office/powerpoint/2010/main" val="2602764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Absolute value</a:t>
            </a:r>
            <a:endParaRPr lang="en-US" dirty="0"/>
          </a:p>
        </p:txBody>
      </p:sp>
      <p:sp>
        <p:nvSpPr>
          <p:cNvPr id="3" name="Content Placeholder 2"/>
          <p:cNvSpPr>
            <a:spLocks noGrp="1"/>
          </p:cNvSpPr>
          <p:nvPr>
            <p:ph idx="1"/>
          </p:nvPr>
        </p:nvSpPr>
        <p:spPr/>
        <p:txBody>
          <a:bodyPr/>
          <a:lstStyle/>
          <a:p>
            <a:pPr marL="0" indent="0">
              <a:buNone/>
            </a:pPr>
            <a:r>
              <a:rPr lang="en-US" dirty="0"/>
              <a:t>T</a:t>
            </a:r>
            <a:r>
              <a:rPr lang="en-US" dirty="0" smtClean="0"/>
              <a:t>he </a:t>
            </a:r>
            <a:r>
              <a:rPr lang="en-US" b="1" dirty="0" smtClean="0"/>
              <a:t>absolute value</a:t>
            </a:r>
            <a:r>
              <a:rPr lang="en-US" dirty="0" smtClean="0"/>
              <a:t> (or </a:t>
            </a:r>
            <a:r>
              <a:rPr lang="en-US" b="1" dirty="0" smtClean="0"/>
              <a:t>modulus</a:t>
            </a:r>
            <a:r>
              <a:rPr lang="en-US" dirty="0" smtClean="0"/>
              <a:t>) |</a:t>
            </a:r>
            <a:r>
              <a:rPr lang="en-US" i="1" dirty="0" smtClean="0"/>
              <a:t>x</a:t>
            </a:r>
            <a:r>
              <a:rPr lang="en-US" dirty="0" smtClean="0"/>
              <a:t>| of a </a:t>
            </a:r>
            <a:r>
              <a:rPr lang="en-US" dirty="0" smtClean="0">
                <a:hlinkClick r:id="rId2" tooltip="Real number"/>
              </a:rPr>
              <a:t>real number</a:t>
            </a:r>
            <a:r>
              <a:rPr lang="en-US" dirty="0" smtClean="0"/>
              <a:t> </a:t>
            </a:r>
            <a:r>
              <a:rPr lang="en-US" i="1" dirty="0" smtClean="0">
                <a:effectLst/>
              </a:rPr>
              <a:t>x</a:t>
            </a:r>
            <a:r>
              <a:rPr lang="en-US" dirty="0" smtClean="0"/>
              <a:t> is the </a:t>
            </a:r>
            <a:r>
              <a:rPr lang="en-US" dirty="0" smtClean="0">
                <a:hlinkClick r:id="rId3" tooltip="Non-negative"/>
              </a:rPr>
              <a:t>non-negative</a:t>
            </a:r>
            <a:r>
              <a:rPr lang="en-US" dirty="0" smtClean="0"/>
              <a:t> value of </a:t>
            </a:r>
            <a:r>
              <a:rPr lang="en-US" i="1" dirty="0" smtClean="0">
                <a:effectLst/>
              </a:rPr>
              <a:t>x</a:t>
            </a:r>
            <a:r>
              <a:rPr lang="en-US" dirty="0" smtClean="0"/>
              <a:t> without regard to its </a:t>
            </a:r>
            <a:r>
              <a:rPr lang="en-US" dirty="0" smtClean="0">
                <a:hlinkClick r:id="rId4" tooltip="Sign (mathematics)"/>
              </a:rPr>
              <a:t>sign</a:t>
            </a:r>
            <a:r>
              <a:rPr lang="en-US" dirty="0" smtClean="0"/>
              <a:t>.</a:t>
            </a:r>
            <a:endParaRPr lang="en-US" dirty="0"/>
          </a:p>
        </p:txBody>
      </p:sp>
    </p:spTree>
    <p:extLst>
      <p:ext uri="{BB962C8B-B14F-4D97-AF65-F5344CB8AC3E}">
        <p14:creationId xmlns:p14="http://schemas.microsoft.com/office/powerpoint/2010/main" val="13153581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Mid-Term Exam preparation</a:t>
            </a:r>
            <a:endParaRPr lang="en-US" dirty="0"/>
          </a:p>
        </p:txBody>
      </p:sp>
      <p:sp>
        <p:nvSpPr>
          <p:cNvPr id="3" name="Content Placeholder 2"/>
          <p:cNvSpPr>
            <a:spLocks noGrp="1"/>
          </p:cNvSpPr>
          <p:nvPr>
            <p:ph idx="1"/>
          </p:nvPr>
        </p:nvSpPr>
        <p:spPr/>
        <p:txBody>
          <a:bodyPr/>
          <a:lstStyle/>
          <a:p>
            <a:pPr marL="0" indent="0">
              <a:buNone/>
            </a:pPr>
            <a:r>
              <a:rPr lang="en-US" dirty="0"/>
              <a:t>To prepare to the Mid-Term Exam: </a:t>
            </a:r>
          </a:p>
          <a:p>
            <a:pPr marL="0" indent="0">
              <a:buNone/>
            </a:pPr>
            <a:r>
              <a:rPr lang="en-US" dirty="0"/>
              <a:t>Study the class notes, solve all the problem sets, solve all the relevant problems from the textbooks, visit the web-sites, study the solutions, watch the videos, and meet me if you have any questions. </a:t>
            </a:r>
          </a:p>
        </p:txBody>
      </p:sp>
    </p:spTree>
    <p:extLst>
      <p:ext uri="{BB962C8B-B14F-4D97-AF65-F5344CB8AC3E}">
        <p14:creationId xmlns:p14="http://schemas.microsoft.com/office/powerpoint/2010/main" val="3993764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Absolute value </a:t>
            </a:r>
            <a:r>
              <a:rPr lang="en-US" dirty="0"/>
              <a:t>(continued)</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3029626"/>
            <a:ext cx="7613984" cy="2228173"/>
          </a:xfrm>
        </p:spPr>
      </p:pic>
    </p:spTree>
    <p:extLst>
      <p:ext uri="{BB962C8B-B14F-4D97-AF65-F5344CB8AC3E}">
        <p14:creationId xmlns:p14="http://schemas.microsoft.com/office/powerpoint/2010/main" val="3474481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Inequalities</a:t>
            </a:r>
            <a:endParaRPr lang="en-US" dirty="0"/>
          </a:p>
        </p:txBody>
      </p:sp>
      <p:sp>
        <p:nvSpPr>
          <p:cNvPr id="3" name="Content Placeholder 2"/>
          <p:cNvSpPr>
            <a:spLocks noGrp="1"/>
          </p:cNvSpPr>
          <p:nvPr>
            <p:ph idx="1"/>
          </p:nvPr>
        </p:nvSpPr>
        <p:spPr/>
        <p:txBody>
          <a:bodyPr/>
          <a:lstStyle/>
          <a:p>
            <a:pPr marL="0" indent="0">
              <a:buNone/>
            </a:pPr>
            <a:r>
              <a:rPr lang="en-US" dirty="0" smtClean="0"/>
              <a:t>Inequalities are governed by the following </a:t>
            </a:r>
            <a:r>
              <a:rPr lang="en-US" dirty="0" smtClean="0">
                <a:hlinkClick r:id="rId2" tooltip="Property (philosophy)"/>
              </a:rPr>
              <a:t>properties</a:t>
            </a:r>
            <a:r>
              <a:rPr lang="en-US" dirty="0" smtClean="0"/>
              <a:t>. All of these properties also hold if all of the non-strict inequalities (≤ and ≥) are replaced by their corresponding strict inequalities (&lt; and &gt;) and (in the case of applying a function) monotonic functions are limited to </a:t>
            </a:r>
            <a:r>
              <a:rPr lang="en-US" i="1" dirty="0" smtClean="0"/>
              <a:t>strictly</a:t>
            </a:r>
            <a:r>
              <a:rPr lang="en-US" dirty="0" smtClean="0"/>
              <a:t> monotonic functions.</a:t>
            </a:r>
            <a:endParaRPr lang="en-US" dirty="0"/>
          </a:p>
        </p:txBody>
      </p:sp>
    </p:spTree>
    <p:extLst>
      <p:ext uri="{BB962C8B-B14F-4D97-AF65-F5344CB8AC3E}">
        <p14:creationId xmlns:p14="http://schemas.microsoft.com/office/powerpoint/2010/main" val="510325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Inequalities </a:t>
            </a:r>
            <a:r>
              <a:rPr lang="en-US" dirty="0"/>
              <a:t>(continued)</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48047" y="2020094"/>
            <a:ext cx="4938503" cy="4304506"/>
          </a:xfrm>
        </p:spPr>
      </p:pic>
    </p:spTree>
    <p:extLst>
      <p:ext uri="{BB962C8B-B14F-4D97-AF65-F5344CB8AC3E}">
        <p14:creationId xmlns:p14="http://schemas.microsoft.com/office/powerpoint/2010/main" val="349988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Asymptotes</a:t>
            </a:r>
            <a:endParaRPr lang="en-US" dirty="0"/>
          </a:p>
        </p:txBody>
      </p:sp>
      <p:sp>
        <p:nvSpPr>
          <p:cNvPr id="3" name="Content Placeholder 2"/>
          <p:cNvSpPr>
            <a:spLocks noGrp="1"/>
          </p:cNvSpPr>
          <p:nvPr>
            <p:ph idx="1"/>
          </p:nvPr>
        </p:nvSpPr>
        <p:spPr/>
        <p:txBody>
          <a:bodyPr/>
          <a:lstStyle/>
          <a:p>
            <a:pPr marL="0" indent="0">
              <a:buNone/>
            </a:pPr>
            <a:r>
              <a:rPr lang="en-US" dirty="0"/>
              <a:t>A</a:t>
            </a:r>
            <a:r>
              <a:rPr lang="en-US" dirty="0" smtClean="0"/>
              <a:t>n </a:t>
            </a:r>
            <a:r>
              <a:rPr lang="en-US" b="1" dirty="0" smtClean="0"/>
              <a:t>asymptote</a:t>
            </a:r>
            <a:r>
              <a:rPr lang="en-US" dirty="0" smtClean="0"/>
              <a:t> (</a:t>
            </a:r>
            <a:r>
              <a:rPr lang="en-US" dirty="0" smtClean="0">
                <a:hlinkClick r:id="rId2" tooltip="Help:IPA for English"/>
              </a:rPr>
              <a:t>/</a:t>
            </a:r>
            <a:r>
              <a:rPr lang="en-US" dirty="0" smtClean="0">
                <a:effectLst/>
                <a:hlinkClick r:id="rId3" tooltip="Help:IPA for English"/>
              </a:rPr>
              <a:t>ˈ</a:t>
            </a:r>
            <a:r>
              <a:rPr lang="en-US" dirty="0" err="1" smtClean="0">
                <a:effectLst/>
                <a:hlinkClick r:id="rId3" tooltip="Help:IPA for English"/>
              </a:rPr>
              <a:t>æsɪmptoʊt</a:t>
            </a:r>
            <a:r>
              <a:rPr lang="en-US" dirty="0" smtClean="0">
                <a:hlinkClick r:id="rId2" tooltip="Help:IPA for English"/>
              </a:rPr>
              <a:t>/</a:t>
            </a:r>
            <a:r>
              <a:rPr lang="en-US" dirty="0" smtClean="0"/>
              <a:t>) of a </a:t>
            </a:r>
            <a:r>
              <a:rPr lang="en-US" dirty="0" smtClean="0">
                <a:hlinkClick r:id="rId4" tooltip="Curve"/>
              </a:rPr>
              <a:t>curve</a:t>
            </a:r>
            <a:r>
              <a:rPr lang="en-US" dirty="0" smtClean="0"/>
              <a:t> is a line such that the distance between the curve and the line approaches zero as they tend to infinity. Some sources include the requirement that the curve may not cross the line infinitely often, but this is unusual for modern authors. In some contexts, such as </a:t>
            </a:r>
            <a:r>
              <a:rPr lang="en-US" dirty="0" smtClean="0">
                <a:hlinkClick r:id="rId5" tooltip="Algebraic geometry"/>
              </a:rPr>
              <a:t>algebraic geometry</a:t>
            </a:r>
            <a:r>
              <a:rPr lang="en-US" dirty="0" smtClean="0"/>
              <a:t>, an asymptote is defined as a line which is </a:t>
            </a:r>
            <a:r>
              <a:rPr lang="en-US" dirty="0" smtClean="0">
                <a:hlinkClick r:id="rId6" tooltip="Tangent"/>
              </a:rPr>
              <a:t>tangent</a:t>
            </a:r>
            <a:r>
              <a:rPr lang="en-US" dirty="0" smtClean="0"/>
              <a:t> to a curve at infinity.</a:t>
            </a:r>
            <a:endParaRPr lang="en-US" dirty="0"/>
          </a:p>
        </p:txBody>
      </p:sp>
    </p:spTree>
    <p:extLst>
      <p:ext uri="{BB962C8B-B14F-4D97-AF65-F5344CB8AC3E}">
        <p14:creationId xmlns:p14="http://schemas.microsoft.com/office/powerpoint/2010/main" val="3295204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Asymptotes </a:t>
            </a:r>
            <a:r>
              <a:rPr lang="en-US" dirty="0"/>
              <a:t>(continued)</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16470" y="1905001"/>
            <a:ext cx="6436279" cy="3962400"/>
          </a:xfrm>
        </p:spPr>
      </p:pic>
    </p:spTree>
    <p:extLst>
      <p:ext uri="{BB962C8B-B14F-4D97-AF65-F5344CB8AC3E}">
        <p14:creationId xmlns:p14="http://schemas.microsoft.com/office/powerpoint/2010/main" val="1890119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Trigonometry</a:t>
            </a:r>
            <a:endParaRPr lang="en-US" dirty="0"/>
          </a:p>
        </p:txBody>
      </p:sp>
      <p:sp>
        <p:nvSpPr>
          <p:cNvPr id="3" name="Content Placeholder 2"/>
          <p:cNvSpPr>
            <a:spLocks noGrp="1"/>
          </p:cNvSpPr>
          <p:nvPr>
            <p:ph idx="1"/>
          </p:nvPr>
        </p:nvSpPr>
        <p:spPr/>
        <p:txBody>
          <a:bodyPr/>
          <a:lstStyle/>
          <a:p>
            <a:pPr marL="0" indent="0">
              <a:buNone/>
            </a:pPr>
            <a:r>
              <a:rPr lang="en-US" b="1" dirty="0" smtClean="0"/>
              <a:t>Trigonometry</a:t>
            </a:r>
            <a:r>
              <a:rPr lang="en-US" dirty="0" smtClean="0"/>
              <a:t> (from </a:t>
            </a:r>
            <a:r>
              <a:rPr lang="en-US" dirty="0" smtClean="0">
                <a:hlinkClick r:id="rId2" tooltip="Ancient Greek"/>
              </a:rPr>
              <a:t>Greek</a:t>
            </a:r>
            <a:r>
              <a:rPr lang="en-US" dirty="0" smtClean="0"/>
              <a:t> </a:t>
            </a:r>
            <a:r>
              <a:rPr lang="en-US" i="1" dirty="0" err="1" smtClean="0">
                <a:hlinkClick r:id="rId3" tooltip="wikt:τρίγωνον"/>
              </a:rPr>
              <a:t>trigōnon</a:t>
            </a:r>
            <a:r>
              <a:rPr lang="en-US" dirty="0" smtClean="0"/>
              <a:t>, "triangle" and </a:t>
            </a:r>
            <a:r>
              <a:rPr lang="en-US" i="1" dirty="0" err="1" smtClean="0">
                <a:hlinkClick r:id="rId4" tooltip="wikt:μέτρον"/>
              </a:rPr>
              <a:t>metron</a:t>
            </a:r>
            <a:r>
              <a:rPr lang="en-US" dirty="0" smtClean="0"/>
              <a:t>, "measure") is a branch of </a:t>
            </a:r>
            <a:r>
              <a:rPr lang="en-US" dirty="0" smtClean="0">
                <a:hlinkClick r:id="rId5" tooltip="Mathematics"/>
              </a:rPr>
              <a:t>mathematics</a:t>
            </a:r>
            <a:r>
              <a:rPr lang="en-US" dirty="0" smtClean="0"/>
              <a:t> that studies relationships involving lengths and </a:t>
            </a:r>
            <a:r>
              <a:rPr lang="en-US" dirty="0" smtClean="0">
                <a:hlinkClick r:id="rId6" tooltip="Angle"/>
              </a:rPr>
              <a:t>angles</a:t>
            </a:r>
            <a:r>
              <a:rPr lang="en-US" dirty="0" smtClean="0"/>
              <a:t> of </a:t>
            </a:r>
            <a:r>
              <a:rPr lang="en-US" dirty="0" smtClean="0">
                <a:hlinkClick r:id="rId7" tooltip="Triangle"/>
              </a:rPr>
              <a:t>triangles</a:t>
            </a:r>
            <a:r>
              <a:rPr lang="en-US" dirty="0" smtClean="0"/>
              <a:t>. The field emerged during the 3rd century BC from applications of </a:t>
            </a:r>
            <a:r>
              <a:rPr lang="en-US" dirty="0" smtClean="0">
                <a:hlinkClick r:id="rId8" tooltip="Geometry"/>
              </a:rPr>
              <a:t>geometry</a:t>
            </a:r>
            <a:r>
              <a:rPr lang="en-US" dirty="0" smtClean="0"/>
              <a:t> to astronomical studies.</a:t>
            </a:r>
            <a:endParaRPr lang="en-US" dirty="0"/>
          </a:p>
        </p:txBody>
      </p:sp>
    </p:spTree>
    <p:extLst>
      <p:ext uri="{BB962C8B-B14F-4D97-AF65-F5344CB8AC3E}">
        <p14:creationId xmlns:p14="http://schemas.microsoft.com/office/powerpoint/2010/main" val="4240987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Trigonometry </a:t>
            </a:r>
            <a:r>
              <a:rPr lang="en-US" dirty="0"/>
              <a:t>(continued)</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19425" y="1656497"/>
            <a:ext cx="3076575" cy="4591903"/>
          </a:xfrm>
        </p:spPr>
      </p:pic>
    </p:spTree>
    <p:extLst>
      <p:ext uri="{BB962C8B-B14F-4D97-AF65-F5344CB8AC3E}">
        <p14:creationId xmlns:p14="http://schemas.microsoft.com/office/powerpoint/2010/main" val="24217939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659</Words>
  <Application>Microsoft Office PowerPoint</Application>
  <PresentationFormat>On-screen Show (4:3)</PresentationFormat>
  <Paragraphs>48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6 Lecture in calculus</vt:lpstr>
      <vt:lpstr>Absolute value</vt:lpstr>
      <vt:lpstr>Absolute value (continued)</vt:lpstr>
      <vt:lpstr>Inequalities</vt:lpstr>
      <vt:lpstr>Inequalities (continued)</vt:lpstr>
      <vt:lpstr>Asymptotes</vt:lpstr>
      <vt:lpstr>Asymptotes (continued)</vt:lpstr>
      <vt:lpstr>Trigonometry</vt:lpstr>
      <vt:lpstr>Trigonometry (continued)</vt:lpstr>
      <vt:lpstr>(continued) Trigonometry</vt:lpstr>
      <vt:lpstr>Trigonometry (continued)</vt:lpstr>
      <vt:lpstr>(continued) Trigonometry</vt:lpstr>
      <vt:lpstr>Trigonometry (continued)</vt:lpstr>
      <vt:lpstr>Dot product</vt:lpstr>
      <vt:lpstr>Dot product (continued)</vt:lpstr>
      <vt:lpstr>Cross product</vt:lpstr>
      <vt:lpstr>Cross product (continued)</vt:lpstr>
      <vt:lpstr>Taylor series</vt:lpstr>
      <vt:lpstr>Taylor series (continued)</vt:lpstr>
      <vt:lpstr>Mid-Term Exam preparation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 Lecture in calculus</dc:title>
  <dc:creator>LENOVO</dc:creator>
  <cp:lastModifiedBy>LENOVO</cp:lastModifiedBy>
  <cp:revision>29</cp:revision>
  <dcterms:created xsi:type="dcterms:W3CDTF">2014-10-27T02:10:49Z</dcterms:created>
  <dcterms:modified xsi:type="dcterms:W3CDTF">2014-10-27T03:19:20Z</dcterms:modified>
</cp:coreProperties>
</file>