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7BD72-53E3-4174-BD5B-14D9F4D6F24D}"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104055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BD72-53E3-4174-BD5B-14D9F4D6F24D}"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149707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BD72-53E3-4174-BD5B-14D9F4D6F24D}"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155790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7BD72-53E3-4174-BD5B-14D9F4D6F24D}"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5368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7BD72-53E3-4174-BD5B-14D9F4D6F24D}"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93688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7BD72-53E3-4174-BD5B-14D9F4D6F24D}"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402602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7BD72-53E3-4174-BD5B-14D9F4D6F24D}"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1811429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7BD72-53E3-4174-BD5B-14D9F4D6F24D}"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248754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7BD72-53E3-4174-BD5B-14D9F4D6F24D}"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32322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7BD72-53E3-4174-BD5B-14D9F4D6F24D}"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305672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7BD72-53E3-4174-BD5B-14D9F4D6F24D}"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E1337-E2F6-4912-9665-9FC1A213FB00}" type="slidenum">
              <a:rPr lang="en-US" smtClean="0"/>
              <a:t>‹#›</a:t>
            </a:fld>
            <a:endParaRPr lang="en-US"/>
          </a:p>
        </p:txBody>
      </p:sp>
    </p:spTree>
    <p:extLst>
      <p:ext uri="{BB962C8B-B14F-4D97-AF65-F5344CB8AC3E}">
        <p14:creationId xmlns:p14="http://schemas.microsoft.com/office/powerpoint/2010/main" val="345937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7BD72-53E3-4174-BD5B-14D9F4D6F24D}" type="datetimeFigureOut">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E1337-E2F6-4912-9665-9FC1A213FB00}" type="slidenum">
              <a:rPr lang="en-US" smtClean="0"/>
              <a:t>‹#›</a:t>
            </a:fld>
            <a:endParaRPr lang="en-US"/>
          </a:p>
        </p:txBody>
      </p:sp>
    </p:spTree>
    <p:extLst>
      <p:ext uri="{BB962C8B-B14F-4D97-AF65-F5344CB8AC3E}">
        <p14:creationId xmlns:p14="http://schemas.microsoft.com/office/powerpoint/2010/main" val="35580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Function_%28mathematics%29" TargetMode="External"/><Relationship Id="rId13" Type="http://schemas.openxmlformats.org/officeDocument/2006/relationships/hyperlink" Target="http://en.wikipedia.org/wiki/Classical_theory" TargetMode="External"/><Relationship Id="rId3" Type="http://schemas.openxmlformats.org/officeDocument/2006/relationships/hyperlink" Target="http://en.wikipedia.org/wiki/Multiple_integral" TargetMode="External"/><Relationship Id="rId7" Type="http://schemas.openxmlformats.org/officeDocument/2006/relationships/hyperlink" Target="http://en.wikipedia.org/wiki/Scalar_field" TargetMode="External"/><Relationship Id="rId12" Type="http://schemas.openxmlformats.org/officeDocument/2006/relationships/hyperlink" Target="http://en.wikipedia.org/wiki/Phys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Line_integral" TargetMode="External"/><Relationship Id="rId11" Type="http://schemas.openxmlformats.org/officeDocument/2006/relationships/hyperlink" Target="http://en.wikipedia.org/wiki/Vector_%28geometric%29" TargetMode="External"/><Relationship Id="rId5" Type="http://schemas.openxmlformats.org/officeDocument/2006/relationships/hyperlink" Target="http://en.wikipedia.org/wiki/Double_integral" TargetMode="External"/><Relationship Id="rId10" Type="http://schemas.openxmlformats.org/officeDocument/2006/relationships/hyperlink" Target="http://en.wikipedia.org/wiki/Vector_field" TargetMode="External"/><Relationship Id="rId4" Type="http://schemas.openxmlformats.org/officeDocument/2006/relationships/hyperlink" Target="http://en.wikipedia.org/wiki/Surface" TargetMode="External"/><Relationship Id="rId9" Type="http://schemas.openxmlformats.org/officeDocument/2006/relationships/hyperlink" Target="http://en.wikipedia.org/wiki/Scalar_%28mathematics%29" TargetMode="External"/><Relationship Id="rId14" Type="http://schemas.openxmlformats.org/officeDocument/2006/relationships/hyperlink" Target="http://en.wikipedia.org/wiki/Electromagnetis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Definite_integral" TargetMode="External"/><Relationship Id="rId3" Type="http://schemas.openxmlformats.org/officeDocument/2006/relationships/hyperlink" Target="http://en.wikipedia.org/wiki/Approximation" TargetMode="External"/><Relationship Id="rId7" Type="http://schemas.openxmlformats.org/officeDocument/2006/relationships/hyperlink" Target="http://en.wikipedia.org/wiki/Trapezoid"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Rectangle" TargetMode="External"/><Relationship Id="rId11" Type="http://schemas.openxmlformats.org/officeDocument/2006/relationships/hyperlink" Target="http://en.wikipedia.org/wiki/Riemann_integral" TargetMode="External"/><Relationship Id="rId5" Type="http://schemas.openxmlformats.org/officeDocument/2006/relationships/hyperlink" Target="http://en.wikipedia.org/wiki/Bernhard_Riemann" TargetMode="External"/><Relationship Id="rId10" Type="http://schemas.openxmlformats.org/officeDocument/2006/relationships/hyperlink" Target="http://en.wikipedia.org/wiki/Closed-form_expression" TargetMode="External"/><Relationship Id="rId4" Type="http://schemas.openxmlformats.org/officeDocument/2006/relationships/hyperlink" Target="http://en.wikipedia.org/wiki/Area" TargetMode="External"/><Relationship Id="rId9" Type="http://schemas.openxmlformats.org/officeDocument/2006/relationships/hyperlink" Target="http://en.wikipedia.org/wiki/Fundamental_theorem_of_calculu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Circle" TargetMode="External"/><Relationship Id="rId13" Type="http://schemas.openxmlformats.org/officeDocument/2006/relationships/hyperlink" Target="http://en.wikipedia.org/wiki/Scalar_%28mathematics%29" TargetMode="External"/><Relationship Id="rId18" Type="http://schemas.openxmlformats.org/officeDocument/2006/relationships/hyperlink" Target="http://en.wikipedia.org/wiki/Riemann_curvature_tensor" TargetMode="External"/><Relationship Id="rId3" Type="http://schemas.openxmlformats.org/officeDocument/2006/relationships/hyperlink" Target="http://en.wikipedia.org/wiki/Line_%28geometry%29" TargetMode="External"/><Relationship Id="rId7" Type="http://schemas.openxmlformats.org/officeDocument/2006/relationships/hyperlink" Target="http://en.wikipedia.org/wiki/Riemannian_manifold" TargetMode="External"/><Relationship Id="rId12" Type="http://schemas.openxmlformats.org/officeDocument/2006/relationships/hyperlink" Target="http://en.wikipedia.org/wiki/Osculating_circle" TargetMode="External"/><Relationship Id="rId17" Type="http://schemas.openxmlformats.org/officeDocument/2006/relationships/hyperlink" Target="http://en.wikipedia.org/wiki/Linear_algebra"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Space" TargetMode="External"/><Relationship Id="rId1" Type="http://schemas.openxmlformats.org/officeDocument/2006/relationships/slideLayout" Target="../slideLayouts/slideLayout2.xml"/><Relationship Id="rId6" Type="http://schemas.openxmlformats.org/officeDocument/2006/relationships/hyperlink" Target="http://en.wikipedia.org/wiki/Curvature_of_Riemannian_manifolds" TargetMode="External"/><Relationship Id="rId11" Type="http://schemas.openxmlformats.org/officeDocument/2006/relationships/hyperlink" Target="http://en.wikipedia.org/wiki/Smooth_curve" TargetMode="External"/><Relationship Id="rId5" Type="http://schemas.openxmlformats.org/officeDocument/2006/relationships/hyperlink" Target="http://en.wikipedia.org/wiki/Radius_of_curvature_%28mathematics%29" TargetMode="External"/><Relationship Id="rId15" Type="http://schemas.openxmlformats.org/officeDocument/2006/relationships/hyperlink" Target="http://en.wikipedia.org/wiki/Surface" TargetMode="External"/><Relationship Id="rId10" Type="http://schemas.openxmlformats.org/officeDocument/2006/relationships/hyperlink" Target="http://en.wikipedia.org/wiki/Radius" TargetMode="External"/><Relationship Id="rId4" Type="http://schemas.openxmlformats.org/officeDocument/2006/relationships/hyperlink" Target="http://en.wikipedia.org/wiki/Euclidean_space" TargetMode="External"/><Relationship Id="rId9" Type="http://schemas.openxmlformats.org/officeDocument/2006/relationships/hyperlink" Target="http://en.wikipedia.org/wiki/Multiplicative_inverse" TargetMode="External"/><Relationship Id="rId14" Type="http://schemas.openxmlformats.org/officeDocument/2006/relationships/hyperlink" Target="http://en.wikipedia.org/wiki/Curvature_vecto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Vector_operator" TargetMode="External"/><Relationship Id="rId7" Type="http://schemas.openxmlformats.org/officeDocument/2006/relationships/hyperlink" Target="http://en.wikipedia.org/wiki/Velocity" TargetMode="External"/><Relationship Id="rId2" Type="http://schemas.openxmlformats.org/officeDocument/2006/relationships/hyperlink" Target="http://en.wikipedia.org/wiki/Vector_calculus" TargetMode="External"/><Relationship Id="rId1" Type="http://schemas.openxmlformats.org/officeDocument/2006/relationships/slideLayout" Target="../slideLayouts/slideLayout2.xml"/><Relationship Id="rId6" Type="http://schemas.openxmlformats.org/officeDocument/2006/relationships/hyperlink" Target="http://en.wikipedia.org/wiki/Flux" TargetMode="External"/><Relationship Id="rId5" Type="http://schemas.openxmlformats.org/officeDocument/2006/relationships/hyperlink" Target="http://en.wikipedia.org/wiki/Current_sources_and_sinks" TargetMode="External"/><Relationship Id="rId4" Type="http://schemas.openxmlformats.org/officeDocument/2006/relationships/hyperlink" Target="http://en.wikipedia.org/wiki/Vector_field"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Right-hand_rule" TargetMode="External"/><Relationship Id="rId13" Type="http://schemas.openxmlformats.org/officeDocument/2006/relationships/hyperlink" Target="http://en.wikipedia.org/wiki/Derivative" TargetMode="External"/><Relationship Id="rId3" Type="http://schemas.openxmlformats.org/officeDocument/2006/relationships/hyperlink" Target="http://en.wikipedia.org/wiki/Vector_operator" TargetMode="External"/><Relationship Id="rId7" Type="http://schemas.openxmlformats.org/officeDocument/2006/relationships/hyperlink" Target="http://en.wikipedia.org/wiki/Vector_%28geometry%29" TargetMode="External"/><Relationship Id="rId12" Type="http://schemas.openxmlformats.org/officeDocument/2006/relationships/hyperlink" Target="http://en.wikipedia.org/wiki/Irrotational" TargetMode="External"/><Relationship Id="rId17" Type="http://schemas.openxmlformats.org/officeDocument/2006/relationships/hyperlink" Target="http://en.wikipedia.org/wiki/Line_integral" TargetMode="External"/><Relationship Id="rId2" Type="http://schemas.openxmlformats.org/officeDocument/2006/relationships/hyperlink" Target="http://en.wikipedia.org/wiki/Vector_calculus" TargetMode="External"/><Relationship Id="rId16" Type="http://schemas.openxmlformats.org/officeDocument/2006/relationships/hyperlink" Target="http://en.wikipedia.org/wiki/Surface_integral" TargetMode="External"/><Relationship Id="rId1" Type="http://schemas.openxmlformats.org/officeDocument/2006/relationships/slideLayout" Target="../slideLayouts/slideLayout2.xml"/><Relationship Id="rId6" Type="http://schemas.openxmlformats.org/officeDocument/2006/relationships/hyperlink" Target="http://en.wikipedia.org/wiki/Vector_field" TargetMode="External"/><Relationship Id="rId11" Type="http://schemas.openxmlformats.org/officeDocument/2006/relationships/hyperlink" Target="http://en.wikipedia.org/wiki/Circulation_%28fluid_dynamics%29" TargetMode="External"/><Relationship Id="rId5" Type="http://schemas.openxmlformats.org/officeDocument/2006/relationships/hyperlink" Target="http://en.wikipedia.org/wiki/Rotation" TargetMode="External"/><Relationship Id="rId15" Type="http://schemas.openxmlformats.org/officeDocument/2006/relationships/hyperlink" Target="http://en.wikipedia.org/wiki/Kelvin-Stokes_theorem" TargetMode="External"/><Relationship Id="rId10" Type="http://schemas.openxmlformats.org/officeDocument/2006/relationships/hyperlink" Target="http://en.wikipedia.org/wiki/Fluid" TargetMode="External"/><Relationship Id="rId4" Type="http://schemas.openxmlformats.org/officeDocument/2006/relationships/hyperlink" Target="http://en.wikipedia.org/wiki/Differential_%28infinitesimal%29" TargetMode="External"/><Relationship Id="rId9" Type="http://schemas.openxmlformats.org/officeDocument/2006/relationships/hyperlink" Target="http://en.wikipedia.org/wiki/Flow_velocity" TargetMode="External"/><Relationship Id="rId14" Type="http://schemas.openxmlformats.org/officeDocument/2006/relationships/hyperlink" Target="http://en.wikipedia.org/wiki/Fundamental_theorem_of_calculu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Differentiable_function"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Curvilinear_coordinates" TargetMode="External"/><Relationship Id="rId5" Type="http://schemas.openxmlformats.org/officeDocument/2006/relationships/hyperlink" Target="http://en.wikipedia.org/wiki/Partial_derivative" TargetMode="External"/><Relationship Id="rId4" Type="http://schemas.openxmlformats.org/officeDocument/2006/relationships/hyperlink" Target="http://en.wikipedia.org/wiki/Vector_%28mathematics%2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Derivative"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Integral" TargetMode="External"/><Relationship Id="rId7" Type="http://schemas.openxmlformats.org/officeDocument/2006/relationships/hyperlink" Target="http://en.wikipedia.org/wiki/Line_integral#Complex_line_integral"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Contour_integral" TargetMode="External"/><Relationship Id="rId5" Type="http://schemas.openxmlformats.org/officeDocument/2006/relationships/hyperlink" Target="http://en.wikipedia.org/wiki/Curve" TargetMode="External"/><Relationship Id="rId4" Type="http://schemas.openxmlformats.org/officeDocument/2006/relationships/hyperlink" Target="http://en.wikipedia.org/wiki/Function_%28mathematics%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6600" b="1" dirty="0"/>
              <a:t>9 Lecture in calculus</a:t>
            </a:r>
            <a:endParaRPr lang="en-US" sz="6600" dirty="0"/>
          </a:p>
        </p:txBody>
      </p:sp>
      <p:sp>
        <p:nvSpPr>
          <p:cNvPr id="3" name="Subtitle 2"/>
          <p:cNvSpPr>
            <a:spLocks noGrp="1"/>
          </p:cNvSpPr>
          <p:nvPr>
            <p:ph type="subTitle" idx="1"/>
          </p:nvPr>
        </p:nvSpPr>
        <p:spPr>
          <a:xfrm>
            <a:off x="1371600" y="2057400"/>
            <a:ext cx="6400800" cy="3581400"/>
          </a:xfrm>
        </p:spPr>
        <p:txBody>
          <a:bodyPr>
            <a:normAutofit fontScale="85000" lnSpcReduction="20000"/>
          </a:bodyPr>
          <a:lstStyle/>
          <a:p>
            <a:r>
              <a:rPr lang="en-US" b="1" dirty="0">
                <a:solidFill>
                  <a:srgbClr val="FF0000"/>
                </a:solidFill>
              </a:rPr>
              <a:t>Mid-Term Exam </a:t>
            </a:r>
            <a:r>
              <a:rPr lang="en-US" b="1" dirty="0" smtClean="0">
                <a:solidFill>
                  <a:srgbClr val="FF0000"/>
                </a:solidFill>
              </a:rPr>
              <a:t>revision</a:t>
            </a:r>
          </a:p>
          <a:p>
            <a:r>
              <a:rPr lang="en-US" b="1" dirty="0">
                <a:solidFill>
                  <a:srgbClr val="FF0000"/>
                </a:solidFill>
              </a:rPr>
              <a:t>Riemann sums</a:t>
            </a:r>
            <a:endParaRPr lang="en-US" b="1" dirty="0" smtClean="0">
              <a:solidFill>
                <a:srgbClr val="FF0000"/>
              </a:solidFill>
              <a:effectLst/>
            </a:endParaRPr>
          </a:p>
          <a:p>
            <a:r>
              <a:rPr lang="en-US" b="1" dirty="0" smtClean="0">
                <a:solidFill>
                  <a:srgbClr val="FF0000"/>
                </a:solidFill>
              </a:rPr>
              <a:t>Curves</a:t>
            </a:r>
          </a:p>
          <a:p>
            <a:r>
              <a:rPr lang="en-US" b="1" dirty="0" smtClean="0">
                <a:solidFill>
                  <a:srgbClr val="FF0000"/>
                </a:solidFill>
              </a:rPr>
              <a:t>Surfaces</a:t>
            </a:r>
          </a:p>
          <a:p>
            <a:r>
              <a:rPr lang="en-US" b="1" dirty="0">
                <a:solidFill>
                  <a:srgbClr val="FF0000"/>
                </a:solidFill>
              </a:rPr>
              <a:t>Divergence </a:t>
            </a:r>
            <a:endParaRPr lang="en-US" b="1" dirty="0" smtClean="0">
              <a:solidFill>
                <a:srgbClr val="FF0000"/>
              </a:solidFill>
              <a:effectLst/>
            </a:endParaRPr>
          </a:p>
          <a:p>
            <a:r>
              <a:rPr lang="en-US" b="1" dirty="0">
                <a:solidFill>
                  <a:srgbClr val="FF0000"/>
                </a:solidFill>
              </a:rPr>
              <a:t>Curl </a:t>
            </a:r>
            <a:endParaRPr lang="en-US" b="1" dirty="0" smtClean="0">
              <a:solidFill>
                <a:srgbClr val="FF0000"/>
              </a:solidFill>
            </a:endParaRPr>
          </a:p>
          <a:p>
            <a:r>
              <a:rPr lang="en-US" b="1" dirty="0">
                <a:solidFill>
                  <a:srgbClr val="FF0000"/>
                </a:solidFill>
              </a:rPr>
              <a:t>Line </a:t>
            </a:r>
            <a:r>
              <a:rPr lang="en-US" b="1" dirty="0" smtClean="0">
                <a:solidFill>
                  <a:srgbClr val="FF0000"/>
                </a:solidFill>
              </a:rPr>
              <a:t>integral</a:t>
            </a:r>
          </a:p>
          <a:p>
            <a:r>
              <a:rPr lang="en-US" b="1" dirty="0">
                <a:solidFill>
                  <a:srgbClr val="FF0000"/>
                </a:solidFill>
              </a:rPr>
              <a:t>Surface </a:t>
            </a:r>
            <a:r>
              <a:rPr lang="en-US" b="1" dirty="0" smtClean="0">
                <a:solidFill>
                  <a:srgbClr val="FF0000"/>
                </a:solidFill>
              </a:rPr>
              <a:t>integral</a:t>
            </a:r>
            <a:endParaRPr lang="en-US" b="1" dirty="0" smtClean="0">
              <a:solidFill>
                <a:srgbClr val="FF0000"/>
              </a:solidFill>
              <a:effectLst/>
            </a:endParaRPr>
          </a:p>
        </p:txBody>
      </p:sp>
    </p:spTree>
    <p:extLst>
      <p:ext uri="{BB962C8B-B14F-4D97-AF65-F5344CB8AC3E}">
        <p14:creationId xmlns:p14="http://schemas.microsoft.com/office/powerpoint/2010/main" val="57043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Surface integral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surface integral</a:t>
            </a:r>
            <a:r>
              <a:rPr lang="en-US" dirty="0" smtClean="0"/>
              <a:t> is a generalization of </a:t>
            </a:r>
            <a:r>
              <a:rPr lang="en-US" dirty="0" smtClean="0">
                <a:hlinkClick r:id="rId3" tooltip="Multiple integral"/>
              </a:rPr>
              <a:t>multiple integrals</a:t>
            </a:r>
            <a:r>
              <a:rPr lang="en-US" dirty="0" smtClean="0"/>
              <a:t> to integration over </a:t>
            </a:r>
            <a:r>
              <a:rPr lang="en-US" dirty="0" smtClean="0">
                <a:hlinkClick r:id="rId4" tooltip="Surface"/>
              </a:rPr>
              <a:t>surfaces</a:t>
            </a:r>
            <a:r>
              <a:rPr lang="en-US" dirty="0" smtClean="0"/>
              <a:t>. It can be thought of as the </a:t>
            </a:r>
            <a:r>
              <a:rPr lang="en-US" dirty="0" smtClean="0">
                <a:hlinkClick r:id="rId5" tooltip="Double integral"/>
              </a:rPr>
              <a:t>double integral</a:t>
            </a:r>
            <a:r>
              <a:rPr lang="en-US" dirty="0" smtClean="0"/>
              <a:t> analog of the </a:t>
            </a:r>
            <a:r>
              <a:rPr lang="en-US" dirty="0" smtClean="0">
                <a:hlinkClick r:id="rId6" tooltip="Line integral"/>
              </a:rPr>
              <a:t>line integral</a:t>
            </a:r>
            <a:r>
              <a:rPr lang="en-US" dirty="0" smtClean="0"/>
              <a:t>. Given a surface, one may integrate over its </a:t>
            </a:r>
            <a:r>
              <a:rPr lang="en-US" dirty="0" smtClean="0">
                <a:hlinkClick r:id="rId7" tooltip="Scalar field"/>
              </a:rPr>
              <a:t>scalar fields</a:t>
            </a:r>
            <a:r>
              <a:rPr lang="en-US" dirty="0" smtClean="0"/>
              <a:t> (that is, </a:t>
            </a:r>
            <a:r>
              <a:rPr lang="en-US" dirty="0" smtClean="0">
                <a:hlinkClick r:id="rId8" tooltip="Function (mathematics)"/>
              </a:rPr>
              <a:t>functions</a:t>
            </a:r>
            <a:r>
              <a:rPr lang="en-US" dirty="0" smtClean="0"/>
              <a:t> which return </a:t>
            </a:r>
            <a:r>
              <a:rPr lang="en-US" dirty="0" smtClean="0">
                <a:hlinkClick r:id="rId9" tooltip="Scalar (mathematics)"/>
              </a:rPr>
              <a:t>scalars</a:t>
            </a:r>
            <a:r>
              <a:rPr lang="en-US" dirty="0" smtClean="0"/>
              <a:t> as values), and </a:t>
            </a:r>
            <a:r>
              <a:rPr lang="en-US" dirty="0" smtClean="0">
                <a:hlinkClick r:id="rId10" tooltip="Vector field"/>
              </a:rPr>
              <a:t>vector fields</a:t>
            </a:r>
            <a:r>
              <a:rPr lang="en-US" dirty="0" smtClean="0"/>
              <a:t> (that is, functions which return </a:t>
            </a:r>
            <a:r>
              <a:rPr lang="en-US" dirty="0" smtClean="0">
                <a:hlinkClick r:id="rId11" tooltip="Vector (geometric)"/>
              </a:rPr>
              <a:t>vectors</a:t>
            </a:r>
            <a:r>
              <a:rPr lang="en-US" dirty="0" smtClean="0"/>
              <a:t> as values).</a:t>
            </a:r>
          </a:p>
          <a:p>
            <a:pPr marL="0" indent="0">
              <a:buNone/>
            </a:pPr>
            <a:r>
              <a:rPr lang="en-US" dirty="0" smtClean="0"/>
              <a:t>Surface integrals have applications in </a:t>
            </a:r>
            <a:r>
              <a:rPr lang="en-US" dirty="0" smtClean="0">
                <a:hlinkClick r:id="rId12" tooltip="Physics"/>
              </a:rPr>
              <a:t>physics</a:t>
            </a:r>
            <a:r>
              <a:rPr lang="en-US" dirty="0" smtClean="0"/>
              <a:t>, particularly with the </a:t>
            </a:r>
            <a:r>
              <a:rPr lang="en-US" dirty="0" smtClean="0">
                <a:hlinkClick r:id="rId13" tooltip="Classical theory"/>
              </a:rPr>
              <a:t>classical theory</a:t>
            </a:r>
            <a:r>
              <a:rPr lang="en-US" dirty="0" smtClean="0"/>
              <a:t> of </a:t>
            </a:r>
            <a:r>
              <a:rPr lang="en-US" dirty="0" smtClean="0">
                <a:hlinkClick r:id="rId14" tooltip="Electromagnetism"/>
              </a:rPr>
              <a:t>electromagnetism</a:t>
            </a:r>
            <a:r>
              <a:rPr lang="en-US" dirty="0" smtClean="0"/>
              <a:t>.</a:t>
            </a:r>
          </a:p>
        </p:txBody>
      </p:sp>
    </p:spTree>
    <p:extLst>
      <p:ext uri="{BB962C8B-B14F-4D97-AF65-F5344CB8AC3E}">
        <p14:creationId xmlns:p14="http://schemas.microsoft.com/office/powerpoint/2010/main" val="384716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Exam revision</a:t>
            </a:r>
          </a:p>
        </p:txBody>
      </p:sp>
      <p:sp>
        <p:nvSpPr>
          <p:cNvPr id="3" name="Content Placeholder 2"/>
          <p:cNvSpPr>
            <a:spLocks noGrp="1"/>
          </p:cNvSpPr>
          <p:nvPr>
            <p:ph idx="1"/>
          </p:nvPr>
        </p:nvSpPr>
        <p:spPr/>
        <p:txBody>
          <a:bodyPr/>
          <a:lstStyle/>
          <a:p>
            <a:pPr marL="0" indent="0">
              <a:buNone/>
            </a:pPr>
            <a:r>
              <a:rPr lang="en-US" dirty="0"/>
              <a:t>common mistakes</a:t>
            </a:r>
          </a:p>
        </p:txBody>
      </p:sp>
    </p:spTree>
    <p:extLst>
      <p:ext uri="{BB962C8B-B14F-4D97-AF65-F5344CB8AC3E}">
        <p14:creationId xmlns:p14="http://schemas.microsoft.com/office/powerpoint/2010/main" val="311240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Riemann sum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Riemann sum</a:t>
            </a:r>
            <a:r>
              <a:rPr lang="en-US" dirty="0" smtClean="0"/>
              <a:t> is an </a:t>
            </a:r>
            <a:r>
              <a:rPr lang="en-US" dirty="0" smtClean="0">
                <a:hlinkClick r:id="rId3" tooltip="Approximation"/>
              </a:rPr>
              <a:t>approximation</a:t>
            </a:r>
            <a:r>
              <a:rPr lang="en-US" dirty="0" smtClean="0"/>
              <a:t> of the </a:t>
            </a:r>
            <a:r>
              <a:rPr lang="en-US" dirty="0" smtClean="0">
                <a:hlinkClick r:id="rId4" tooltip="Area"/>
              </a:rPr>
              <a:t>area</a:t>
            </a:r>
            <a:r>
              <a:rPr lang="en-US" dirty="0" smtClean="0"/>
              <a:t> of a region, often the region underneath a curve. It is named after German mathematician </a:t>
            </a:r>
            <a:r>
              <a:rPr lang="en-US" dirty="0" smtClean="0">
                <a:hlinkClick r:id="rId5" tooltip="Bernhard Riemann"/>
              </a:rPr>
              <a:t>Bernhard Riemann</a:t>
            </a:r>
            <a:r>
              <a:rPr lang="en-US" dirty="0" smtClean="0"/>
              <a:t>.</a:t>
            </a:r>
          </a:p>
          <a:p>
            <a:pPr marL="0" indent="0">
              <a:buNone/>
            </a:pPr>
            <a:r>
              <a:rPr lang="en-US" dirty="0" smtClean="0"/>
              <a:t>The sum is calculated by dividing the region up into shapes (</a:t>
            </a:r>
            <a:r>
              <a:rPr lang="en-US" dirty="0" smtClean="0">
                <a:hlinkClick r:id="rId6" tooltip="Rectangle"/>
              </a:rPr>
              <a:t>rectangles</a:t>
            </a:r>
            <a:r>
              <a:rPr lang="en-US" dirty="0" smtClean="0"/>
              <a:t> or </a:t>
            </a:r>
            <a:r>
              <a:rPr lang="en-US" dirty="0" smtClean="0">
                <a:hlinkClick r:id="rId7" tooltip="Trapezoid"/>
              </a:rPr>
              <a:t>trapezoids</a:t>
            </a:r>
            <a:r>
              <a:rPr lang="en-US" dirty="0" smtClean="0"/>
              <a:t>) that together form a region that is similar to the region being measured, then calculating the area for each of these shapes, and finally adding all of these small areas together. This approach can be used to find a numerical approximation for a </a:t>
            </a:r>
            <a:r>
              <a:rPr lang="en-US" dirty="0" smtClean="0">
                <a:hlinkClick r:id="rId8" tooltip="Definite integral"/>
              </a:rPr>
              <a:t>definite integral</a:t>
            </a:r>
            <a:r>
              <a:rPr lang="en-US" dirty="0" smtClean="0"/>
              <a:t> even if the </a:t>
            </a:r>
            <a:r>
              <a:rPr lang="en-US" dirty="0" smtClean="0">
                <a:hlinkClick r:id="rId9" tooltip="Fundamental theorem of calculus"/>
              </a:rPr>
              <a:t>fundamental theorem of calculus</a:t>
            </a:r>
            <a:r>
              <a:rPr lang="en-US" dirty="0" smtClean="0"/>
              <a:t> does not make it easy to find a </a:t>
            </a:r>
            <a:r>
              <a:rPr lang="en-US" dirty="0" smtClean="0">
                <a:hlinkClick r:id="rId10" tooltip="Closed-form expression"/>
              </a:rPr>
              <a:t>closed-form solution</a:t>
            </a:r>
            <a:r>
              <a:rPr lang="en-US" dirty="0" smtClean="0"/>
              <a:t>.</a:t>
            </a:r>
          </a:p>
          <a:p>
            <a:pPr marL="0" indent="0">
              <a:buNone/>
            </a:pPr>
            <a:r>
              <a:rPr lang="en-US" dirty="0" smtClean="0"/>
              <a:t>Because the region filled by the small shapes is usually not exactly the same shape as the region being measured, the Riemann sum will differ from the area being measured. This error can be reduced by dividing up the region more finely, using smaller and smaller shapes. As the shapes get smaller and smaller, the sum approaches the </a:t>
            </a:r>
            <a:r>
              <a:rPr lang="en-US" dirty="0" smtClean="0">
                <a:hlinkClick r:id="rId11" tooltip="Riemann integral"/>
              </a:rPr>
              <a:t>Riemann integral</a:t>
            </a:r>
            <a:r>
              <a:rPr lang="en-US" dirty="0" smtClean="0"/>
              <a:t>.</a:t>
            </a:r>
          </a:p>
        </p:txBody>
      </p:sp>
    </p:spTree>
    <p:extLst>
      <p:ext uri="{BB962C8B-B14F-4D97-AF65-F5344CB8AC3E}">
        <p14:creationId xmlns:p14="http://schemas.microsoft.com/office/powerpoint/2010/main" val="541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Curvature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In </a:t>
            </a:r>
            <a:r>
              <a:rPr lang="en-US" dirty="0" smtClean="0">
                <a:hlinkClick r:id="rId2" tooltip="Mathematics"/>
              </a:rPr>
              <a:t>mathematics</a:t>
            </a:r>
            <a:r>
              <a:rPr lang="en-US" dirty="0" smtClean="0"/>
              <a:t>, </a:t>
            </a:r>
            <a:r>
              <a:rPr lang="en-US" b="1" dirty="0" smtClean="0"/>
              <a:t>curvature</a:t>
            </a:r>
            <a:r>
              <a:rPr lang="en-US" dirty="0" smtClean="0"/>
              <a:t> is any of a number of loosely related concepts in different areas of geometry. Intuitively, curvature is the amount by which a geometric object deviates from being </a:t>
            </a:r>
            <a:r>
              <a:rPr lang="en-US" i="1" dirty="0" smtClean="0"/>
              <a:t>flat</a:t>
            </a:r>
            <a:r>
              <a:rPr lang="en-US" dirty="0" smtClean="0"/>
              <a:t>, or </a:t>
            </a:r>
            <a:r>
              <a:rPr lang="en-US" i="1" dirty="0" smtClean="0"/>
              <a:t>straight</a:t>
            </a:r>
            <a:r>
              <a:rPr lang="en-US" dirty="0" smtClean="0"/>
              <a:t> in the case of a </a:t>
            </a:r>
            <a:r>
              <a:rPr lang="en-US" dirty="0" smtClean="0">
                <a:hlinkClick r:id="rId3" tooltip="Line (geometry)"/>
              </a:rPr>
              <a:t>line</a:t>
            </a:r>
            <a:r>
              <a:rPr lang="en-US" dirty="0" smtClean="0"/>
              <a:t>, but this is defined in different ways depending on the context. There is a key distinction between </a:t>
            </a:r>
            <a:r>
              <a:rPr lang="en-US" b="1" dirty="0" smtClean="0"/>
              <a:t>extrinsic curvature</a:t>
            </a:r>
            <a:r>
              <a:rPr lang="en-US" dirty="0" smtClean="0"/>
              <a:t>, which is defined for objects embedded in another space (usually a </a:t>
            </a:r>
            <a:r>
              <a:rPr lang="en-US" dirty="0" smtClean="0">
                <a:hlinkClick r:id="rId4" tooltip="Euclidean space"/>
              </a:rPr>
              <a:t>Euclidean space</a:t>
            </a:r>
            <a:r>
              <a:rPr lang="en-US" dirty="0" smtClean="0"/>
              <a:t>) in a way that relates to the </a:t>
            </a:r>
            <a:r>
              <a:rPr lang="en-US" dirty="0" smtClean="0">
                <a:hlinkClick r:id="rId5" tooltip="Radius of curvature (mathematics)"/>
              </a:rPr>
              <a:t>radius of curvature</a:t>
            </a:r>
            <a:r>
              <a:rPr lang="en-US" dirty="0" smtClean="0"/>
              <a:t> of circles that touch the object, and </a:t>
            </a:r>
            <a:r>
              <a:rPr lang="en-US" i="1" dirty="0" smtClean="0">
                <a:hlinkClick r:id="rId6" tooltip="Curvature of Riemannian manifolds"/>
              </a:rPr>
              <a:t>intrinsic curvature</a:t>
            </a:r>
            <a:r>
              <a:rPr lang="en-US" dirty="0" smtClean="0"/>
              <a:t>, which is defined at each point in a </a:t>
            </a:r>
            <a:r>
              <a:rPr lang="en-US" dirty="0" smtClean="0">
                <a:hlinkClick r:id="rId7" tooltip="Riemannian manifold"/>
              </a:rPr>
              <a:t>Riemannian manifold</a:t>
            </a:r>
            <a:r>
              <a:rPr lang="en-US" dirty="0" smtClean="0"/>
              <a:t>. This article deals primarily with the first concept.</a:t>
            </a:r>
          </a:p>
          <a:p>
            <a:pPr marL="0" indent="0">
              <a:buNone/>
            </a:pPr>
            <a:r>
              <a:rPr lang="en-US" dirty="0" smtClean="0"/>
              <a:t>The canonical example of extrinsic curvature is that of a </a:t>
            </a:r>
            <a:r>
              <a:rPr lang="en-US" dirty="0" smtClean="0">
                <a:hlinkClick r:id="rId8" tooltip="Circle"/>
              </a:rPr>
              <a:t>circle</a:t>
            </a:r>
            <a:r>
              <a:rPr lang="en-US" dirty="0" smtClean="0"/>
              <a:t>, which everywhere has curvature equal to the </a:t>
            </a:r>
            <a:r>
              <a:rPr lang="en-US" dirty="0" smtClean="0">
                <a:hlinkClick r:id="rId9" tooltip="Multiplicative inverse"/>
              </a:rPr>
              <a:t>reciprocal</a:t>
            </a:r>
            <a:r>
              <a:rPr lang="en-US" dirty="0" smtClean="0"/>
              <a:t> of its </a:t>
            </a:r>
            <a:r>
              <a:rPr lang="en-US" dirty="0" smtClean="0">
                <a:hlinkClick r:id="rId10" tooltip="Radius"/>
              </a:rPr>
              <a:t>radius</a:t>
            </a:r>
            <a:r>
              <a:rPr lang="en-US" dirty="0" smtClean="0"/>
              <a:t>. Smaller circles bend more sharply, and hence have higher curvature. The curvature of a </a:t>
            </a:r>
            <a:r>
              <a:rPr lang="en-US" dirty="0" smtClean="0">
                <a:hlinkClick r:id="rId11" tooltip="Smooth curve"/>
              </a:rPr>
              <a:t>smooth curve</a:t>
            </a:r>
            <a:r>
              <a:rPr lang="en-US" dirty="0" smtClean="0"/>
              <a:t> is defined as the curvature of its </a:t>
            </a:r>
            <a:r>
              <a:rPr lang="en-US" dirty="0" smtClean="0">
                <a:hlinkClick r:id="rId12" tooltip="Osculating circle"/>
              </a:rPr>
              <a:t>osculating circle</a:t>
            </a:r>
            <a:r>
              <a:rPr lang="en-US" dirty="0" smtClean="0"/>
              <a:t> at each point.</a:t>
            </a:r>
          </a:p>
          <a:p>
            <a:pPr marL="0" indent="0">
              <a:buNone/>
            </a:pPr>
            <a:r>
              <a:rPr lang="en-US" dirty="0" smtClean="0"/>
              <a:t>More commonly this is a </a:t>
            </a:r>
            <a:r>
              <a:rPr lang="en-US" dirty="0" smtClean="0">
                <a:hlinkClick r:id="rId13" tooltip="Scalar (mathematics)"/>
              </a:rPr>
              <a:t>scalar</a:t>
            </a:r>
            <a:r>
              <a:rPr lang="en-US" dirty="0" smtClean="0"/>
              <a:t> quantity, but one may also define a </a:t>
            </a:r>
            <a:r>
              <a:rPr lang="en-US" dirty="0" smtClean="0">
                <a:hlinkClick r:id="rId14" tooltip="Curvature vector"/>
              </a:rPr>
              <a:t>curvature vector</a:t>
            </a:r>
            <a:r>
              <a:rPr lang="en-US" dirty="0" smtClean="0"/>
              <a:t> that takes into account the direction of the bend as well as its sharpness. The curvature of more complex objects (such as </a:t>
            </a:r>
            <a:r>
              <a:rPr lang="en-US" dirty="0" smtClean="0">
                <a:hlinkClick r:id="rId15" tooltip="Surface"/>
              </a:rPr>
              <a:t>surfaces</a:t>
            </a:r>
            <a:r>
              <a:rPr lang="en-US" dirty="0" smtClean="0"/>
              <a:t> or even curved </a:t>
            </a:r>
            <a:r>
              <a:rPr lang="en-US" i="1" dirty="0" smtClean="0"/>
              <a:t>n</a:t>
            </a:r>
            <a:r>
              <a:rPr lang="en-US" dirty="0" smtClean="0"/>
              <a:t>-dimensional </a:t>
            </a:r>
            <a:r>
              <a:rPr lang="en-US" dirty="0" smtClean="0">
                <a:hlinkClick r:id="rId16" tooltip="Space"/>
              </a:rPr>
              <a:t>spaces</a:t>
            </a:r>
            <a:r>
              <a:rPr lang="en-US" dirty="0" smtClean="0"/>
              <a:t>) is described by more complex objects from </a:t>
            </a:r>
            <a:r>
              <a:rPr lang="en-US" dirty="0" smtClean="0">
                <a:hlinkClick r:id="rId17" tooltip="Linear algebra"/>
              </a:rPr>
              <a:t>linear algebra</a:t>
            </a:r>
            <a:r>
              <a:rPr lang="en-US" dirty="0" smtClean="0"/>
              <a:t>, such as the general </a:t>
            </a:r>
            <a:r>
              <a:rPr lang="en-US" dirty="0" smtClean="0">
                <a:hlinkClick r:id="rId18" tooltip="Riemann curvature tensor"/>
              </a:rPr>
              <a:t>Riemann curvature tensor</a:t>
            </a:r>
            <a:r>
              <a:rPr lang="en-US" dirty="0" smtClean="0"/>
              <a:t>.</a:t>
            </a:r>
          </a:p>
        </p:txBody>
      </p:sp>
    </p:spTree>
    <p:extLst>
      <p:ext uri="{BB962C8B-B14F-4D97-AF65-F5344CB8AC3E}">
        <p14:creationId xmlns:p14="http://schemas.microsoft.com/office/powerpoint/2010/main" val="39134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Divergence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Vector calculus"/>
              </a:rPr>
              <a:t>vector calculus</a:t>
            </a:r>
            <a:r>
              <a:rPr lang="en-US" dirty="0" smtClean="0"/>
              <a:t>, </a:t>
            </a:r>
            <a:r>
              <a:rPr lang="en-US" b="1" dirty="0" smtClean="0"/>
              <a:t>divergence</a:t>
            </a:r>
            <a:r>
              <a:rPr lang="en-US" dirty="0" smtClean="0"/>
              <a:t> is a </a:t>
            </a:r>
            <a:r>
              <a:rPr lang="en-US" dirty="0" smtClean="0">
                <a:hlinkClick r:id="rId3" tooltip="Vector operator"/>
              </a:rPr>
              <a:t>vector operator</a:t>
            </a:r>
            <a:r>
              <a:rPr lang="en-US" dirty="0" smtClean="0"/>
              <a:t> that measures the magnitude of a </a:t>
            </a:r>
            <a:r>
              <a:rPr lang="en-US" dirty="0" smtClean="0">
                <a:hlinkClick r:id="rId4" tooltip="Vector field"/>
              </a:rPr>
              <a:t>vector field</a:t>
            </a:r>
            <a:r>
              <a:rPr lang="en-US" dirty="0" smtClean="0"/>
              <a:t>'s </a:t>
            </a:r>
            <a:r>
              <a:rPr lang="en-US" dirty="0" smtClean="0">
                <a:hlinkClick r:id="rId5" tooltip="Current sources and sinks"/>
              </a:rPr>
              <a:t>source or sink</a:t>
            </a:r>
            <a:r>
              <a:rPr lang="en-US" dirty="0" smtClean="0"/>
              <a:t> at a given point, in terms of a signed scalar. More technically, the divergence represents the volume density of the outward </a:t>
            </a:r>
            <a:r>
              <a:rPr lang="en-US" dirty="0" smtClean="0">
                <a:hlinkClick r:id="rId6" tooltip="Flux"/>
              </a:rPr>
              <a:t>flux</a:t>
            </a:r>
            <a:r>
              <a:rPr lang="en-US" dirty="0" smtClean="0"/>
              <a:t> of a vector field from an infinitesimal volume around a given point.</a:t>
            </a:r>
          </a:p>
          <a:p>
            <a:pPr marL="0" indent="0">
              <a:buNone/>
            </a:pPr>
            <a:r>
              <a:rPr lang="en-US" dirty="0" smtClean="0"/>
              <a:t>For example, consider air as it is heated or cooled. The relevant vector field for this example is the </a:t>
            </a:r>
            <a:r>
              <a:rPr lang="en-US" dirty="0" smtClean="0">
                <a:hlinkClick r:id="rId7" tooltip="Velocity"/>
              </a:rPr>
              <a:t>velocity</a:t>
            </a:r>
            <a:r>
              <a:rPr lang="en-US" dirty="0" smtClean="0"/>
              <a:t> of the moving air at a point. If air is heated in a region it will expand in all directions such that the velocity field points outward from that region. Therefore the divergence of the velocity field in that region would have a positive value, as the region is a source. If the air cools and contracts, the divergence has a negative value, as the region is a sink.</a:t>
            </a:r>
          </a:p>
        </p:txBody>
      </p:sp>
    </p:spTree>
    <p:extLst>
      <p:ext uri="{BB962C8B-B14F-4D97-AF65-F5344CB8AC3E}">
        <p14:creationId xmlns:p14="http://schemas.microsoft.com/office/powerpoint/2010/main" val="3991265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Curl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Vector calculus"/>
              </a:rPr>
              <a:t>vector calculus</a:t>
            </a:r>
            <a:r>
              <a:rPr lang="en-US" dirty="0" smtClean="0"/>
              <a:t>, the </a:t>
            </a:r>
            <a:r>
              <a:rPr lang="en-US" b="1" dirty="0" smtClean="0"/>
              <a:t>curl</a:t>
            </a:r>
            <a:r>
              <a:rPr lang="en-US" dirty="0" smtClean="0"/>
              <a:t> is a </a:t>
            </a:r>
            <a:r>
              <a:rPr lang="en-US" dirty="0" smtClean="0">
                <a:hlinkClick r:id="rId3" tooltip="Vector operator"/>
              </a:rPr>
              <a:t>vector operator</a:t>
            </a:r>
            <a:r>
              <a:rPr lang="en-US" dirty="0" smtClean="0"/>
              <a:t> that describes the </a:t>
            </a:r>
            <a:r>
              <a:rPr lang="en-US" dirty="0" smtClean="0">
                <a:hlinkClick r:id="rId4" tooltip="Differential (infinitesimal)"/>
              </a:rPr>
              <a:t>infinitesimal</a:t>
            </a:r>
            <a:r>
              <a:rPr lang="en-US" dirty="0" smtClean="0"/>
              <a:t> </a:t>
            </a:r>
            <a:r>
              <a:rPr lang="en-US" dirty="0" smtClean="0">
                <a:hlinkClick r:id="rId5" tooltip="Rotation"/>
              </a:rPr>
              <a:t>rotation</a:t>
            </a:r>
            <a:r>
              <a:rPr lang="en-US" dirty="0" smtClean="0"/>
              <a:t> of a 3-dimensional </a:t>
            </a:r>
            <a:r>
              <a:rPr lang="en-US" dirty="0" smtClean="0">
                <a:hlinkClick r:id="rId6" tooltip="Vector field"/>
              </a:rPr>
              <a:t>vector field</a:t>
            </a:r>
            <a:r>
              <a:rPr lang="en-US" dirty="0" smtClean="0"/>
              <a:t>. At every point in the field, the curl of that point is represented by a </a:t>
            </a:r>
            <a:r>
              <a:rPr lang="en-US" dirty="0" smtClean="0">
                <a:hlinkClick r:id="rId7" tooltip="Vector (geometry)"/>
              </a:rPr>
              <a:t>vector</a:t>
            </a:r>
            <a:r>
              <a:rPr lang="en-US" dirty="0" smtClean="0"/>
              <a:t>. The attributes of this vector (length and direction) characterize the rotation at that point.</a:t>
            </a:r>
          </a:p>
          <a:p>
            <a:pPr marL="0" indent="0">
              <a:buNone/>
            </a:pPr>
            <a:r>
              <a:rPr lang="en-US" dirty="0" smtClean="0"/>
              <a:t>The direction of the curl is the axis of rotation, as determined by the </a:t>
            </a:r>
            <a:r>
              <a:rPr lang="en-US" dirty="0" smtClean="0">
                <a:hlinkClick r:id="rId8" tooltip="Right-hand rule"/>
              </a:rPr>
              <a:t>right-hand rule</a:t>
            </a:r>
            <a:r>
              <a:rPr lang="en-US" dirty="0" smtClean="0"/>
              <a:t>, and the magnitude of the curl is the magnitude of rotation. If the vector field represents the </a:t>
            </a:r>
            <a:r>
              <a:rPr lang="en-US" dirty="0" smtClean="0">
                <a:hlinkClick r:id="rId9" tooltip="Flow velocity"/>
              </a:rPr>
              <a:t>flow velocity</a:t>
            </a:r>
            <a:r>
              <a:rPr lang="en-US" dirty="0" smtClean="0"/>
              <a:t> of a moving </a:t>
            </a:r>
            <a:r>
              <a:rPr lang="en-US" dirty="0" smtClean="0">
                <a:hlinkClick r:id="rId10" tooltip="Fluid"/>
              </a:rPr>
              <a:t>fluid</a:t>
            </a:r>
            <a:r>
              <a:rPr lang="en-US" dirty="0" smtClean="0"/>
              <a:t>, then the curl is the </a:t>
            </a:r>
            <a:r>
              <a:rPr lang="en-US" b="1" dirty="0" smtClean="0">
                <a:hlinkClick r:id="rId11" tooltip="Circulation (fluid dynamics)"/>
              </a:rPr>
              <a:t>circulation</a:t>
            </a:r>
            <a:r>
              <a:rPr lang="en-US" b="1" dirty="0" smtClean="0"/>
              <a:t> density</a:t>
            </a:r>
            <a:r>
              <a:rPr lang="en-US" dirty="0" smtClean="0"/>
              <a:t> of the fluid. A vector field whose curl is zero is called </a:t>
            </a:r>
            <a:r>
              <a:rPr lang="en-US" dirty="0" err="1" smtClean="0">
                <a:hlinkClick r:id="rId12" tooltip="Irrotational"/>
              </a:rPr>
              <a:t>irrotational</a:t>
            </a:r>
            <a:r>
              <a:rPr lang="en-US" dirty="0" smtClean="0"/>
              <a:t>. The curl is a form of </a:t>
            </a:r>
            <a:r>
              <a:rPr lang="en-US" dirty="0" smtClean="0">
                <a:hlinkClick r:id="rId13" tooltip="Derivative"/>
              </a:rPr>
              <a:t>differentiation</a:t>
            </a:r>
            <a:r>
              <a:rPr lang="en-US" dirty="0" smtClean="0"/>
              <a:t> for vector fields. The corresponding form of the </a:t>
            </a:r>
            <a:r>
              <a:rPr lang="en-US" dirty="0" smtClean="0">
                <a:hlinkClick r:id="rId14" tooltip="Fundamental theorem of calculus"/>
              </a:rPr>
              <a:t>fundamental theorem of calculus</a:t>
            </a:r>
            <a:r>
              <a:rPr lang="en-US" dirty="0" smtClean="0"/>
              <a:t> is </a:t>
            </a:r>
            <a:r>
              <a:rPr lang="en-US" dirty="0" smtClean="0">
                <a:hlinkClick r:id="rId15" tooltip="Kelvin-Stokes theorem"/>
              </a:rPr>
              <a:t>Stokes' theorem</a:t>
            </a:r>
            <a:r>
              <a:rPr lang="en-US" dirty="0" smtClean="0"/>
              <a:t>, which relates the </a:t>
            </a:r>
            <a:r>
              <a:rPr lang="en-US" dirty="0" smtClean="0">
                <a:hlinkClick r:id="rId16" tooltip="Surface integral"/>
              </a:rPr>
              <a:t>surface integral</a:t>
            </a:r>
            <a:r>
              <a:rPr lang="en-US" dirty="0" smtClean="0"/>
              <a:t> of the curl of a vector field to the </a:t>
            </a:r>
            <a:r>
              <a:rPr lang="en-US" dirty="0" smtClean="0">
                <a:hlinkClick r:id="rId17" tooltip="Line integral"/>
              </a:rPr>
              <a:t>line integral</a:t>
            </a:r>
            <a:r>
              <a:rPr lang="en-US" dirty="0" smtClean="0"/>
              <a:t> of the vector field around the boundary curve.</a:t>
            </a:r>
          </a:p>
        </p:txBody>
      </p:sp>
    </p:spTree>
    <p:extLst>
      <p:ext uri="{BB962C8B-B14F-4D97-AF65-F5344CB8AC3E}">
        <p14:creationId xmlns:p14="http://schemas.microsoft.com/office/powerpoint/2010/main" val="117902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Directional derivative</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the </a:t>
            </a:r>
            <a:r>
              <a:rPr lang="en-US" b="1" dirty="0" smtClean="0"/>
              <a:t>directional derivative</a:t>
            </a:r>
            <a:r>
              <a:rPr lang="en-US" dirty="0" smtClean="0"/>
              <a:t> of a multivariate </a:t>
            </a:r>
            <a:r>
              <a:rPr lang="en-US" dirty="0" smtClean="0">
                <a:hlinkClick r:id="rId3" tooltip="Differentiable function"/>
              </a:rPr>
              <a:t>differentiable function</a:t>
            </a:r>
            <a:r>
              <a:rPr lang="en-US" dirty="0" smtClean="0"/>
              <a:t> along a given </a:t>
            </a:r>
            <a:r>
              <a:rPr lang="en-US" dirty="0" smtClean="0">
                <a:hlinkClick r:id="rId4" tooltip="Vector (mathematics)"/>
              </a:rPr>
              <a:t>vector</a:t>
            </a:r>
            <a:r>
              <a:rPr lang="en-US" dirty="0" smtClean="0"/>
              <a:t> </a:t>
            </a:r>
            <a:r>
              <a:rPr lang="en-US" b="1" dirty="0" smtClean="0"/>
              <a:t>v</a:t>
            </a:r>
            <a:r>
              <a:rPr lang="en-US" dirty="0" smtClean="0"/>
              <a:t> at a given point </a:t>
            </a:r>
            <a:r>
              <a:rPr lang="en-US" b="1" dirty="0" smtClean="0"/>
              <a:t>x</a:t>
            </a:r>
            <a:r>
              <a:rPr lang="en-US" dirty="0" smtClean="0"/>
              <a:t> intuitively represents the instantaneous rate of change of the function, moving through </a:t>
            </a:r>
            <a:r>
              <a:rPr lang="en-US" b="1" dirty="0" smtClean="0"/>
              <a:t>x</a:t>
            </a:r>
            <a:r>
              <a:rPr lang="en-US" dirty="0" smtClean="0"/>
              <a:t> with a velocity specified by </a:t>
            </a:r>
            <a:r>
              <a:rPr lang="en-US" b="1" dirty="0" smtClean="0"/>
              <a:t>v</a:t>
            </a:r>
            <a:r>
              <a:rPr lang="en-US" dirty="0" smtClean="0"/>
              <a:t>. It therefore generalizes the notion of a </a:t>
            </a:r>
            <a:r>
              <a:rPr lang="en-US" dirty="0" smtClean="0">
                <a:hlinkClick r:id="rId5" tooltip="Partial derivative"/>
              </a:rPr>
              <a:t>partial derivative</a:t>
            </a:r>
            <a:r>
              <a:rPr lang="en-US" dirty="0" smtClean="0"/>
              <a:t>, in which the rate of change is taken along one of the </a:t>
            </a:r>
            <a:r>
              <a:rPr lang="en-US" dirty="0" smtClean="0">
                <a:hlinkClick r:id="rId6" tooltip="Curvilinear coordinates"/>
              </a:rPr>
              <a:t>coordinate curves</a:t>
            </a:r>
            <a:r>
              <a:rPr lang="en-US" dirty="0" smtClean="0"/>
              <a:t>, all other coordinates being constant.</a:t>
            </a:r>
            <a:endParaRPr lang="en-US" dirty="0"/>
          </a:p>
        </p:txBody>
      </p:sp>
    </p:spTree>
    <p:extLst>
      <p:ext uri="{BB962C8B-B14F-4D97-AF65-F5344CB8AC3E}">
        <p14:creationId xmlns:p14="http://schemas.microsoft.com/office/powerpoint/2010/main" val="2983855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Gradient</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the </a:t>
            </a:r>
            <a:r>
              <a:rPr lang="en-US" b="1" dirty="0" smtClean="0"/>
              <a:t>gradient</a:t>
            </a:r>
            <a:r>
              <a:rPr lang="en-US" dirty="0" smtClean="0"/>
              <a:t> is a generalization of the usual concept of </a:t>
            </a:r>
            <a:r>
              <a:rPr lang="en-US" dirty="0" smtClean="0">
                <a:hlinkClick r:id="rId3" tooltip="Derivative"/>
              </a:rPr>
              <a:t>derivative</a:t>
            </a:r>
            <a:r>
              <a:rPr lang="en-US" dirty="0" smtClean="0"/>
              <a:t> of a function in one dimension to a function in several dimensions.</a:t>
            </a:r>
            <a:endParaRPr lang="en-US" dirty="0"/>
          </a:p>
        </p:txBody>
      </p:sp>
    </p:spTree>
    <p:extLst>
      <p:ext uri="{BB962C8B-B14F-4D97-AF65-F5344CB8AC3E}">
        <p14:creationId xmlns:p14="http://schemas.microsoft.com/office/powerpoint/2010/main" val="2896464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Line integral</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line integral</a:t>
            </a:r>
            <a:r>
              <a:rPr lang="en-US" dirty="0" smtClean="0"/>
              <a:t> is an </a:t>
            </a:r>
            <a:r>
              <a:rPr lang="en-US" dirty="0" smtClean="0">
                <a:hlinkClick r:id="rId3" tooltip="Integral"/>
              </a:rPr>
              <a:t>integral</a:t>
            </a:r>
            <a:r>
              <a:rPr lang="en-US" dirty="0" smtClean="0"/>
              <a:t> where the </a:t>
            </a:r>
            <a:r>
              <a:rPr lang="en-US" dirty="0" smtClean="0">
                <a:hlinkClick r:id="rId4" tooltip="Function (mathematics)"/>
              </a:rPr>
              <a:t>function</a:t>
            </a:r>
            <a:r>
              <a:rPr lang="en-US" dirty="0" smtClean="0"/>
              <a:t> to be integrated is evaluated along a </a:t>
            </a:r>
            <a:r>
              <a:rPr lang="en-US" dirty="0" smtClean="0">
                <a:hlinkClick r:id="rId5" tooltip="Curve"/>
              </a:rPr>
              <a:t>curve</a:t>
            </a:r>
            <a:r>
              <a:rPr lang="en-US" dirty="0" smtClean="0"/>
              <a:t>. The terms </a:t>
            </a:r>
            <a:r>
              <a:rPr lang="en-US" b="1" dirty="0" smtClean="0"/>
              <a:t>path integral</a:t>
            </a:r>
            <a:r>
              <a:rPr lang="en-US" dirty="0" smtClean="0"/>
              <a:t>, </a:t>
            </a:r>
            <a:r>
              <a:rPr lang="en-US" b="1" dirty="0" smtClean="0"/>
              <a:t>curve integral</a:t>
            </a:r>
            <a:r>
              <a:rPr lang="en-US" dirty="0" smtClean="0"/>
              <a:t>, and </a:t>
            </a:r>
            <a:r>
              <a:rPr lang="en-US" b="1" dirty="0" smtClean="0"/>
              <a:t>curvilinear integral</a:t>
            </a:r>
            <a:r>
              <a:rPr lang="en-US" dirty="0" smtClean="0"/>
              <a:t> are also used; </a:t>
            </a:r>
            <a:r>
              <a:rPr lang="en-US" dirty="0" smtClean="0">
                <a:hlinkClick r:id="rId6" tooltip="Contour integral"/>
              </a:rPr>
              <a:t>contour integral</a:t>
            </a:r>
            <a:r>
              <a:rPr lang="en-US" dirty="0" smtClean="0"/>
              <a:t> as well, although that is typically reserved for </a:t>
            </a:r>
            <a:r>
              <a:rPr lang="en-US" dirty="0" smtClean="0">
                <a:hlinkClick r:id="rId7"/>
              </a:rPr>
              <a:t>line integrals in the complex plane</a:t>
            </a:r>
            <a:r>
              <a:rPr lang="en-US" dirty="0" smtClean="0"/>
              <a:t>.</a:t>
            </a:r>
            <a:endParaRPr lang="en-US" dirty="0"/>
          </a:p>
        </p:txBody>
      </p:sp>
    </p:spTree>
    <p:extLst>
      <p:ext uri="{BB962C8B-B14F-4D97-AF65-F5344CB8AC3E}">
        <p14:creationId xmlns:p14="http://schemas.microsoft.com/office/powerpoint/2010/main" val="1392631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1019</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9 Lecture in calculus</vt:lpstr>
      <vt:lpstr>Mid-Term Exam revision</vt:lpstr>
      <vt:lpstr>Riemann sum</vt:lpstr>
      <vt:lpstr>Curvature</vt:lpstr>
      <vt:lpstr>Divergence</vt:lpstr>
      <vt:lpstr>Curl</vt:lpstr>
      <vt:lpstr>Directional derivative</vt:lpstr>
      <vt:lpstr>Gradient</vt:lpstr>
      <vt:lpstr>Line integral</vt:lpstr>
      <vt:lpstr>Surface integral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Lecture in calculus</dc:title>
  <dc:creator>LENOVO</dc:creator>
  <cp:lastModifiedBy>LENOVO</cp:lastModifiedBy>
  <cp:revision>11</cp:revision>
  <dcterms:created xsi:type="dcterms:W3CDTF">2014-11-16T22:35:53Z</dcterms:created>
  <dcterms:modified xsi:type="dcterms:W3CDTF">2014-11-16T22:49:12Z</dcterms:modified>
</cp:coreProperties>
</file>