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0367-C0F4-4636-B476-4694D4F2FC4E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7FCA-F540-4839-B715-626A75DC7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05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0367-C0F4-4636-B476-4694D4F2FC4E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7FCA-F540-4839-B715-626A75DC7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35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0367-C0F4-4636-B476-4694D4F2FC4E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7FCA-F540-4839-B715-626A75DC7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29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0367-C0F4-4636-B476-4694D4F2FC4E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7FCA-F540-4839-B715-626A75DC7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33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0367-C0F4-4636-B476-4694D4F2FC4E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7FCA-F540-4839-B715-626A75DC7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899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0367-C0F4-4636-B476-4694D4F2FC4E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7FCA-F540-4839-B715-626A75DC7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423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0367-C0F4-4636-B476-4694D4F2FC4E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7FCA-F540-4839-B715-626A75DC7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003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0367-C0F4-4636-B476-4694D4F2FC4E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7FCA-F540-4839-B715-626A75DC7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97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0367-C0F4-4636-B476-4694D4F2FC4E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7FCA-F540-4839-B715-626A75DC7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4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0367-C0F4-4636-B476-4694D4F2FC4E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7FCA-F540-4839-B715-626A75DC7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59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0367-C0F4-4636-B476-4694D4F2FC4E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7FCA-F540-4839-B715-626A75DC7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60367-C0F4-4636-B476-4694D4F2FC4E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17FCA-F540-4839-B715-626A75DC7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6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Research_and_development" TargetMode="External"/><Relationship Id="rId13" Type="http://schemas.openxmlformats.org/officeDocument/2006/relationships/hyperlink" Target="http://en.wikipedia.org/wiki/Exponential_growth" TargetMode="External"/><Relationship Id="rId18" Type="http://schemas.openxmlformats.org/officeDocument/2006/relationships/hyperlink" Target="http://en.wikipedia.org/wiki/Physical_law" TargetMode="External"/><Relationship Id="rId3" Type="http://schemas.openxmlformats.org/officeDocument/2006/relationships/hyperlink" Target="http://en.wikipedia.org/wiki/Transistor" TargetMode="External"/><Relationship Id="rId7" Type="http://schemas.openxmlformats.org/officeDocument/2006/relationships/hyperlink" Target="http://en.wikipedia.org/wiki/Semiconductor" TargetMode="External"/><Relationship Id="rId12" Type="http://schemas.openxmlformats.org/officeDocument/2006/relationships/hyperlink" Target="http://en.wikipedia.org/wiki/Digital_camera" TargetMode="External"/><Relationship Id="rId17" Type="http://schemas.openxmlformats.org/officeDocument/2006/relationships/hyperlink" Target="http://en.wikipedia.org/wiki/Conjecture" TargetMode="External"/><Relationship Id="rId2" Type="http://schemas.openxmlformats.org/officeDocument/2006/relationships/hyperlink" Target="http://en.wikipedia.org/wiki/History_of_computing_hardware" TargetMode="External"/><Relationship Id="rId16" Type="http://schemas.openxmlformats.org/officeDocument/2006/relationships/hyperlink" Target="http://en.wikipedia.org/wiki/Observation" TargetMode="External"/><Relationship Id="rId20" Type="http://schemas.openxmlformats.org/officeDocument/2006/relationships/hyperlink" Target="http://en.wikipedia.org/wiki/International_Technology_Roadmap_for_Semiconductor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Intel_Corporation" TargetMode="External"/><Relationship Id="rId11" Type="http://schemas.openxmlformats.org/officeDocument/2006/relationships/hyperlink" Target="http://en.wikipedia.org/wiki/Pixel" TargetMode="External"/><Relationship Id="rId5" Type="http://schemas.openxmlformats.org/officeDocument/2006/relationships/hyperlink" Target="http://en.wikipedia.org/wiki/Gordon_Moore" TargetMode="External"/><Relationship Id="rId15" Type="http://schemas.openxmlformats.org/officeDocument/2006/relationships/hyperlink" Target="http://en.wikipedia.org/wiki/Economic_growth#Factors_affecting_economic_growth" TargetMode="External"/><Relationship Id="rId10" Type="http://schemas.openxmlformats.org/officeDocument/2006/relationships/hyperlink" Target="http://en.wikipedia.org/wiki/RAM" TargetMode="External"/><Relationship Id="rId19" Type="http://schemas.openxmlformats.org/officeDocument/2006/relationships/hyperlink" Target="http://en.wikipedia.org/wiki/Natural_law" TargetMode="External"/><Relationship Id="rId4" Type="http://schemas.openxmlformats.org/officeDocument/2006/relationships/hyperlink" Target="http://en.wikipedia.org/wiki/Integrated_circuit" TargetMode="External"/><Relationship Id="rId9" Type="http://schemas.openxmlformats.org/officeDocument/2006/relationships/hyperlink" Target="http://en.wikipedia.org/wiki/Price_index#Quality_change" TargetMode="External"/><Relationship Id="rId14" Type="http://schemas.openxmlformats.org/officeDocument/2006/relationships/hyperlink" Target="http://en.wikipedia.org/wiki/Productivity#Labor_productivit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828799"/>
          </a:xfrm>
        </p:spPr>
        <p:txBody>
          <a:bodyPr/>
          <a:lstStyle/>
          <a:p>
            <a:r>
              <a:rPr lang="en-US" dirty="0" smtClean="0"/>
              <a:t>Tutorial 12.12.2014 in calculus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28956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Integration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Lower sums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Upper sums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547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 sums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47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Upper sums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27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bounds for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264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Moore's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"Moore's law"</a:t>
            </a:r>
            <a:r>
              <a:rPr lang="en-US" dirty="0" smtClean="0"/>
              <a:t> is the observation that, over the </a:t>
            </a:r>
            <a:r>
              <a:rPr lang="en-US" dirty="0" smtClean="0">
                <a:hlinkClick r:id="rId2" tooltip="History of computing hardware"/>
              </a:rPr>
              <a:t>history of computing hardware</a:t>
            </a:r>
            <a:r>
              <a:rPr lang="en-US" dirty="0" smtClean="0"/>
              <a:t>, the number of </a:t>
            </a:r>
            <a:r>
              <a:rPr lang="en-US" dirty="0" smtClean="0">
                <a:hlinkClick r:id="rId3" tooltip="Transistor"/>
              </a:rPr>
              <a:t>transistors</a:t>
            </a:r>
            <a:r>
              <a:rPr lang="en-US" dirty="0" smtClean="0"/>
              <a:t> in a dense </a:t>
            </a:r>
            <a:r>
              <a:rPr lang="en-US" dirty="0" smtClean="0">
                <a:hlinkClick r:id="rId4" tooltip="Integrated circuit"/>
              </a:rPr>
              <a:t>integrated circuit</a:t>
            </a:r>
            <a:r>
              <a:rPr lang="en-US" dirty="0" smtClean="0"/>
              <a:t> doubles approximately every two years. The observation is named after </a:t>
            </a:r>
            <a:r>
              <a:rPr lang="en-US" dirty="0" smtClean="0">
                <a:hlinkClick r:id="rId5" tooltip="Gordon Moore"/>
              </a:rPr>
              <a:t>Gordon E. Moore</a:t>
            </a:r>
            <a:r>
              <a:rPr lang="en-US" dirty="0" smtClean="0"/>
              <a:t>, co-founder of the </a:t>
            </a:r>
            <a:r>
              <a:rPr lang="en-US" dirty="0" smtClean="0">
                <a:hlinkClick r:id="rId6" tooltip="Intel Corporation"/>
              </a:rPr>
              <a:t>Intel Corporation</a:t>
            </a:r>
            <a:r>
              <a:rPr lang="en-US" dirty="0" smtClean="0"/>
              <a:t>, who described the trend in his 1965 paper. His prediction has proven to be accurate, in part because the law now is used in the </a:t>
            </a:r>
            <a:r>
              <a:rPr lang="en-US" dirty="0" smtClean="0">
                <a:hlinkClick r:id="rId7" tooltip="Semiconductor"/>
              </a:rPr>
              <a:t>semiconductor</a:t>
            </a:r>
            <a:r>
              <a:rPr lang="en-US" dirty="0" smtClean="0"/>
              <a:t> industry to guide long-term planning and to set targets for </a:t>
            </a:r>
            <a:r>
              <a:rPr lang="en-US" dirty="0" smtClean="0">
                <a:hlinkClick r:id="rId8" tooltip="Research and development"/>
              </a:rPr>
              <a:t>research and development</a:t>
            </a:r>
            <a:r>
              <a:rPr lang="en-US" dirty="0" smtClean="0"/>
              <a:t>. The capabilities of many digital electronic devices are strongly linked to Moore's law: </a:t>
            </a:r>
            <a:r>
              <a:rPr lang="en-US" dirty="0" smtClean="0">
                <a:hlinkClick r:id="rId9" tooltip="Price index"/>
              </a:rPr>
              <a:t>quality-adjusted</a:t>
            </a:r>
            <a:r>
              <a:rPr lang="en-US" dirty="0" smtClean="0"/>
              <a:t> microprocessor prices, </a:t>
            </a:r>
            <a:r>
              <a:rPr lang="en-US" dirty="0" smtClean="0">
                <a:hlinkClick r:id="rId10" tooltip="RAM"/>
              </a:rPr>
              <a:t>memory capacity</a:t>
            </a:r>
            <a:r>
              <a:rPr lang="en-US" dirty="0" smtClean="0"/>
              <a:t>, sensors and even the number and size of </a:t>
            </a:r>
            <a:r>
              <a:rPr lang="en-US" dirty="0" smtClean="0">
                <a:hlinkClick r:id="rId11" tooltip="Pixel"/>
              </a:rPr>
              <a:t>pixels</a:t>
            </a:r>
            <a:r>
              <a:rPr lang="en-US" dirty="0" smtClean="0"/>
              <a:t> in </a:t>
            </a:r>
            <a:r>
              <a:rPr lang="en-US" dirty="0" smtClean="0">
                <a:hlinkClick r:id="rId12" tooltip="Digital camera"/>
              </a:rPr>
              <a:t>digital cameras</a:t>
            </a:r>
            <a:r>
              <a:rPr lang="en-US" dirty="0" smtClean="0"/>
              <a:t>. All of these are improving at roughly </a:t>
            </a:r>
            <a:r>
              <a:rPr lang="en-US" dirty="0" smtClean="0">
                <a:hlinkClick r:id="rId13" tooltip="Exponential growth"/>
              </a:rPr>
              <a:t>exponential</a:t>
            </a:r>
            <a:r>
              <a:rPr lang="en-US" dirty="0" smtClean="0"/>
              <a:t> rates as well.</a:t>
            </a:r>
          </a:p>
          <a:p>
            <a:pPr marL="0" indent="0">
              <a:buNone/>
            </a:pPr>
            <a:r>
              <a:rPr lang="en-US" dirty="0" smtClean="0"/>
              <a:t>This exponential improvement has dramatically enhanced the effect of digital electronics in nearly every segment of the world economy. Moore's law describes a driving force of technological and social change, </a:t>
            </a:r>
            <a:r>
              <a:rPr lang="en-US" dirty="0" smtClean="0">
                <a:hlinkClick r:id="rId14" tooltip="Productivity"/>
              </a:rPr>
              <a:t>productivity</a:t>
            </a:r>
            <a:r>
              <a:rPr lang="en-US" dirty="0" smtClean="0"/>
              <a:t>, and </a:t>
            </a:r>
            <a:r>
              <a:rPr lang="en-US" dirty="0" smtClean="0">
                <a:hlinkClick r:id="rId15" tooltip="Economic growth"/>
              </a:rPr>
              <a:t>economic growth</a:t>
            </a:r>
            <a:r>
              <a:rPr lang="en-US" dirty="0" smtClean="0"/>
              <a:t> in the late twentieth and early twenty-first centuries.</a:t>
            </a:r>
          </a:p>
          <a:p>
            <a:pPr marL="0" indent="0">
              <a:buNone/>
            </a:pPr>
            <a:r>
              <a:rPr lang="en-US" dirty="0" smtClean="0"/>
              <a:t>The period is often quoted as 18 months because of Intel executive David House, who predicted that chip performance would double every 18 months (being a combination of the effect of more transistors and their being faster).</a:t>
            </a:r>
          </a:p>
          <a:p>
            <a:pPr marL="0" indent="0">
              <a:buNone/>
            </a:pPr>
            <a:r>
              <a:rPr lang="en-US" dirty="0" smtClean="0"/>
              <a:t>Although this trend has continued for more than half a century, "Moore's law" should be considered an </a:t>
            </a:r>
            <a:r>
              <a:rPr lang="en-US" dirty="0" smtClean="0">
                <a:hlinkClick r:id="rId16" tooltip="Observation"/>
              </a:rPr>
              <a:t>observation</a:t>
            </a:r>
            <a:r>
              <a:rPr lang="en-US" dirty="0" smtClean="0"/>
              <a:t> or </a:t>
            </a:r>
            <a:r>
              <a:rPr lang="en-US" dirty="0" smtClean="0">
                <a:hlinkClick r:id="rId17" tooltip="Conjecture"/>
              </a:rPr>
              <a:t>conjecture</a:t>
            </a:r>
            <a:r>
              <a:rPr lang="en-US" dirty="0" smtClean="0"/>
              <a:t> and not a </a:t>
            </a:r>
            <a:r>
              <a:rPr lang="en-US" dirty="0" smtClean="0">
                <a:hlinkClick r:id="rId18" tooltip="Physical law"/>
              </a:rPr>
              <a:t>physical</a:t>
            </a:r>
            <a:r>
              <a:rPr lang="en-US" dirty="0" smtClean="0"/>
              <a:t> or </a:t>
            </a:r>
            <a:r>
              <a:rPr lang="en-US" dirty="0" smtClean="0">
                <a:hlinkClick r:id="rId19" tooltip="Natural law"/>
              </a:rPr>
              <a:t>natural law</a:t>
            </a:r>
            <a:r>
              <a:rPr lang="en-US" dirty="0" smtClean="0"/>
              <a:t>. Sources in 2005 expected it to continue until at least 2015 or 2020. </a:t>
            </a:r>
            <a:r>
              <a:rPr lang="en-US" smtClean="0"/>
              <a:t>The 2010 update to the </a:t>
            </a:r>
            <a:r>
              <a:rPr lang="en-US" smtClean="0">
                <a:hlinkClick r:id="rId20" tooltip="International Technology Roadmap for Semiconductors"/>
              </a:rPr>
              <a:t>International Technology Roadmap for Semiconductors</a:t>
            </a:r>
            <a:r>
              <a:rPr lang="en-US" smtClean="0"/>
              <a:t> predicted that growth will slow at the end of 2013, however, when transistor counts and densities are to double only every three years.</a:t>
            </a:r>
          </a:p>
        </p:txBody>
      </p:sp>
    </p:spTree>
    <p:extLst>
      <p:ext uri="{BB962C8B-B14F-4D97-AF65-F5344CB8AC3E}">
        <p14:creationId xmlns:p14="http://schemas.microsoft.com/office/powerpoint/2010/main" val="3560631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321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Tutorial 12.12.2014 in calculus</vt:lpstr>
      <vt:lpstr>Lower sums</vt:lpstr>
      <vt:lpstr>Upper sums</vt:lpstr>
      <vt:lpstr>Error bounds for integration</vt:lpstr>
      <vt:lpstr>Moore's law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 12.12.2014 in calculus</dc:title>
  <dc:creator>LENOVO</dc:creator>
  <cp:lastModifiedBy>LENOVO</cp:lastModifiedBy>
  <cp:revision>5</cp:revision>
  <dcterms:created xsi:type="dcterms:W3CDTF">2014-12-12T02:30:06Z</dcterms:created>
  <dcterms:modified xsi:type="dcterms:W3CDTF">2014-12-12T02:47:23Z</dcterms:modified>
</cp:coreProperties>
</file>